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B1F0-6084-3D31-5184-16F225CF7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21B59-D5E2-E382-EE41-9C342B8B7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6CD8-C82A-9934-5DC7-C41444E9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86-9FA0-46F7-9246-273A756A6A7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9F2E1-91FD-2BAF-AEA5-D537AD5B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6EE8-4FE9-8498-BFAE-C90B11F9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048-2F53-47C3-84D1-5415C489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3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A96F-3FEA-C3DC-E716-9ED744A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ABB8F-CC8E-A89A-803D-0C3F3060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33A0A-0A91-3C8A-8DFE-CECC0BDB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86-9FA0-46F7-9246-273A756A6A7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7224-66C7-905E-5EAD-DAF53A82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B17A-035E-1314-49A2-A3C804F6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048-2F53-47C3-84D1-5415C489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0061B-46B9-9C3A-28BE-27F63234E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76187-FC10-3FC0-F768-37DC95E22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C80E-4D24-03A4-520B-1900043E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86-9FA0-46F7-9246-273A756A6A7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2C70-6DD0-CD28-8E7F-74F83079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4507-6734-910A-BF52-B1D09901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048-2F53-47C3-84D1-5415C489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566C-4265-2BBA-E937-9F6B901E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385C-7F9A-33AC-8412-1B2C67E9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0208-F1E8-4185-91B2-9CAF3381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86-9FA0-46F7-9246-273A756A6A7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79CB-240B-BEC0-ABB4-119C2096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F120D-E3AA-6EB2-19B8-EBC63B06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048-2F53-47C3-84D1-5415C489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A29F-1719-BA08-7BD4-695BC66F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AB6A-53F2-D7D3-8F0D-60A33303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119F-32E4-623B-4C9C-7C0954B8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86-9FA0-46F7-9246-273A756A6A7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9D13-C2FE-5E13-866C-9473C0FB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7608A-746A-4AF9-9967-F612ACE0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048-2F53-47C3-84D1-5415C489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4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A865-FEE2-404E-85A2-74327828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EE1A-79F4-12C0-FEEF-71262C71B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2A792-C010-2CE7-40DA-8F7D35F3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69900-0E7B-E53A-8E5E-1CB91777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86-9FA0-46F7-9246-273A756A6A7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82439-E391-275C-400D-5AFBD958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65FF0-4535-67FA-06C6-622B3B9D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048-2F53-47C3-84D1-5415C489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1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2725-740C-0E8A-8AD9-645759C5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75C5D-2A9C-FEEB-EFF5-A8CE01546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7C19F-0575-C74D-030F-3FAA4167B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6AFE5-C295-C942-45EC-D54F41D56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05BDF-8D21-109E-4F0A-96960441D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6C452-E83E-E4F7-DEA6-B5AD6196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86-9FA0-46F7-9246-273A756A6A7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8B1F6-CF7B-CEFD-A7D0-5872830D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49685-37ED-8E93-AC7D-0FEB1D1D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048-2F53-47C3-84D1-5415C489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0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09C0-9B59-5016-2A53-861628B6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6CD6D-4CB8-F522-085A-616DEF4C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86-9FA0-46F7-9246-273A756A6A7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6AB9C-E9AE-26BD-F125-428DC7AC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AE143-66ED-1CB1-80B4-30751572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048-2F53-47C3-84D1-5415C489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8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2D077-3B57-478B-07A7-736ED114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86-9FA0-46F7-9246-273A756A6A7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42E22-1270-4F58-243D-AEEE2C9E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81CBD-1318-92E2-8035-66F7F524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048-2F53-47C3-84D1-5415C489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7995-BDF0-C3AD-E809-AF54B911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226A-DFED-C086-36C6-A887F683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D61CB-799B-5D46-7294-6EC0F4CE1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98D5C-85AF-D02C-219C-CE3FA8CE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86-9FA0-46F7-9246-273A756A6A7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DFB2C-DCDC-5D78-89A1-32509268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46E96-5A82-DD3C-91D3-05479031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048-2F53-47C3-84D1-5415C489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09E4-7294-447D-6460-CAC3BCE8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E475E-3BF9-61FD-3D64-4DEAC810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4D8A6-0971-87F9-141F-FC40C1073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F410E-37F9-8669-67F8-B483DD9E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86-9FA0-46F7-9246-273A756A6A7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B0674-36D1-0408-28F9-2197EA95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A71BB-08AA-8916-2E2C-621DD80C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048-2F53-47C3-84D1-5415C489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1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A9BDB-BF12-7569-9FD1-770D8A63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20B9-ADB2-7EB7-FA5E-CE8C93389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9BA14-6754-7DA3-EE6A-2D8EFC647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965086-9FA0-46F7-9246-273A756A6A7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44D8-5E34-7666-4060-DD0D9DAB5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F7AE-9817-3603-8877-71722C519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43A048-2F53-47C3-84D1-5415C489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1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E25B-E9C2-B414-6FD4-8B66D57A9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Optimizing Pipeline Allocation for Maximum Revenue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64EB1-A5F5-6956-5427-40943F152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and Improving Gas Distribution Efficiency</a:t>
            </a:r>
          </a:p>
        </p:txBody>
      </p:sp>
    </p:spTree>
    <p:extLst>
      <p:ext uri="{BB962C8B-B14F-4D97-AF65-F5344CB8AC3E}">
        <p14:creationId xmlns:p14="http://schemas.microsoft.com/office/powerpoint/2010/main" val="79826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6612-AB0F-091E-39E5-D1C62E42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Pipeline Optimization Process: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8DAACD-7DD8-6482-C138-3B1D046BD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056" y="1892366"/>
            <a:ext cx="11195052" cy="258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Upstream production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Delivery points with specific prices and capacities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Transportation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Optimization Goal: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Maximize total revenue by optimizing the flow of gas to various delivery points.</a:t>
            </a:r>
          </a:p>
        </p:txBody>
      </p:sp>
    </p:spTree>
    <p:extLst>
      <p:ext uri="{BB962C8B-B14F-4D97-AF65-F5344CB8AC3E}">
        <p14:creationId xmlns:p14="http://schemas.microsoft.com/office/powerpoint/2010/main" val="329118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E301-C7F7-CBDB-77D3-BD08269B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Constraints and Capacities</a:t>
            </a: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84F4510-7ECF-D271-D81C-F2BE2FF4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Capacity Constraints:</a:t>
            </a:r>
            <a:r>
              <a:rPr lang="en-US" dirty="0"/>
              <a:t> Maximum amount of gas each delivery point can handle.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Transportation Costs:</a:t>
            </a:r>
            <a:r>
              <a:rPr lang="en-US" dirty="0"/>
              <a:t> Costs associated with transporting gas to each delivery 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Demand:</a:t>
            </a:r>
            <a:r>
              <a:rPr lang="en-US" dirty="0"/>
              <a:t> Amount of gas required by each delivery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401B-30CF-85CB-E20A-412AD438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Input and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9A5CA-745D-E650-54DC-A9162926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Upstream Production Volume:</a:t>
            </a:r>
            <a:r>
              <a:rPr lang="en-US" dirty="0"/>
              <a:t> 800 MMBTU</a:t>
            </a:r>
          </a:p>
          <a:p>
            <a:r>
              <a:rPr lang="en-US" b="1" dirty="0"/>
              <a:t>Delivery Points:</a:t>
            </a:r>
            <a:endParaRPr lang="en-US" dirty="0"/>
          </a:p>
          <a:p>
            <a:pPr lvl="1"/>
            <a:r>
              <a:rPr lang="en-US" b="1" dirty="0"/>
              <a:t>Delivery Point 1 (Italy):</a:t>
            </a:r>
            <a:endParaRPr lang="en-US" dirty="0"/>
          </a:p>
          <a:p>
            <a:pPr lvl="2"/>
            <a:r>
              <a:rPr lang="en-US" b="1" dirty="0"/>
              <a:t>Price:</a:t>
            </a:r>
            <a:r>
              <a:rPr lang="en-US" dirty="0"/>
              <a:t> $12 per MMBTU</a:t>
            </a:r>
          </a:p>
          <a:p>
            <a:pPr lvl="2"/>
            <a:r>
              <a:rPr lang="en-US" b="1" dirty="0"/>
              <a:t>Capacity:</a:t>
            </a:r>
            <a:r>
              <a:rPr lang="en-US" dirty="0"/>
              <a:t> 300 MMBTU</a:t>
            </a:r>
          </a:p>
          <a:p>
            <a:pPr lvl="2"/>
            <a:r>
              <a:rPr lang="en-US" b="1" dirty="0"/>
              <a:t>Transportation Cost:</a:t>
            </a:r>
            <a:r>
              <a:rPr lang="en-US" dirty="0"/>
              <a:t> $6 per MMBTU</a:t>
            </a:r>
          </a:p>
          <a:p>
            <a:pPr lvl="1"/>
            <a:r>
              <a:rPr lang="en-US" b="1" dirty="0"/>
              <a:t>Delivery Point 2 (Bulgaria):</a:t>
            </a:r>
            <a:endParaRPr lang="en-US" dirty="0"/>
          </a:p>
          <a:p>
            <a:pPr lvl="2"/>
            <a:r>
              <a:rPr lang="en-US" b="1" dirty="0"/>
              <a:t>Price:</a:t>
            </a:r>
            <a:r>
              <a:rPr lang="en-US" dirty="0"/>
              <a:t> $10 per MMBTU</a:t>
            </a:r>
          </a:p>
          <a:p>
            <a:pPr lvl="2"/>
            <a:r>
              <a:rPr lang="en-US" b="1" dirty="0"/>
              <a:t>Capacity:</a:t>
            </a:r>
            <a:r>
              <a:rPr lang="en-US" dirty="0"/>
              <a:t> 400 MMBTU</a:t>
            </a:r>
          </a:p>
          <a:p>
            <a:pPr lvl="2"/>
            <a:r>
              <a:rPr lang="en-US" b="1" dirty="0"/>
              <a:t>Transportation Cost:</a:t>
            </a:r>
            <a:r>
              <a:rPr lang="en-US" dirty="0"/>
              <a:t> $2 per MMBTU</a:t>
            </a:r>
          </a:p>
          <a:p>
            <a:pPr lvl="1"/>
            <a:r>
              <a:rPr lang="en-US" b="1" dirty="0"/>
              <a:t>Delivery Point 3 (Turkey):</a:t>
            </a:r>
            <a:endParaRPr lang="en-US" dirty="0"/>
          </a:p>
          <a:p>
            <a:pPr lvl="2"/>
            <a:r>
              <a:rPr lang="en-US" b="1" dirty="0"/>
              <a:t>Price:</a:t>
            </a:r>
            <a:r>
              <a:rPr lang="en-US" dirty="0"/>
              <a:t> $9 per MMBTU</a:t>
            </a:r>
          </a:p>
          <a:p>
            <a:pPr lvl="2"/>
            <a:r>
              <a:rPr lang="en-US" b="1" dirty="0"/>
              <a:t>Capacity:</a:t>
            </a:r>
            <a:r>
              <a:rPr lang="en-US" dirty="0"/>
              <a:t> 200 MMBTU</a:t>
            </a:r>
          </a:p>
          <a:p>
            <a:pPr lvl="2"/>
            <a:r>
              <a:rPr lang="en-US" b="1" dirty="0"/>
              <a:t>Transportation Cost:</a:t>
            </a:r>
            <a:r>
              <a:rPr lang="en-US" dirty="0"/>
              <a:t> $1 per MMBTU</a:t>
            </a:r>
          </a:p>
        </p:txBody>
      </p:sp>
    </p:spTree>
    <p:extLst>
      <p:ext uri="{BB962C8B-B14F-4D97-AF65-F5344CB8AC3E}">
        <p14:creationId xmlns:p14="http://schemas.microsoft.com/office/powerpoint/2010/main" val="365458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D2D9-15C9-9B1C-4650-E37E4ACC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Allocation Without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DF53-A10B-6B70-4195-892CF9CB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Delivery Point 1:</a:t>
            </a:r>
            <a:r>
              <a:rPr lang="en-US" dirty="0"/>
              <a:t> 300 MMBTU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Delivery Point 2:</a:t>
            </a:r>
            <a:r>
              <a:rPr lang="en-US" dirty="0"/>
              <a:t> 400 MMBTU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Delivery Point 3:</a:t>
            </a:r>
            <a:r>
              <a:rPr lang="en-US" dirty="0"/>
              <a:t> 100 MMBTU</a:t>
            </a:r>
          </a:p>
          <a:p>
            <a:r>
              <a:rPr lang="en-US" b="1" dirty="0"/>
              <a:t>Total Revenue Calculation: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Delivery Point 1 (Italy):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Flow: 300 MMBTU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Net Price: $12 - $6 = $6 per MMBTU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Revenue: 300 × $6 = $1,800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Delivery Point 2 (Bulgaria):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Flow: 400 MMBTU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Net Price: $10 - $2 = $8 per MMBTU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Revenue: 400 × $8 = $3,200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Delivery Point 3 (Turkey):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Flow: 100 MMBTU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Net Price: $9 - $1 = $8 per MMBTU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Revenue: 100 × $8 = $800</a:t>
            </a:r>
          </a:p>
          <a:p>
            <a:r>
              <a:rPr lang="en-US" b="1" dirty="0"/>
              <a:t>Total Revenue:</a:t>
            </a:r>
            <a:r>
              <a:rPr lang="en-US" dirty="0"/>
              <a:t> $5,800</a:t>
            </a:r>
          </a:p>
        </p:txBody>
      </p:sp>
    </p:spTree>
    <p:extLst>
      <p:ext uri="{BB962C8B-B14F-4D97-AF65-F5344CB8AC3E}">
        <p14:creationId xmlns:p14="http://schemas.microsoft.com/office/powerpoint/2010/main" val="94096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0C79-BA38-E64F-B683-EB90AE12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Solution using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ECC5-1DA9-274A-E618-A05064E4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Optimized Allocation: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Delivery Point 1 (Italy):</a:t>
            </a:r>
            <a:r>
              <a:rPr lang="en-US" dirty="0"/>
              <a:t> 200 MMBTU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Delivery Point 2 (Bulgaria):</a:t>
            </a:r>
            <a:r>
              <a:rPr lang="en-US" dirty="0"/>
              <a:t> 400 MMBTU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Delivery Point 3 (Turkey):</a:t>
            </a:r>
            <a:r>
              <a:rPr lang="en-US" dirty="0"/>
              <a:t> 200 MMBTU</a:t>
            </a:r>
          </a:p>
          <a:p>
            <a:r>
              <a:rPr lang="en-US" b="1" dirty="0"/>
              <a:t>Optimized Calculation: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Delivery Point 1 (Italy):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Flow: 200 MMBTU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Net Price: $12 - $6 = $6 per MMBTU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Revenue: 200 × $6 = $1,200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Delivery Point 2 (Bulgaria):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Flow: 400 MMBTU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Net Price: $10 - $2 = $8 per MMBTU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Revenue: 400 × $8 = $3,200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Delivery Point 3 (Turkey):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Flow: 200 MMBTU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Net Price: $9 - $1 = $8 per MMBTU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Revenue: 200 × $8 = $1,600</a:t>
            </a:r>
          </a:p>
          <a:p>
            <a:r>
              <a:rPr lang="en-US" b="1" dirty="0"/>
              <a:t>Total Optimized Revenue:</a:t>
            </a:r>
            <a:r>
              <a:rPr lang="en-US" dirty="0"/>
              <a:t> $6,000</a:t>
            </a:r>
          </a:p>
        </p:txBody>
      </p:sp>
    </p:spTree>
    <p:extLst>
      <p:ext uri="{BB962C8B-B14F-4D97-AF65-F5344CB8AC3E}">
        <p14:creationId xmlns:p14="http://schemas.microsoft.com/office/powerpoint/2010/main" val="415573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AF65-0E71-0A77-726F-CDB6CB59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8237-0F36-EB47-93C3-628C63EC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Revenue Comparison: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Original Total Revenue:</a:t>
            </a:r>
            <a:r>
              <a:rPr lang="en-US" dirty="0"/>
              <a:t> $5,800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Optimized Total Revenue:</a:t>
            </a:r>
            <a:r>
              <a:rPr lang="en-US" dirty="0"/>
              <a:t> $6,000</a:t>
            </a:r>
          </a:p>
          <a:p>
            <a:r>
              <a:rPr lang="en-US" b="1" dirty="0"/>
              <a:t>Difference:</a:t>
            </a:r>
            <a:r>
              <a:rPr lang="en-US" dirty="0"/>
              <a:t> +$200</a:t>
            </a:r>
          </a:p>
          <a:p>
            <a:r>
              <a:rPr lang="en-US" b="1" dirty="0"/>
              <a:t>Why Optimization?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Revenue:</a:t>
            </a:r>
            <a:r>
              <a:rPr lang="en-US" dirty="0"/>
              <a:t> Optimized allocation results in higher revenue by adjusting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 Gains:</a:t>
            </a:r>
            <a:r>
              <a:rPr lang="en-US" dirty="0"/>
              <a:t> Better utilization of resources and constraints leads to improved financial outcomes.</a:t>
            </a:r>
          </a:p>
        </p:txBody>
      </p:sp>
    </p:spTree>
    <p:extLst>
      <p:ext uri="{BB962C8B-B14F-4D97-AF65-F5344CB8AC3E}">
        <p14:creationId xmlns:p14="http://schemas.microsoft.com/office/powerpoint/2010/main" val="204815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9670-3876-8D54-96A0-429C8CEB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</a:t>
            </a:r>
          </a:p>
        </p:txBody>
      </p:sp>
      <p:pic>
        <p:nvPicPr>
          <p:cNvPr id="5" name="Content Placeholder 4" descr="A blue and orange squares&#10;&#10;Description automatically generated">
            <a:extLst>
              <a:ext uri="{FF2B5EF4-FFF2-40B4-BE49-F238E27FC236}">
                <a16:creationId xmlns:a16="http://schemas.microsoft.com/office/drawing/2014/main" id="{9A7D34BC-FC82-FEF1-E6E4-DA4F492F3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0" y="2437137"/>
            <a:ext cx="10515600" cy="2773751"/>
          </a:xfrm>
        </p:spPr>
      </p:pic>
    </p:spTree>
    <p:extLst>
      <p:ext uri="{BB962C8B-B14F-4D97-AF65-F5344CB8AC3E}">
        <p14:creationId xmlns:p14="http://schemas.microsoft.com/office/powerpoint/2010/main" val="314313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6380-7D29-1702-41AE-8825960A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C780-7E5D-9B25-890C-91A7F5BC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Summary: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Optimization refines allocation strategies to maximize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Practical application typically results in better financial outcomes compared to non-optimized scenarios.</a:t>
            </a:r>
          </a:p>
          <a:p>
            <a:pPr marL="0" indent="0">
              <a:buNone/>
            </a:pPr>
            <a:r>
              <a:rPr lang="en-US" b="1" dirty="0"/>
              <a:t>Actionable 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optimization to enhance decision-making and achieve improved results in gas distribution and revenue generation.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1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532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 Optimizing Pipeline Allocation for Maximum Revenue</vt:lpstr>
      <vt:lpstr>Pipeline Optimization Process:</vt:lpstr>
      <vt:lpstr>Constraints and Capacities</vt:lpstr>
      <vt:lpstr>Example Input and Output</vt:lpstr>
      <vt:lpstr>Original Allocation Without Optimization</vt:lpstr>
      <vt:lpstr>Optimized Solution using the Application</vt:lpstr>
      <vt:lpstr>Comparison</vt:lpstr>
      <vt:lpstr>Visual Representation</vt:lpstr>
      <vt:lpstr>Summary of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Aliyev, Elnur</dc:creator>
  <cp:lastModifiedBy>Aliyev, Elnur</cp:lastModifiedBy>
  <cp:revision>13</cp:revision>
  <dcterms:created xsi:type="dcterms:W3CDTF">2024-08-23T19:47:44Z</dcterms:created>
  <dcterms:modified xsi:type="dcterms:W3CDTF">2024-08-23T20:25:33Z</dcterms:modified>
</cp:coreProperties>
</file>