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81e9ebb66a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g81e9ebb66a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e33fac65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e33fac65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e33fac65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e33fac65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e3014f80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e3014f80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e3014f80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e3014f80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e33fac65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e33fac65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e33fac65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e33fac65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e33fac65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e33fac65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e33fac65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e33fac65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e33fac651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e33fac651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e33fac65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e33fac65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ae3014f80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ae3014f80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e3014f80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e3014f80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e3014f80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e3014f80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ae33fac65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ae33fac65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ae33fac651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ae33fac651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e3014f80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e3014f80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e33fac651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e33fac651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e3014f80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e3014f80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715b2da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715b2da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e33fac651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e33fac651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05150" y="1500175"/>
            <a:ext cx="3885300" cy="13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05150" y="2850725"/>
            <a:ext cx="3492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1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çã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05025" y="1145850"/>
            <a:ext cx="8059500" cy="28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"/>
              <a:buNone/>
              <a:defRPr b="1" sz="6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705025" y="840850"/>
            <a:ext cx="8070000" cy="3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em branco">
  <p:cSld name="26_Custom Layout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istill.pub/2020/bayesian-optimization/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istill.pub/2020/bayesian-optimization/" TargetMode="External"/><Relationship Id="rId4" Type="http://schemas.openxmlformats.org/officeDocument/2006/relationships/hyperlink" Target="https://www.youtube.com/watch?v=vz3D36VXefI&amp;t=1947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ctrTitle"/>
          </p:nvPr>
        </p:nvSpPr>
        <p:spPr>
          <a:xfrm>
            <a:off x="705150" y="1500175"/>
            <a:ext cx="2951700" cy="13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Otimização de Hiperparâmetros com Inferência Bayesiana </a:t>
            </a:r>
            <a:endParaRPr sz="2000"/>
          </a:p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705150" y="2850725"/>
            <a:ext cx="3492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Samara Alves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Janeiro/21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de um Processo Gaussiano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325" y="871163"/>
            <a:ext cx="4400550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1250" y="3306350"/>
            <a:ext cx="1460825" cy="10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8"/>
          <p:cNvCxnSpPr/>
          <p:nvPr/>
        </p:nvCxnSpPr>
        <p:spPr>
          <a:xfrm>
            <a:off x="1121800" y="3106975"/>
            <a:ext cx="4341600" cy="0"/>
          </a:xfrm>
          <a:prstGeom prst="straightConnector1">
            <a:avLst/>
          </a:prstGeom>
          <a:noFill/>
          <a:ln cap="flat" cmpd="sng" w="9525">
            <a:solidFill>
              <a:srgbClr val="0B0080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8" name="Google Shape;13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650" y="1408735"/>
            <a:ext cx="645300" cy="6153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8"/>
          <p:cNvCxnSpPr/>
          <p:nvPr/>
        </p:nvCxnSpPr>
        <p:spPr>
          <a:xfrm>
            <a:off x="921900" y="894725"/>
            <a:ext cx="0" cy="2101800"/>
          </a:xfrm>
          <a:prstGeom prst="straightConnector1">
            <a:avLst/>
          </a:prstGeom>
          <a:noFill/>
          <a:ln cap="flat" cmpd="sng" w="9525">
            <a:solidFill>
              <a:srgbClr val="0B008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0" name="Google Shape;140;p18"/>
          <p:cNvSpPr txBox="1"/>
          <p:nvPr/>
        </p:nvSpPr>
        <p:spPr>
          <a:xfrm>
            <a:off x="6266225" y="1066350"/>
            <a:ext cx="1798200" cy="554100"/>
          </a:xfrm>
          <a:prstGeom prst="rect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Mecanismos para decidir próximos pontos</a:t>
            </a:r>
            <a:endParaRPr sz="1200"/>
          </a:p>
        </p:txBody>
      </p:sp>
      <p:sp>
        <p:nvSpPr>
          <p:cNvPr id="141" name="Google Shape;141;p18"/>
          <p:cNvSpPr txBox="1"/>
          <p:nvPr/>
        </p:nvSpPr>
        <p:spPr>
          <a:xfrm>
            <a:off x="6443325" y="1739325"/>
            <a:ext cx="253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Exploration: regiões com maior dispersão</a:t>
            </a:r>
            <a:endParaRPr sz="1200"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3288" y="1813963"/>
            <a:ext cx="666285" cy="658450"/>
          </a:xfrm>
          <a:prstGeom prst="rect">
            <a:avLst/>
          </a:prstGeom>
          <a:noFill/>
          <a:ln cap="flat" cmpd="sng" w="19050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3" name="Google Shape;143;p18"/>
          <p:cNvSpPr txBox="1"/>
          <p:nvPr/>
        </p:nvSpPr>
        <p:spPr>
          <a:xfrm>
            <a:off x="6489300" y="2185825"/>
            <a:ext cx="253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Exploitation: próximos do melhor ponto observado até o momento</a:t>
            </a:r>
            <a:endParaRPr sz="1200"/>
          </a:p>
        </p:txBody>
      </p:sp>
      <p:sp>
        <p:nvSpPr>
          <p:cNvPr id="144" name="Google Shape;144;p18"/>
          <p:cNvSpPr txBox="1"/>
          <p:nvPr/>
        </p:nvSpPr>
        <p:spPr>
          <a:xfrm>
            <a:off x="5463388" y="2665925"/>
            <a:ext cx="1798200" cy="369300"/>
          </a:xfrm>
          <a:prstGeom prst="rect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Função de aquisição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de um Processo Gaussiano</a:t>
            </a:r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325" y="871163"/>
            <a:ext cx="4400550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1250" y="3306350"/>
            <a:ext cx="1460825" cy="10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19"/>
          <p:cNvCxnSpPr/>
          <p:nvPr/>
        </p:nvCxnSpPr>
        <p:spPr>
          <a:xfrm>
            <a:off x="1121800" y="3106975"/>
            <a:ext cx="434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53" name="Google Shape;15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650" y="1408735"/>
            <a:ext cx="645300" cy="6153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19"/>
          <p:cNvCxnSpPr/>
          <p:nvPr/>
        </p:nvCxnSpPr>
        <p:spPr>
          <a:xfrm>
            <a:off x="921900" y="894725"/>
            <a:ext cx="0" cy="21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5" name="Google Shape;155;p19"/>
          <p:cNvSpPr txBox="1"/>
          <p:nvPr/>
        </p:nvSpPr>
        <p:spPr>
          <a:xfrm>
            <a:off x="5492863" y="2684375"/>
            <a:ext cx="1798200" cy="554100"/>
          </a:xfrm>
          <a:prstGeom prst="rect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Ajustamos a f</a:t>
            </a:r>
            <a:r>
              <a:rPr lang="pt-BR" sz="1200"/>
              <a:t>unção de aquisição</a:t>
            </a:r>
            <a:endParaRPr sz="1200"/>
          </a:p>
        </p:txBody>
      </p:sp>
      <p:sp>
        <p:nvSpPr>
          <p:cNvPr id="156" name="Google Shape;156;p19"/>
          <p:cNvSpPr txBox="1"/>
          <p:nvPr/>
        </p:nvSpPr>
        <p:spPr>
          <a:xfrm>
            <a:off x="5492875" y="1439375"/>
            <a:ext cx="1798200" cy="3693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Ajustamos a</a:t>
            </a:r>
            <a:r>
              <a:rPr lang="pt-BR" sz="1200"/>
              <a:t> Normal</a:t>
            </a:r>
            <a:endParaRPr sz="1200"/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2875" y="1911270"/>
            <a:ext cx="3030250" cy="268957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92875" y="3405700"/>
            <a:ext cx="2025700" cy="330575"/>
          </a:xfrm>
          <a:prstGeom prst="rect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de Aquisição: </a:t>
            </a:r>
            <a:r>
              <a:rPr lang="pt-BR" sz="2300"/>
              <a:t>Probability of Improvement </a:t>
            </a:r>
            <a:r>
              <a:rPr lang="pt-BR" sz="2300" u="sng">
                <a:solidFill>
                  <a:schemeClr val="hlink"/>
                </a:solidFill>
                <a:hlinkClick r:id="rId3"/>
              </a:rPr>
              <a:t>distill</a:t>
            </a: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4188" y="887688"/>
            <a:ext cx="425767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4200" y="2673724"/>
            <a:ext cx="4343400" cy="145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6477600" y="2673725"/>
            <a:ext cx="246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Exploitation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mais agressiva quando a média é alta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7" name="Google Shape;167;p20"/>
          <p:cNvCxnSpPr>
            <a:endCxn id="166" idx="0"/>
          </p:cNvCxnSpPr>
          <p:nvPr/>
        </p:nvCxnSpPr>
        <p:spPr>
          <a:xfrm flipH="1" rot="10800000">
            <a:off x="5945700" y="2673725"/>
            <a:ext cx="1762500" cy="165900"/>
          </a:xfrm>
          <a:prstGeom prst="bentConnector4">
            <a:avLst>
              <a:gd fmla="val -7" name="adj1"/>
              <a:gd fmla="val 243535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Funções de Aquisição: </a:t>
            </a:r>
            <a:r>
              <a:rPr lang="pt-BR" sz="2300"/>
              <a:t>Probability of Improvement</a:t>
            </a:r>
            <a:endParaRPr sz="2300"/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700" y="784121"/>
            <a:ext cx="3436949" cy="259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/>
        </p:nvSpPr>
        <p:spPr>
          <a:xfrm>
            <a:off x="1087700" y="35396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ara cada ponto temos uma distribuição normal (definição de um processo gaussiano)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5" name="Google Shape;175;p21"/>
          <p:cNvCxnSpPr/>
          <p:nvPr/>
        </p:nvCxnSpPr>
        <p:spPr>
          <a:xfrm>
            <a:off x="3604275" y="3383525"/>
            <a:ext cx="0" cy="230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1"/>
          <p:cNvCxnSpPr/>
          <p:nvPr/>
        </p:nvCxnSpPr>
        <p:spPr>
          <a:xfrm>
            <a:off x="1972725" y="3365075"/>
            <a:ext cx="0" cy="2397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1"/>
          <p:cNvSpPr txBox="1"/>
          <p:nvPr/>
        </p:nvSpPr>
        <p:spPr>
          <a:xfrm>
            <a:off x="4355675" y="1711475"/>
            <a:ext cx="216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Melhor ponto observado x*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8" name="Google Shape;178;p21"/>
          <p:cNvCxnSpPr>
            <a:endCxn id="177" idx="1"/>
          </p:cNvCxnSpPr>
          <p:nvPr/>
        </p:nvCxnSpPr>
        <p:spPr>
          <a:xfrm>
            <a:off x="3134075" y="1631825"/>
            <a:ext cx="1221600" cy="264300"/>
          </a:xfrm>
          <a:prstGeom prst="bentConnector3">
            <a:avLst>
              <a:gd fmla="val 761" name="adj1"/>
            </a:avLst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1"/>
          <p:cNvSpPr txBox="1"/>
          <p:nvPr/>
        </p:nvSpPr>
        <p:spPr>
          <a:xfrm>
            <a:off x="4434350" y="2202450"/>
            <a:ext cx="216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Amostramos outros pontos</a:t>
            </a: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0" name="Google Shape;180;p21"/>
          <p:cNvCxnSpPr>
            <a:endCxn id="179" idx="2"/>
          </p:cNvCxnSpPr>
          <p:nvPr/>
        </p:nvCxnSpPr>
        <p:spPr>
          <a:xfrm flipH="1" rot="10800000">
            <a:off x="1954400" y="2571750"/>
            <a:ext cx="3560700" cy="572100"/>
          </a:xfrm>
          <a:prstGeom prst="bentConnector2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1"/>
          <p:cNvCxnSpPr>
            <a:endCxn id="179" idx="2"/>
          </p:cNvCxnSpPr>
          <p:nvPr/>
        </p:nvCxnSpPr>
        <p:spPr>
          <a:xfrm flipH="1" rot="10800000">
            <a:off x="3650300" y="2571750"/>
            <a:ext cx="1864800" cy="424500"/>
          </a:xfrm>
          <a:prstGeom prst="bentConnector2">
            <a:avLst/>
          </a:pr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1"/>
          <p:cNvSpPr txBox="1"/>
          <p:nvPr/>
        </p:nvSpPr>
        <p:spPr>
          <a:xfrm>
            <a:off x="4572000" y="926100"/>
            <a:ext cx="304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Maior distribuição acumulada acima de x*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3" name="Google Shape;183;p21"/>
          <p:cNvCxnSpPr>
            <a:endCxn id="182" idx="1"/>
          </p:cNvCxnSpPr>
          <p:nvPr/>
        </p:nvCxnSpPr>
        <p:spPr>
          <a:xfrm flipH="1" rot="10800000">
            <a:off x="3705600" y="1110750"/>
            <a:ext cx="866400" cy="309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700" y="784121"/>
            <a:ext cx="3436949" cy="259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 txBox="1"/>
          <p:nvPr/>
        </p:nvSpPr>
        <p:spPr>
          <a:xfrm>
            <a:off x="4572000" y="926100"/>
            <a:ext cx="304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Maior distribuição acumulada acima de x*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0" name="Google Shape;190;p22"/>
          <p:cNvCxnSpPr>
            <a:endCxn id="189" idx="1"/>
          </p:cNvCxnSpPr>
          <p:nvPr/>
        </p:nvCxnSpPr>
        <p:spPr>
          <a:xfrm flipH="1" rot="10800000">
            <a:off x="3705600" y="1110750"/>
            <a:ext cx="866400" cy="309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2"/>
          <p:cNvSpPr txBox="1"/>
          <p:nvPr/>
        </p:nvSpPr>
        <p:spPr>
          <a:xfrm>
            <a:off x="5012225" y="3157800"/>
            <a:ext cx="304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(Kushner 1964)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2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Funções de Aquisição: Probability of Improvement</a:t>
            </a:r>
            <a:endParaRPr sz="2300"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850" y="1853487"/>
            <a:ext cx="4708600" cy="454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2050" y="2395796"/>
            <a:ext cx="35623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de Aquisição: Expected Improvement</a:t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188" y="887688"/>
            <a:ext cx="4257675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6477600" y="2673725"/>
            <a:ext cx="246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xploitation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Exploration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mais agressiva quando as média e variância são altas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2" name="Google Shape;202;p23"/>
          <p:cNvCxnSpPr>
            <a:endCxn id="201" idx="0"/>
          </p:cNvCxnSpPr>
          <p:nvPr/>
        </p:nvCxnSpPr>
        <p:spPr>
          <a:xfrm flipH="1" rot="10800000">
            <a:off x="5945700" y="2673725"/>
            <a:ext cx="1762500" cy="165900"/>
          </a:xfrm>
          <a:prstGeom prst="bentConnector4">
            <a:avLst>
              <a:gd fmla="val -25111" name="adj1"/>
              <a:gd fmla="val 243535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7425" y="2636850"/>
            <a:ext cx="4304450" cy="141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3"/>
          <p:cNvCxnSpPr>
            <a:endCxn id="201" idx="0"/>
          </p:cNvCxnSpPr>
          <p:nvPr/>
        </p:nvCxnSpPr>
        <p:spPr>
          <a:xfrm flipH="1" rot="10800000">
            <a:off x="4046700" y="2673725"/>
            <a:ext cx="3661500" cy="474300"/>
          </a:xfrm>
          <a:prstGeom prst="bentConnector4">
            <a:avLst>
              <a:gd fmla="val 253" name="adj1"/>
              <a:gd fmla="val 150206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de Aquisição: Expected Improvement</a:t>
            </a:r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4503175" y="3028300"/>
            <a:ext cx="304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(Mockus 1978)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713" y="1039963"/>
            <a:ext cx="42576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9000" y="1587200"/>
            <a:ext cx="5172046" cy="14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Funções de Aquisição: GP-UCB </a:t>
            </a:r>
            <a:endParaRPr sz="2300"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188" y="887688"/>
            <a:ext cx="4257675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 txBox="1"/>
          <p:nvPr/>
        </p:nvSpPr>
        <p:spPr>
          <a:xfrm>
            <a:off x="6477600" y="2673725"/>
            <a:ext cx="246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xploration: 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mais agressiva quando a variância é alta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0" name="Google Shape;220;p25"/>
          <p:cNvCxnSpPr>
            <a:endCxn id="219" idx="0"/>
          </p:cNvCxnSpPr>
          <p:nvPr/>
        </p:nvCxnSpPr>
        <p:spPr>
          <a:xfrm flipH="1" rot="10800000">
            <a:off x="4572000" y="2673725"/>
            <a:ext cx="3136200" cy="165900"/>
          </a:xfrm>
          <a:prstGeom prst="bentConnector4">
            <a:avLst>
              <a:gd fmla="val 30381" name="adj1"/>
              <a:gd fmla="val 243535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5"/>
          <p:cNvCxnSpPr>
            <a:endCxn id="219" idx="0"/>
          </p:cNvCxnSpPr>
          <p:nvPr/>
        </p:nvCxnSpPr>
        <p:spPr>
          <a:xfrm flipH="1" rot="10800000">
            <a:off x="2277000" y="2673725"/>
            <a:ext cx="5431200" cy="424200"/>
          </a:xfrm>
          <a:prstGeom prst="bentConnector4">
            <a:avLst>
              <a:gd fmla="val 38671" name="adj1"/>
              <a:gd fmla="val 156135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2" name="Google Shape;2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4200" y="2673725"/>
            <a:ext cx="4257675" cy="14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Thompson sampling e GP-UCB</a:t>
            </a:r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785875" y="1622925"/>
            <a:ext cx="790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amostragem de Thompson e os algoritmos de limite de confiança superior compartilham uma propriedade fundamental: a</a:t>
            </a:r>
            <a:r>
              <a:rPr lang="pt-BR"/>
              <a:t>locam esforço exploratório para ações que podem ser ótimas (</a:t>
            </a:r>
            <a:r>
              <a:rPr lang="pt-BR">
                <a:solidFill>
                  <a:srgbClr val="FF0000"/>
                </a:solidFill>
              </a:rPr>
              <a:t>Exploration</a:t>
            </a:r>
            <a:r>
              <a:rPr lang="pt-BR"/>
              <a:t>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Thompson sampling</a:t>
            </a:r>
            <a:endParaRPr/>
          </a:p>
        </p:txBody>
      </p:sp>
      <p:sp>
        <p:nvSpPr>
          <p:cNvPr id="234" name="Google Shape;234;p27"/>
          <p:cNvSpPr txBox="1"/>
          <p:nvPr>
            <p:ph idx="1" type="subTitle"/>
          </p:nvPr>
        </p:nvSpPr>
        <p:spPr>
          <a:xfrm>
            <a:off x="5045850" y="840850"/>
            <a:ext cx="3729300" cy="3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1155CC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Passo</a:t>
            </a:r>
            <a:r>
              <a:rPr lang="pt-BR" sz="1350">
                <a:solidFill>
                  <a:srgbClr val="2021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1: </a:t>
            </a:r>
            <a:r>
              <a:rPr lang="pt-BR" sz="1350">
                <a:solidFill>
                  <a:srgbClr val="2021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amostro dados em um determinado intervalo</a:t>
            </a:r>
            <a:endParaRPr sz="1350">
              <a:solidFill>
                <a:srgbClr val="2021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021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1155CC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Passo</a:t>
            </a:r>
            <a:r>
              <a:rPr lang="pt-BR" sz="1350">
                <a:solidFill>
                  <a:srgbClr val="2021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2: gero uma gausiana desses pontos (média a posteriori + desvios)</a:t>
            </a:r>
            <a:endParaRPr sz="1350">
              <a:solidFill>
                <a:srgbClr val="2021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021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1155CC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Passo</a:t>
            </a:r>
            <a:r>
              <a:rPr lang="pt-BR" sz="1350">
                <a:solidFill>
                  <a:srgbClr val="2021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3: otimizo a função e encontro o próximo ponto candidato</a:t>
            </a:r>
            <a:endParaRPr sz="1350">
              <a:solidFill>
                <a:srgbClr val="2021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021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021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021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3400"/>
            <a:ext cx="4697875" cy="26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Hiperparâmetros</a:t>
            </a:r>
            <a:endParaRPr/>
          </a:p>
        </p:txBody>
      </p:sp>
      <p:sp>
        <p:nvSpPr>
          <p:cNvPr id="37" name="Google Shape;37;p10"/>
          <p:cNvSpPr txBox="1"/>
          <p:nvPr>
            <p:ph idx="1" type="subTitle"/>
          </p:nvPr>
        </p:nvSpPr>
        <p:spPr>
          <a:xfrm>
            <a:off x="705025" y="840850"/>
            <a:ext cx="8070000" cy="31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Hiperparâmetros: d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ados que controlam o processo de treinamento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Parâmetros: aprendidos com os dados durante o processo de treinamento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Porque otimização Bayesiana funciona...</a:t>
            </a:r>
            <a:endParaRPr/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63" y="1052513"/>
            <a:ext cx="738187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</a:t>
            </a:r>
            <a:endParaRPr/>
          </a:p>
        </p:txBody>
      </p:sp>
      <p:sp>
        <p:nvSpPr>
          <p:cNvPr id="247" name="Google Shape;247;p29"/>
          <p:cNvSpPr txBox="1"/>
          <p:nvPr>
            <p:ph idx="1" type="subTitle"/>
          </p:nvPr>
        </p:nvSpPr>
        <p:spPr>
          <a:xfrm>
            <a:off x="705025" y="840850"/>
            <a:ext cx="8070000" cy="3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https://distill.pub/2020/bayesian-optimization/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https://www.youtube.com/watch?v=vz3D36VXefI&amp;t=1947s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Motivação: Multi Armed Bandit</a:t>
            </a:r>
            <a:endParaRPr/>
          </a:p>
        </p:txBody>
      </p:sp>
      <p:pic>
        <p:nvPicPr>
          <p:cNvPr id="43" name="Google Shape;4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50" y="1086975"/>
            <a:ext cx="23241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1925" y="1010775"/>
            <a:ext cx="1381125" cy="177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11"/>
          <p:cNvCxnSpPr/>
          <p:nvPr/>
        </p:nvCxnSpPr>
        <p:spPr>
          <a:xfrm rot="10800000">
            <a:off x="3576500" y="1466225"/>
            <a:ext cx="176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" name="Google Shape;46;p11"/>
          <p:cNvSpPr txBox="1"/>
          <p:nvPr/>
        </p:nvSpPr>
        <p:spPr>
          <a:xfrm>
            <a:off x="4065150" y="1162050"/>
            <a:ext cx="6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Ação</a:t>
            </a:r>
            <a:endParaRPr sz="1200"/>
          </a:p>
        </p:txBody>
      </p:sp>
      <p:cxnSp>
        <p:nvCxnSpPr>
          <p:cNvPr id="47" name="Google Shape;47;p11"/>
          <p:cNvCxnSpPr/>
          <p:nvPr/>
        </p:nvCxnSpPr>
        <p:spPr>
          <a:xfrm rot="10800000">
            <a:off x="3576500" y="2152025"/>
            <a:ext cx="176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8" name="Google Shape;48;p11"/>
          <p:cNvSpPr txBox="1"/>
          <p:nvPr/>
        </p:nvSpPr>
        <p:spPr>
          <a:xfrm>
            <a:off x="3807050" y="1847850"/>
            <a:ext cx="115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Recompensa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Motivação: Multi Armed Bandit</a:t>
            </a:r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50" y="1086975"/>
            <a:ext cx="23241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1925" y="1010775"/>
            <a:ext cx="1381125" cy="177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2"/>
          <p:cNvCxnSpPr/>
          <p:nvPr/>
        </p:nvCxnSpPr>
        <p:spPr>
          <a:xfrm rot="10800000">
            <a:off x="3576500" y="1466225"/>
            <a:ext cx="176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" name="Google Shape;57;p12"/>
          <p:cNvSpPr txBox="1"/>
          <p:nvPr/>
        </p:nvSpPr>
        <p:spPr>
          <a:xfrm>
            <a:off x="4065150" y="1162050"/>
            <a:ext cx="6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Ação</a:t>
            </a:r>
            <a:endParaRPr sz="1200"/>
          </a:p>
        </p:txBody>
      </p:sp>
      <p:cxnSp>
        <p:nvCxnSpPr>
          <p:cNvPr id="58" name="Google Shape;58;p12"/>
          <p:cNvCxnSpPr/>
          <p:nvPr/>
        </p:nvCxnSpPr>
        <p:spPr>
          <a:xfrm rot="10800000">
            <a:off x="3576500" y="2152025"/>
            <a:ext cx="176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9" name="Google Shape;59;p12"/>
          <p:cNvSpPr txBox="1"/>
          <p:nvPr/>
        </p:nvSpPr>
        <p:spPr>
          <a:xfrm>
            <a:off x="3807050" y="1847850"/>
            <a:ext cx="115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Recompensa</a:t>
            </a:r>
            <a:endParaRPr sz="1200"/>
          </a:p>
        </p:txBody>
      </p:sp>
      <p:sp>
        <p:nvSpPr>
          <p:cNvPr id="60" name="Google Shape;60;p12"/>
          <p:cNvSpPr txBox="1"/>
          <p:nvPr/>
        </p:nvSpPr>
        <p:spPr>
          <a:xfrm>
            <a:off x="7236050" y="1531350"/>
            <a:ext cx="16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Limites de recursos</a:t>
            </a:r>
            <a:endParaRPr sz="1200"/>
          </a:p>
        </p:txBody>
      </p:sp>
      <p:pic>
        <p:nvPicPr>
          <p:cNvPr id="61" name="Google Shape;61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5928" y="879976"/>
            <a:ext cx="520934" cy="5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95925" y="2090835"/>
            <a:ext cx="645300" cy="615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Motivação: Multi Armed Bandit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50" y="1086975"/>
            <a:ext cx="23241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1925" y="1010775"/>
            <a:ext cx="1381125" cy="177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3"/>
          <p:cNvCxnSpPr/>
          <p:nvPr/>
        </p:nvCxnSpPr>
        <p:spPr>
          <a:xfrm rot="10800000">
            <a:off x="3576500" y="1466225"/>
            <a:ext cx="176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3"/>
          <p:cNvSpPr txBox="1"/>
          <p:nvPr/>
        </p:nvSpPr>
        <p:spPr>
          <a:xfrm>
            <a:off x="4065150" y="1162050"/>
            <a:ext cx="6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Ação</a:t>
            </a:r>
            <a:endParaRPr sz="1200"/>
          </a:p>
        </p:txBody>
      </p:sp>
      <p:cxnSp>
        <p:nvCxnSpPr>
          <p:cNvPr id="72" name="Google Shape;72;p13"/>
          <p:cNvCxnSpPr/>
          <p:nvPr/>
        </p:nvCxnSpPr>
        <p:spPr>
          <a:xfrm rot="10800000">
            <a:off x="3576500" y="2152025"/>
            <a:ext cx="176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3" name="Google Shape;73;p13"/>
          <p:cNvSpPr txBox="1"/>
          <p:nvPr/>
        </p:nvSpPr>
        <p:spPr>
          <a:xfrm>
            <a:off x="3807050" y="1847850"/>
            <a:ext cx="115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Recompensa</a:t>
            </a:r>
            <a:endParaRPr sz="1200"/>
          </a:p>
        </p:txBody>
      </p:sp>
      <p:sp>
        <p:nvSpPr>
          <p:cNvPr id="74" name="Google Shape;74;p13"/>
          <p:cNvSpPr txBox="1"/>
          <p:nvPr/>
        </p:nvSpPr>
        <p:spPr>
          <a:xfrm>
            <a:off x="7236050" y="1531350"/>
            <a:ext cx="16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Limites de recursos</a:t>
            </a:r>
            <a:endParaRPr sz="1200"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5928" y="879976"/>
            <a:ext cx="520934" cy="5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95925" y="2090835"/>
            <a:ext cx="645300" cy="61539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6046338" y="3113150"/>
            <a:ext cx="115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Exploration</a:t>
            </a:r>
            <a:endParaRPr sz="1200"/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29650" y="3052200"/>
            <a:ext cx="666285" cy="6584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/>
        </p:nvSpPr>
        <p:spPr>
          <a:xfrm>
            <a:off x="6046338" y="3494150"/>
            <a:ext cx="115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Exploitation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Otimização: Multi Armed Bandit</a:t>
            </a:r>
            <a:endParaRPr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50" y="1086975"/>
            <a:ext cx="23241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1925" y="1010775"/>
            <a:ext cx="1381125" cy="177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4"/>
          <p:cNvCxnSpPr/>
          <p:nvPr/>
        </p:nvCxnSpPr>
        <p:spPr>
          <a:xfrm rot="10800000">
            <a:off x="3576500" y="1466225"/>
            <a:ext cx="176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4"/>
          <p:cNvSpPr txBox="1"/>
          <p:nvPr/>
        </p:nvSpPr>
        <p:spPr>
          <a:xfrm>
            <a:off x="4065150" y="1162050"/>
            <a:ext cx="6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Ação</a:t>
            </a:r>
            <a:endParaRPr sz="1200"/>
          </a:p>
        </p:txBody>
      </p:sp>
      <p:cxnSp>
        <p:nvCxnSpPr>
          <p:cNvPr id="89" name="Google Shape;89;p14"/>
          <p:cNvCxnSpPr/>
          <p:nvPr/>
        </p:nvCxnSpPr>
        <p:spPr>
          <a:xfrm rot="10800000">
            <a:off x="3576500" y="2152025"/>
            <a:ext cx="176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0" name="Google Shape;90;p14"/>
          <p:cNvSpPr txBox="1"/>
          <p:nvPr/>
        </p:nvSpPr>
        <p:spPr>
          <a:xfrm>
            <a:off x="3807050" y="1847850"/>
            <a:ext cx="115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Recompensa</a:t>
            </a:r>
            <a:endParaRPr sz="1200"/>
          </a:p>
        </p:txBody>
      </p:sp>
      <p:sp>
        <p:nvSpPr>
          <p:cNvPr id="91" name="Google Shape;91;p14"/>
          <p:cNvSpPr txBox="1"/>
          <p:nvPr/>
        </p:nvSpPr>
        <p:spPr>
          <a:xfrm>
            <a:off x="4455088" y="2294700"/>
            <a:ext cx="1753500" cy="554100"/>
          </a:xfrm>
          <a:prstGeom prst="rect">
            <a:avLst/>
          </a:prstGeom>
          <a:noFill/>
          <a:ln cap="flat" cmpd="sng" w="952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Anotar a recompensa dessas máquinas</a:t>
            </a:r>
            <a:endParaRPr sz="1200"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9650" y="3052200"/>
            <a:ext cx="666285" cy="658450"/>
          </a:xfrm>
          <a:prstGeom prst="rect">
            <a:avLst/>
          </a:prstGeom>
          <a:noFill/>
          <a:ln cap="flat" cmpd="sng" w="19050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" name="Google Shape;93;p14"/>
          <p:cNvSpPr txBox="1"/>
          <p:nvPr/>
        </p:nvSpPr>
        <p:spPr>
          <a:xfrm>
            <a:off x="4455088" y="658675"/>
            <a:ext cx="1753500" cy="554100"/>
          </a:xfrm>
          <a:prstGeom prst="rect">
            <a:avLst/>
          </a:prstGeom>
          <a:noFill/>
          <a:ln cap="flat" cmpd="sng" w="952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Amostrar algumas máquinas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Otimização:</a:t>
            </a:r>
            <a:r>
              <a:rPr lang="pt-BR"/>
              <a:t> Multi Armed Bandit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50" y="1086975"/>
            <a:ext cx="232410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742350" y="2908825"/>
            <a:ext cx="2324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Função </a:t>
            </a:r>
            <a:r>
              <a:rPr lang="pt-BR" sz="1200">
                <a:solidFill>
                  <a:srgbClr val="FF00FF"/>
                </a:solidFill>
              </a:rPr>
              <a:t>real</a:t>
            </a:r>
            <a:r>
              <a:rPr lang="pt-BR" sz="1200"/>
              <a:t> de r</a:t>
            </a:r>
            <a:r>
              <a:rPr lang="pt-BR" sz="1200"/>
              <a:t>ecompensas dos algoritmos das máquinas (</a:t>
            </a:r>
            <a:r>
              <a:rPr lang="pt-BR"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true objective</a:t>
            </a:r>
            <a:r>
              <a:rPr lang="pt-BR" sz="1200"/>
              <a:t>)</a:t>
            </a:r>
            <a:endParaRPr sz="12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1925" y="1010775"/>
            <a:ext cx="1381125" cy="177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5"/>
          <p:cNvCxnSpPr/>
          <p:nvPr/>
        </p:nvCxnSpPr>
        <p:spPr>
          <a:xfrm rot="10800000">
            <a:off x="3576500" y="1466225"/>
            <a:ext cx="176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5"/>
          <p:cNvSpPr txBox="1"/>
          <p:nvPr/>
        </p:nvSpPr>
        <p:spPr>
          <a:xfrm>
            <a:off x="4065150" y="1162050"/>
            <a:ext cx="6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Ação</a:t>
            </a:r>
            <a:endParaRPr sz="1200"/>
          </a:p>
        </p:txBody>
      </p:sp>
      <p:cxnSp>
        <p:nvCxnSpPr>
          <p:cNvPr id="104" name="Google Shape;104;p15"/>
          <p:cNvCxnSpPr/>
          <p:nvPr/>
        </p:nvCxnSpPr>
        <p:spPr>
          <a:xfrm rot="10800000">
            <a:off x="3576500" y="2152025"/>
            <a:ext cx="176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5" name="Google Shape;105;p15"/>
          <p:cNvSpPr txBox="1"/>
          <p:nvPr/>
        </p:nvSpPr>
        <p:spPr>
          <a:xfrm>
            <a:off x="3807050" y="1847850"/>
            <a:ext cx="115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Recompensa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</a:t>
            </a:r>
            <a:r>
              <a:rPr lang="pt-BR"/>
              <a:t>de um Processo Gaussiano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325" y="871163"/>
            <a:ext cx="4400550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1250" y="3306350"/>
            <a:ext cx="1460825" cy="10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6"/>
          <p:cNvCxnSpPr/>
          <p:nvPr/>
        </p:nvCxnSpPr>
        <p:spPr>
          <a:xfrm>
            <a:off x="1121800" y="3106975"/>
            <a:ext cx="4341600" cy="0"/>
          </a:xfrm>
          <a:prstGeom prst="straightConnector1">
            <a:avLst/>
          </a:prstGeom>
          <a:noFill/>
          <a:ln cap="flat" cmpd="sng" w="9525">
            <a:solidFill>
              <a:srgbClr val="0B0080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14" name="Google Shape;11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650" y="1408735"/>
            <a:ext cx="645300" cy="6153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6"/>
          <p:cNvCxnSpPr/>
          <p:nvPr/>
        </p:nvCxnSpPr>
        <p:spPr>
          <a:xfrm>
            <a:off x="921900" y="894725"/>
            <a:ext cx="0" cy="2101800"/>
          </a:xfrm>
          <a:prstGeom prst="straightConnector1">
            <a:avLst/>
          </a:prstGeom>
          <a:noFill/>
          <a:ln cap="flat" cmpd="sng" w="9525">
            <a:solidFill>
              <a:srgbClr val="0B008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de um Processo Gaussiano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325" y="871163"/>
            <a:ext cx="4400550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1250" y="3306350"/>
            <a:ext cx="1460825" cy="10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7"/>
          <p:cNvCxnSpPr/>
          <p:nvPr/>
        </p:nvCxnSpPr>
        <p:spPr>
          <a:xfrm>
            <a:off x="1121800" y="3106975"/>
            <a:ext cx="434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24" name="Google Shape;1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650" y="1408735"/>
            <a:ext cx="645300" cy="6153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7"/>
          <p:cNvCxnSpPr/>
          <p:nvPr/>
        </p:nvCxnSpPr>
        <p:spPr>
          <a:xfrm>
            <a:off x="921900" y="894725"/>
            <a:ext cx="0" cy="21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6" name="Google Shape;126;p17"/>
          <p:cNvSpPr txBox="1"/>
          <p:nvPr/>
        </p:nvSpPr>
        <p:spPr>
          <a:xfrm>
            <a:off x="5663300" y="741000"/>
            <a:ext cx="930900" cy="3693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Objetivo</a:t>
            </a:r>
            <a:endParaRPr sz="1200"/>
          </a:p>
        </p:txBody>
      </p:sp>
      <p:cxnSp>
        <p:nvCxnSpPr>
          <p:cNvPr id="127" name="Google Shape;127;p17"/>
          <p:cNvCxnSpPr>
            <a:endCxn id="126" idx="1"/>
          </p:cNvCxnSpPr>
          <p:nvPr/>
        </p:nvCxnSpPr>
        <p:spPr>
          <a:xfrm flipH="1" rot="10800000">
            <a:off x="4581200" y="925650"/>
            <a:ext cx="1082100" cy="125700"/>
          </a:xfrm>
          <a:prstGeom prst="bentConnector3">
            <a:avLst>
              <a:gd fmla="val 14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7"/>
          <p:cNvSpPr txBox="1"/>
          <p:nvPr/>
        </p:nvSpPr>
        <p:spPr>
          <a:xfrm>
            <a:off x="5567650" y="1439375"/>
            <a:ext cx="1798200" cy="5541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Modelamos uma Normal</a:t>
            </a:r>
            <a:endParaRPr sz="1200"/>
          </a:p>
        </p:txBody>
      </p:sp>
      <p:cxnSp>
        <p:nvCxnSpPr>
          <p:cNvPr id="129" name="Google Shape;129;p17"/>
          <p:cNvCxnSpPr/>
          <p:nvPr/>
        </p:nvCxnSpPr>
        <p:spPr>
          <a:xfrm>
            <a:off x="5567650" y="1281875"/>
            <a:ext cx="0" cy="1069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o7_2020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