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77" r:id="rId6"/>
    <p:sldId id="278" r:id="rId7"/>
    <p:sldId id="289" r:id="rId8"/>
    <p:sldId id="280" r:id="rId9"/>
    <p:sldId id="290" r:id="rId10"/>
    <p:sldId id="279" r:id="rId11"/>
    <p:sldId id="283" r:id="rId12"/>
    <p:sldId id="281" r:id="rId13"/>
    <p:sldId id="282" r:id="rId14"/>
    <p:sldId id="288"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955"/>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baseline="0" dirty="0"/>
              <a:t>Final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4/23/2020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59149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35544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57293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27929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4/23/2020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4/23/2020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05378" y="3544256"/>
            <a:ext cx="8981243" cy="2769989"/>
          </a:xfrm>
        </p:spPr>
        <p:txBody>
          <a:bodyPr wrap="square" lIns="0" tIns="0" rIns="0" bIns="0" anchor="t">
            <a:spAutoFit/>
          </a:bodyPr>
          <a:lstStyle/>
          <a:p>
            <a:r>
              <a:rPr lang="en-US" b="1" dirty="0">
                <a:solidFill>
                  <a:schemeClr val="bg1"/>
                </a:solidFill>
              </a:rPr>
              <a:t>P&amp;G Inventory Management</a:t>
            </a:r>
            <a:br>
              <a:rPr lang="en-US" dirty="0">
                <a:solidFill>
                  <a:schemeClr val="bg1"/>
                </a:solidFill>
              </a:rPr>
            </a:br>
            <a:r>
              <a:rPr lang="en-US" sz="4000" dirty="0">
                <a:solidFill>
                  <a:schemeClr val="accent4"/>
                </a:solidFill>
              </a:rPr>
              <a:t>Scott Belair, Raquel Garcia, Samir </a:t>
            </a:r>
            <a:r>
              <a:rPr lang="en-US" sz="4000" dirty="0" err="1">
                <a:solidFill>
                  <a:schemeClr val="accent4"/>
                </a:solidFill>
              </a:rPr>
              <a:t>Droubi</a:t>
            </a:r>
            <a:r>
              <a:rPr lang="en-US" sz="4000" dirty="0">
                <a:solidFill>
                  <a:schemeClr val="accent4"/>
                </a:solidFill>
              </a:rPr>
              <a:t>, Liz </a:t>
            </a:r>
            <a:r>
              <a:rPr lang="en-US" sz="4000" dirty="0" err="1">
                <a:solidFill>
                  <a:schemeClr val="accent4"/>
                </a:solidFill>
              </a:rPr>
              <a:t>Obermaier</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081360438"/>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Obstacles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0268008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 functions</a:t>
            </a:r>
          </a:p>
          <a:p>
            <a:pPr algn="ctr"/>
            <a:r>
              <a:rPr lang="en-US" sz="2800" b="1" dirty="0">
                <a:solidFill>
                  <a:schemeClr val="tx1">
                    <a:lumMod val="75000"/>
                    <a:lumOff val="25000"/>
                  </a:schemeClr>
                </a:solidFill>
              </a:rPr>
              <a:t>And Considerations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86383" y="2656378"/>
            <a:ext cx="1752042" cy="492443"/>
          </a:xfrm>
          <a:prstGeom prst="rect">
            <a:avLst/>
          </a:prstGeom>
        </p:spPr>
        <p:txBody>
          <a:bodyPr wrap="square" lIns="0" tIns="0" rIns="0" bIns="0">
            <a:spAutoFit/>
          </a:bodyPr>
          <a:lstStyle/>
          <a:p>
            <a:pPr algn="ctr"/>
            <a:r>
              <a:rPr lang="en-US" sz="1600" b="1" dirty="0">
                <a:solidFill>
                  <a:schemeClr val="bg1"/>
                </a:solidFill>
              </a:rPr>
              <a:t>Simulating Purchase spikes </a:t>
            </a:r>
          </a:p>
        </p:txBody>
      </p:sp>
      <p:sp>
        <p:nvSpPr>
          <p:cNvPr id="47" name="Rectangle 46">
            <a:extLst>
              <a:ext uri="{FF2B5EF4-FFF2-40B4-BE49-F238E27FC236}">
                <a16:creationId xmlns:a16="http://schemas.microsoft.com/office/drawing/2014/main" id="{1751D31D-3535-411D-8BAC-95CCC90AB185}"/>
              </a:ext>
            </a:extLst>
          </p:cNvPr>
          <p:cNvSpPr/>
          <p:nvPr/>
        </p:nvSpPr>
        <p:spPr>
          <a:xfrm>
            <a:off x="2926260" y="2656378"/>
            <a:ext cx="1952367" cy="738664"/>
          </a:xfrm>
          <a:prstGeom prst="rect">
            <a:avLst/>
          </a:prstGeom>
        </p:spPr>
        <p:txBody>
          <a:bodyPr wrap="square" lIns="0" tIns="0" rIns="0" bIns="0">
            <a:spAutoFit/>
          </a:bodyPr>
          <a:lstStyle/>
          <a:p>
            <a:pPr algn="ctr"/>
            <a:r>
              <a:rPr lang="en-US" sz="1600" b="1" dirty="0">
                <a:solidFill>
                  <a:schemeClr val="bg1"/>
                </a:solidFill>
              </a:rPr>
              <a:t>Stocking at minimum the avg projected demand</a:t>
            </a:r>
          </a:p>
        </p:txBody>
      </p:sp>
      <p:sp>
        <p:nvSpPr>
          <p:cNvPr id="48" name="Rectangle 47">
            <a:extLst>
              <a:ext uri="{FF2B5EF4-FFF2-40B4-BE49-F238E27FC236}">
                <a16:creationId xmlns:a16="http://schemas.microsoft.com/office/drawing/2014/main" id="{FA4D735A-8F75-4E2A-8F1A-CC303B0718BA}"/>
              </a:ext>
            </a:extLst>
          </p:cNvPr>
          <p:cNvSpPr/>
          <p:nvPr/>
        </p:nvSpPr>
        <p:spPr>
          <a:xfrm>
            <a:off x="5409121" y="2656378"/>
            <a:ext cx="1371600" cy="246221"/>
          </a:xfrm>
          <a:prstGeom prst="rect">
            <a:avLst/>
          </a:prstGeom>
        </p:spPr>
        <p:txBody>
          <a:bodyPr wrap="square" lIns="0" tIns="0" rIns="0" bIns="0">
            <a:spAutoFit/>
          </a:bodyPr>
          <a:lstStyle/>
          <a:p>
            <a:pPr algn="ctr"/>
            <a:r>
              <a:rPr lang="en-US" sz="1600" b="1" dirty="0">
                <a:solidFill>
                  <a:schemeClr val="bg1"/>
                </a:solidFill>
              </a:rPr>
              <a:t>Seasonality</a:t>
            </a:r>
          </a:p>
        </p:txBody>
      </p:sp>
      <p:sp>
        <p:nvSpPr>
          <p:cNvPr id="49" name="Rectangle 48">
            <a:extLst>
              <a:ext uri="{FF2B5EF4-FFF2-40B4-BE49-F238E27FC236}">
                <a16:creationId xmlns:a16="http://schemas.microsoft.com/office/drawing/2014/main" id="{54AB9282-0505-49EB-AABF-998083225E3A}"/>
              </a:ext>
            </a:extLst>
          </p:cNvPr>
          <p:cNvSpPr/>
          <p:nvPr/>
        </p:nvSpPr>
        <p:spPr>
          <a:xfrm>
            <a:off x="7570423" y="2650533"/>
            <a:ext cx="1371600" cy="492443"/>
          </a:xfrm>
          <a:prstGeom prst="rect">
            <a:avLst/>
          </a:prstGeom>
        </p:spPr>
        <p:txBody>
          <a:bodyPr wrap="square" lIns="0" tIns="0" rIns="0" bIns="0">
            <a:spAutoFit/>
          </a:bodyPr>
          <a:lstStyle/>
          <a:p>
            <a:pPr algn="ctr"/>
            <a:r>
              <a:rPr lang="en-US" sz="1600" b="1" dirty="0">
                <a:solidFill>
                  <a:schemeClr val="bg1"/>
                </a:solidFill>
              </a:rPr>
              <a:t>Using different time steps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656378"/>
            <a:ext cx="1371600" cy="492443"/>
          </a:xfrm>
          <a:prstGeom prst="rect">
            <a:avLst/>
          </a:prstGeom>
        </p:spPr>
        <p:txBody>
          <a:bodyPr wrap="square" lIns="0" tIns="0" rIns="0" bIns="0">
            <a:spAutoFit/>
          </a:bodyPr>
          <a:lstStyle/>
          <a:p>
            <a:pPr algn="ctr"/>
            <a:r>
              <a:rPr lang="en-US" sz="1600" b="1" dirty="0">
                <a:solidFill>
                  <a:schemeClr val="bg1"/>
                </a:solidFill>
              </a:rPr>
              <a:t>Flexibility of models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t>
            </a:r>
            <a:r>
              <a:rPr lang="en-US" sz="1400" dirty="0" err="1">
                <a:solidFill>
                  <a:schemeClr val="bg1"/>
                </a:solidFill>
                <a:cs typeface="Segoe UI" panose="020B0502040204020203" pitchFamily="34" charset="0"/>
              </a:rPr>
              <a:t>amet</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consectetur</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adipiscing</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elit</a:t>
            </a:r>
            <a:r>
              <a:rPr lang="en-US" sz="1400" dirty="0">
                <a:solidFill>
                  <a:schemeClr val="bg1"/>
                </a:solidFill>
                <a:cs typeface="Segoe UI" panose="020B0502040204020203" pitchFamily="34" charset="0"/>
              </a:rPr>
              <a:t>, sed do </a:t>
            </a:r>
            <a:r>
              <a:rPr lang="en-US" sz="1400" dirty="0" err="1">
                <a:solidFill>
                  <a:schemeClr val="bg1"/>
                </a:solidFill>
                <a:cs typeface="Segoe UI" panose="020B0502040204020203" pitchFamily="34" charset="0"/>
              </a:rPr>
              <a:t>eiusmod</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tempor</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incididunt</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ut</a:t>
            </a:r>
            <a:r>
              <a:rPr lang="en-US" sz="1400" dirty="0">
                <a:solidFill>
                  <a:schemeClr val="bg1"/>
                </a:solidFill>
                <a:cs typeface="Segoe UI" panose="020B0502040204020203" pitchFamily="34" charset="0"/>
              </a:rPr>
              <a:t> </a:t>
            </a:r>
            <a:r>
              <a:rPr lang="en-US" sz="1400" dirty="0" err="1">
                <a:solidFill>
                  <a:schemeClr val="bg1"/>
                </a:solidFill>
                <a:cs typeface="Segoe UI" panose="020B0502040204020203" pitchFamily="34" charset="0"/>
              </a:rPr>
              <a:t>labore</a:t>
            </a:r>
            <a:r>
              <a:rPr lang="en-US" sz="1400" dirty="0">
                <a:solidFill>
                  <a:schemeClr val="bg1"/>
                </a:solidFill>
                <a:cs typeface="Segoe UI" panose="020B0502040204020203" pitchFamily="34" charset="0"/>
              </a:rPr>
              <a:t> et dolore magna </a:t>
            </a:r>
            <a:r>
              <a:rPr lang="en-US" sz="1400" dirty="0" err="1">
                <a:solidFill>
                  <a:schemeClr val="bg1"/>
                </a:solidFill>
                <a:cs typeface="Segoe UI" panose="020B0502040204020203" pitchFamily="34" charset="0"/>
              </a:rPr>
              <a:t>aliqua</a:t>
            </a: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096995"/>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5911094" y="2098554"/>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21" name="Graphic 20" descr="Factory">
            <a:extLst>
              <a:ext uri="{FF2B5EF4-FFF2-40B4-BE49-F238E27FC236}">
                <a16:creationId xmlns:a16="http://schemas.microsoft.com/office/drawing/2014/main" id="{4C19523D-374D-4900-9795-D00D661169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1846" y="1985037"/>
            <a:ext cx="572555" cy="572555"/>
          </a:xfrm>
          <a:prstGeom prst="rect">
            <a:avLst/>
          </a:prstGeom>
        </p:spPr>
      </p:pic>
      <p:pic>
        <p:nvPicPr>
          <p:cNvPr id="23" name="Graphic 22" descr="Stopwatch">
            <a:extLst>
              <a:ext uri="{FF2B5EF4-FFF2-40B4-BE49-F238E27FC236}">
                <a16:creationId xmlns:a16="http://schemas.microsoft.com/office/drawing/2014/main" id="{A5101834-D02F-40C5-A5E1-83FFA10663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5058" y="1999339"/>
            <a:ext cx="584164" cy="584164"/>
          </a:xfrm>
          <a:prstGeom prst="rect">
            <a:avLst/>
          </a:prstGeom>
        </p:spPr>
      </p:pic>
      <p:pic>
        <p:nvPicPr>
          <p:cNvPr id="25" name="Graphic 24" descr="Presentation with bar chart">
            <a:extLst>
              <a:ext uri="{FF2B5EF4-FFF2-40B4-BE49-F238E27FC236}">
                <a16:creationId xmlns:a16="http://schemas.microsoft.com/office/drawing/2014/main" id="{E787143B-2C4A-48CD-AEDA-DA37451205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73555" y="2015046"/>
            <a:ext cx="575569" cy="575569"/>
          </a:xfrm>
          <a:prstGeom prst="rect">
            <a:avLst/>
          </a:prstGeom>
        </p:spPr>
      </p:pic>
    </p:spTree>
    <p:extLst>
      <p:ext uri="{BB962C8B-B14F-4D97-AF65-F5344CB8AC3E}">
        <p14:creationId xmlns:p14="http://schemas.microsoft.com/office/powerpoint/2010/main" val="82256913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Basic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10783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749795"/>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1901583"/>
            <a:ext cx="12700" cy="3641962"/>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35" idx="6"/>
            <a:endCxn id="42" idx="2"/>
          </p:cNvCxnSpPr>
          <p:nvPr/>
        </p:nvCxnSpPr>
        <p:spPr>
          <a:xfrm>
            <a:off x="3310732"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1655360"/>
            <a:ext cx="1371600" cy="492443"/>
          </a:xfrm>
          <a:prstGeom prst="rect">
            <a:avLst/>
          </a:prstGeom>
        </p:spPr>
        <p:txBody>
          <a:bodyPr wrap="square" lIns="0" tIns="0" rIns="0" bIns="0" anchor="ctr">
            <a:spAutoFit/>
          </a:bodyPr>
          <a:lstStyle/>
          <a:p>
            <a:pPr algn="ctr"/>
            <a:r>
              <a:rPr lang="en-US" sz="1600" dirty="0">
                <a:solidFill>
                  <a:schemeClr val="bg1"/>
                </a:solidFill>
              </a:rPr>
              <a:t>Decision Variable 1</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5297322"/>
            <a:ext cx="1371600" cy="492443"/>
          </a:xfrm>
          <a:prstGeom prst="rect">
            <a:avLst/>
          </a:prstGeom>
        </p:spPr>
        <p:txBody>
          <a:bodyPr wrap="square" lIns="0" tIns="0" rIns="0" bIns="0" anchor="ctr">
            <a:spAutoFit/>
          </a:bodyPr>
          <a:lstStyle/>
          <a:p>
            <a:pPr algn="ctr"/>
            <a:r>
              <a:rPr lang="en-US" sz="1600" dirty="0">
                <a:solidFill>
                  <a:schemeClr val="bg1"/>
                </a:solidFill>
              </a:rPr>
              <a:t>Decision Variable 3</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Objective Function</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353233"/>
            <a:ext cx="1371600" cy="738664"/>
          </a:xfrm>
          <a:prstGeom prst="rect">
            <a:avLst/>
          </a:prstGeom>
        </p:spPr>
        <p:txBody>
          <a:bodyPr wrap="square" lIns="0" tIns="0" rIns="0" bIns="0" anchor="ctr">
            <a:spAutoFit/>
          </a:bodyPr>
          <a:lstStyle/>
          <a:p>
            <a:pPr algn="ctr"/>
            <a:r>
              <a:rPr lang="en-US" sz="1600" dirty="0">
                <a:solidFill>
                  <a:schemeClr val="bg1"/>
                </a:solidFill>
              </a:rPr>
              <a:t>Avg time for consumer to receive goods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655361"/>
            <a:ext cx="1371600" cy="492443"/>
          </a:xfrm>
          <a:prstGeom prst="rect">
            <a:avLst/>
          </a:prstGeom>
        </p:spPr>
        <p:txBody>
          <a:bodyPr wrap="square" lIns="0" tIns="0" rIns="0" bIns="0" anchor="ctr">
            <a:spAutoFit/>
          </a:bodyPr>
          <a:lstStyle/>
          <a:p>
            <a:pPr algn="ctr"/>
            <a:r>
              <a:rPr lang="en-US" sz="1600" dirty="0">
                <a:solidFill>
                  <a:schemeClr val="bg1"/>
                </a:solidFill>
              </a:rPr>
              <a:t>Avg time spent in warehouse</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Cost</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97632" y="3501734"/>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143670" y="5337875"/>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35" name="Oval 34">
            <a:extLst>
              <a:ext uri="{FF2B5EF4-FFF2-40B4-BE49-F238E27FC236}">
                <a16:creationId xmlns:a16="http://schemas.microsoft.com/office/drawing/2014/main" id="{28D0508A-4179-4673-B776-574717A23149}"/>
              </a:ext>
              <a:ext uri="{C183D7F6-B498-43B3-948B-1728B52AA6E4}">
                <adec:decorative xmlns:adec="http://schemas.microsoft.com/office/drawing/2017/decorative" val="1"/>
              </a:ext>
            </a:extLst>
          </p:cNvPr>
          <p:cNvSpPr/>
          <p:nvPr/>
        </p:nvSpPr>
        <p:spPr>
          <a:xfrm>
            <a:off x="1723232" y="2928814"/>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98F8D0D-B853-469C-A992-FCD17313C87A}"/>
              </a:ext>
            </a:extLst>
          </p:cNvPr>
          <p:cNvSpPr/>
          <p:nvPr/>
        </p:nvSpPr>
        <p:spPr>
          <a:xfrm>
            <a:off x="1839120" y="3476342"/>
            <a:ext cx="1371600" cy="492443"/>
          </a:xfrm>
          <a:prstGeom prst="rect">
            <a:avLst/>
          </a:prstGeom>
        </p:spPr>
        <p:txBody>
          <a:bodyPr wrap="square" lIns="0" tIns="0" rIns="0" bIns="0" anchor="ctr">
            <a:spAutoFit/>
          </a:bodyPr>
          <a:lstStyle/>
          <a:p>
            <a:pPr algn="ctr"/>
            <a:r>
              <a:rPr lang="en-US" sz="1600" dirty="0">
                <a:solidFill>
                  <a:schemeClr val="bg1"/>
                </a:solidFill>
              </a:rPr>
              <a:t>Decision Variable 2</a:t>
            </a:r>
          </a:p>
        </p:txBody>
      </p:sp>
      <p:sp>
        <p:nvSpPr>
          <p:cNvPr id="40" name="Rectangle 39">
            <a:extLst>
              <a:ext uri="{FF2B5EF4-FFF2-40B4-BE49-F238E27FC236}">
                <a16:creationId xmlns:a16="http://schemas.microsoft.com/office/drawing/2014/main" id="{080C02E7-F266-4169-8B21-16DB80C5DF95}"/>
              </a:ext>
            </a:extLst>
          </p:cNvPr>
          <p:cNvSpPr/>
          <p:nvPr/>
        </p:nvSpPr>
        <p:spPr>
          <a:xfrm>
            <a:off x="156463" y="1614969"/>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1 Analysis</a:t>
            </a:r>
            <a:br>
              <a:rPr lang="en-US" sz="2800" dirty="0">
                <a:solidFill>
                  <a:schemeClr val="tx1">
                    <a:lumMod val="75000"/>
                    <a:lumOff val="25000"/>
                  </a:schemeClr>
                </a:solidFill>
              </a:rPr>
            </a:br>
            <a:r>
              <a:rPr lang="en-US" sz="2800" dirty="0">
                <a:solidFill>
                  <a:schemeClr val="tx1">
                    <a:lumMod val="75000"/>
                    <a:lumOff val="25000"/>
                  </a:schemeClr>
                </a:solidFill>
              </a:rPr>
              <a:t>Objective Function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43B401-8309-42BB-851C-643AB062075A}"/>
              </a:ext>
            </a:extLst>
          </p:cNvPr>
          <p:cNvSpPr txBox="1"/>
          <p:nvPr/>
        </p:nvSpPr>
        <p:spPr>
          <a:xfrm>
            <a:off x="346229" y="1429305"/>
            <a:ext cx="574977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Explain Objective Function here</a:t>
            </a:r>
          </a:p>
        </p:txBody>
      </p:sp>
      <p:sp>
        <p:nvSpPr>
          <p:cNvPr id="9" name="TextBox 8">
            <a:extLst>
              <a:ext uri="{FF2B5EF4-FFF2-40B4-BE49-F238E27FC236}">
                <a16:creationId xmlns:a16="http://schemas.microsoft.com/office/drawing/2014/main" id="{80D38F69-BD8D-4352-AA57-ECD6445EC436}"/>
              </a:ext>
            </a:extLst>
          </p:cNvPr>
          <p:cNvSpPr txBox="1"/>
          <p:nvPr/>
        </p:nvSpPr>
        <p:spPr>
          <a:xfrm>
            <a:off x="6960094" y="1429305"/>
            <a:ext cx="4083728" cy="3046988"/>
          </a:xfrm>
          <a:prstGeom prst="rect">
            <a:avLst/>
          </a:prstGeom>
          <a:noFill/>
        </p:spPr>
        <p:txBody>
          <a:bodyPr wrap="square" rtlCol="0">
            <a:spAutoFit/>
          </a:bodyPr>
          <a:lstStyle/>
          <a:p>
            <a:pPr algn="ctr"/>
            <a:r>
              <a:rPr lang="en-US" sz="4800" dirty="0"/>
              <a:t>INSERT SCREENSHOT FROM JULIA HERE</a:t>
            </a:r>
          </a:p>
        </p:txBody>
      </p:sp>
    </p:spTree>
    <p:extLst>
      <p:ext uri="{BB962C8B-B14F-4D97-AF65-F5344CB8AC3E}">
        <p14:creationId xmlns:p14="http://schemas.microsoft.com/office/powerpoint/2010/main" val="20810185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1 Analysis</a:t>
            </a:r>
            <a:br>
              <a:rPr lang="en-US" sz="2800" dirty="0">
                <a:solidFill>
                  <a:schemeClr val="tx1">
                    <a:lumMod val="75000"/>
                    <a:lumOff val="25000"/>
                  </a:schemeClr>
                </a:solidFill>
              </a:rPr>
            </a:br>
            <a:r>
              <a:rPr lang="en-US" sz="2800" dirty="0">
                <a:solidFill>
                  <a:schemeClr val="tx1">
                    <a:lumMod val="75000"/>
                    <a:lumOff val="25000"/>
                  </a:schemeClr>
                </a:solidFill>
              </a:rPr>
              <a:t>Decision Variables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43B401-8309-42BB-851C-643AB062075A}"/>
              </a:ext>
            </a:extLst>
          </p:cNvPr>
          <p:cNvSpPr txBox="1"/>
          <p:nvPr/>
        </p:nvSpPr>
        <p:spPr>
          <a:xfrm>
            <a:off x="346229" y="1429305"/>
            <a:ext cx="574977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1</a:t>
            </a:r>
            <a:r>
              <a:rPr lang="en-US" sz="2400" baseline="30000" dirty="0"/>
              <a:t>st</a:t>
            </a:r>
            <a:r>
              <a:rPr lang="en-US" sz="2400" dirty="0"/>
              <a:t> Decision variable</a:t>
            </a:r>
          </a:p>
          <a:p>
            <a:pPr marL="742950" lvl="1" indent="-285750">
              <a:buFont typeface="Arial" panose="020B0604020202020204" pitchFamily="34" charset="0"/>
              <a:buChar char="•"/>
            </a:pPr>
            <a:r>
              <a:rPr lang="en-US" sz="2400" dirty="0"/>
              <a:t>Let X be the Matrix representing ...</a:t>
            </a:r>
          </a:p>
          <a:p>
            <a:pPr marL="285750" indent="-285750">
              <a:buFont typeface="Arial" panose="020B0604020202020204" pitchFamily="34" charset="0"/>
              <a:buChar char="•"/>
            </a:pPr>
            <a:r>
              <a:rPr lang="en-US" sz="2400" dirty="0"/>
              <a:t>2</a:t>
            </a:r>
            <a:r>
              <a:rPr lang="en-US" sz="2400" baseline="30000" dirty="0"/>
              <a:t>nd</a:t>
            </a:r>
            <a:r>
              <a:rPr lang="en-US" sz="2400" dirty="0"/>
              <a:t> Decision Variable</a:t>
            </a:r>
          </a:p>
          <a:p>
            <a:pPr marL="742950" lvl="1" indent="-285750">
              <a:buFont typeface="Arial" panose="020B0604020202020204" pitchFamily="34" charset="0"/>
              <a:buChar char="•"/>
            </a:pPr>
            <a:r>
              <a:rPr lang="en-US" sz="2400" dirty="0"/>
              <a:t>Lorem Ipsum</a:t>
            </a:r>
          </a:p>
          <a:p>
            <a:pPr marL="285750" indent="-285750">
              <a:buFont typeface="Arial" panose="020B0604020202020204" pitchFamily="34" charset="0"/>
              <a:buChar char="•"/>
            </a:pPr>
            <a:r>
              <a:rPr lang="en-US" sz="2400" dirty="0"/>
              <a:t>3</a:t>
            </a:r>
            <a:r>
              <a:rPr lang="en-US" sz="2400" baseline="30000" dirty="0"/>
              <a:t>rd</a:t>
            </a:r>
            <a:r>
              <a:rPr lang="en-US" sz="2400" dirty="0"/>
              <a:t> Decision variable</a:t>
            </a:r>
          </a:p>
        </p:txBody>
      </p:sp>
      <p:sp>
        <p:nvSpPr>
          <p:cNvPr id="9" name="TextBox 8">
            <a:extLst>
              <a:ext uri="{FF2B5EF4-FFF2-40B4-BE49-F238E27FC236}">
                <a16:creationId xmlns:a16="http://schemas.microsoft.com/office/drawing/2014/main" id="{80D38F69-BD8D-4352-AA57-ECD6445EC436}"/>
              </a:ext>
            </a:extLst>
          </p:cNvPr>
          <p:cNvSpPr txBox="1"/>
          <p:nvPr/>
        </p:nvSpPr>
        <p:spPr>
          <a:xfrm>
            <a:off x="6960094" y="1429305"/>
            <a:ext cx="4083728" cy="3785652"/>
          </a:xfrm>
          <a:prstGeom prst="rect">
            <a:avLst/>
          </a:prstGeom>
          <a:noFill/>
        </p:spPr>
        <p:txBody>
          <a:bodyPr wrap="square" rtlCol="0">
            <a:spAutoFit/>
          </a:bodyPr>
          <a:lstStyle/>
          <a:p>
            <a:pPr algn="ctr"/>
            <a:r>
              <a:rPr lang="en-US" sz="4800" dirty="0"/>
              <a:t>INSERT SCREENSHOT OF DECISION VARIABLES IN JULIA HERE</a:t>
            </a:r>
          </a:p>
        </p:txBody>
      </p:sp>
    </p:spTree>
    <p:extLst>
      <p:ext uri="{BB962C8B-B14F-4D97-AF65-F5344CB8AC3E}">
        <p14:creationId xmlns:p14="http://schemas.microsoft.com/office/powerpoint/2010/main" val="38875798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1 Analysis</a:t>
            </a:r>
            <a:br>
              <a:rPr lang="en-US" sz="2800" dirty="0">
                <a:solidFill>
                  <a:schemeClr val="tx1">
                    <a:lumMod val="75000"/>
                    <a:lumOff val="25000"/>
                  </a:schemeClr>
                </a:solidFill>
              </a:rPr>
            </a:br>
            <a:r>
              <a:rPr lang="en-US" sz="2800" dirty="0">
                <a:solidFill>
                  <a:schemeClr val="tx1">
                    <a:lumMod val="75000"/>
                    <a:lumOff val="25000"/>
                  </a:schemeClr>
                </a:solidFill>
              </a:rPr>
              <a:t>Constraints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43B401-8309-42BB-851C-643AB062075A}"/>
              </a:ext>
            </a:extLst>
          </p:cNvPr>
          <p:cNvSpPr txBox="1"/>
          <p:nvPr/>
        </p:nvSpPr>
        <p:spPr>
          <a:xfrm>
            <a:off x="346229" y="1429305"/>
            <a:ext cx="574977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1</a:t>
            </a:r>
            <a:r>
              <a:rPr lang="en-US" sz="2400" baseline="30000" dirty="0"/>
              <a:t>st</a:t>
            </a:r>
            <a:r>
              <a:rPr lang="en-US" sz="2400" dirty="0"/>
              <a:t> Constraint</a:t>
            </a:r>
          </a:p>
          <a:p>
            <a:pPr marL="742950" lvl="1" indent="-285750">
              <a:buFont typeface="Arial" panose="020B0604020202020204" pitchFamily="34" charset="0"/>
              <a:buChar char="•"/>
            </a:pPr>
            <a:r>
              <a:rPr lang="en-US" sz="2400" dirty="0"/>
              <a:t>...</a:t>
            </a:r>
          </a:p>
          <a:p>
            <a:pPr marL="285750" indent="-285750">
              <a:buFont typeface="Arial" panose="020B0604020202020204" pitchFamily="34" charset="0"/>
              <a:buChar char="•"/>
            </a:pPr>
            <a:r>
              <a:rPr lang="en-US" sz="2400" dirty="0"/>
              <a:t>2</a:t>
            </a:r>
            <a:r>
              <a:rPr lang="en-US" sz="2400" baseline="30000" dirty="0"/>
              <a:t>nd</a:t>
            </a:r>
            <a:r>
              <a:rPr lang="en-US" sz="2400" dirty="0"/>
              <a:t> Constraint</a:t>
            </a:r>
          </a:p>
          <a:p>
            <a:pPr marL="742950" lvl="1" indent="-285750">
              <a:buFont typeface="Arial" panose="020B0604020202020204" pitchFamily="34" charset="0"/>
              <a:buChar char="•"/>
            </a:pPr>
            <a:r>
              <a:rPr lang="en-US" sz="2400" dirty="0"/>
              <a:t>…</a:t>
            </a:r>
          </a:p>
          <a:p>
            <a:pPr marL="285750" indent="-285750">
              <a:buFont typeface="Arial" panose="020B0604020202020204" pitchFamily="34" charset="0"/>
              <a:buChar char="•"/>
            </a:pPr>
            <a:r>
              <a:rPr lang="en-US" sz="2400" dirty="0"/>
              <a:t>3</a:t>
            </a:r>
            <a:r>
              <a:rPr lang="en-US" sz="2400" baseline="30000" dirty="0"/>
              <a:t>rd</a:t>
            </a:r>
            <a:r>
              <a:rPr lang="en-US" sz="2400" dirty="0"/>
              <a:t> Constraint</a:t>
            </a:r>
          </a:p>
        </p:txBody>
      </p:sp>
      <p:sp>
        <p:nvSpPr>
          <p:cNvPr id="9" name="TextBox 8">
            <a:extLst>
              <a:ext uri="{FF2B5EF4-FFF2-40B4-BE49-F238E27FC236}">
                <a16:creationId xmlns:a16="http://schemas.microsoft.com/office/drawing/2014/main" id="{80D38F69-BD8D-4352-AA57-ECD6445EC436}"/>
              </a:ext>
            </a:extLst>
          </p:cNvPr>
          <p:cNvSpPr txBox="1"/>
          <p:nvPr/>
        </p:nvSpPr>
        <p:spPr>
          <a:xfrm>
            <a:off x="6960094" y="1429305"/>
            <a:ext cx="4083728" cy="3785652"/>
          </a:xfrm>
          <a:prstGeom prst="rect">
            <a:avLst/>
          </a:prstGeom>
          <a:noFill/>
        </p:spPr>
        <p:txBody>
          <a:bodyPr wrap="square" rtlCol="0">
            <a:spAutoFit/>
          </a:bodyPr>
          <a:lstStyle/>
          <a:p>
            <a:pPr algn="ctr"/>
            <a:r>
              <a:rPr lang="en-US" sz="4800" dirty="0"/>
              <a:t>INSERT SCREENSHOT OF CONSTRAINTS IN JULIA HERE</a:t>
            </a:r>
          </a:p>
        </p:txBody>
      </p:sp>
    </p:spTree>
    <p:extLst>
      <p:ext uri="{BB962C8B-B14F-4D97-AF65-F5344CB8AC3E}">
        <p14:creationId xmlns:p14="http://schemas.microsoft.com/office/powerpoint/2010/main" val="4581080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1 Analysis</a:t>
            </a:r>
            <a:br>
              <a:rPr lang="en-US" sz="2800" dirty="0">
                <a:solidFill>
                  <a:schemeClr val="tx1">
                    <a:lumMod val="75000"/>
                    <a:lumOff val="25000"/>
                  </a:schemeClr>
                </a:solidFill>
              </a:rPr>
            </a:br>
            <a:r>
              <a:rPr lang="en-US" sz="2800" dirty="0">
                <a:solidFill>
                  <a:schemeClr val="tx1">
                    <a:lumMod val="75000"/>
                    <a:lumOff val="25000"/>
                  </a:schemeClr>
                </a:solidFill>
              </a:rPr>
              <a:t>Objective Values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time in Warehouse</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Avg time to customer</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Avg Cost</a:t>
            </a:r>
          </a:p>
        </p:txBody>
      </p:sp>
    </p:spTree>
    <p:extLst>
      <p:ext uri="{BB962C8B-B14F-4D97-AF65-F5344CB8AC3E}">
        <p14:creationId xmlns:p14="http://schemas.microsoft.com/office/powerpoint/2010/main" val="12121409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Strengths &amp;</a:t>
            </a:r>
          </a:p>
          <a:p>
            <a:pPr algn="ctr"/>
            <a:r>
              <a:rPr lang="en-US" sz="2800" dirty="0">
                <a:solidFill>
                  <a:schemeClr val="tx1">
                    <a:lumMod val="75000"/>
                    <a:lumOff val="25000"/>
                  </a:schemeClr>
                </a:solidFill>
              </a:rPr>
              <a:t>Weaknesses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STRENGTHS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WEAKNESSES</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LOREM IPSUM</a:t>
            </a:r>
          </a:p>
          <a:p>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LOREM IPSUM</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LOREM IPSUM</a:t>
            </a:r>
          </a:p>
          <a:p>
            <a:endParaRPr lang="en-US" sz="1600" b="1" dirty="0">
              <a:solidFill>
                <a:schemeClr val="tx1">
                  <a:lumMod val="75000"/>
                  <a:lumOff val="25000"/>
                </a:schemeClr>
              </a:solidFill>
              <a:cs typeface="Segoe UI" panose="020B0502040204020203" pitchFamily="34" charset="0"/>
            </a:endParaRP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LOREM IPSUM</a:t>
            </a:r>
          </a:p>
          <a:p>
            <a:endParaRPr lang="en-US" sz="1600" b="1"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7273641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9</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Final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273690602"/>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r>
                        <a:rPr lang="en-US" sz="1600" dirty="0">
                          <a:solidFill>
                            <a:schemeClr val="tx1"/>
                          </a:solidFill>
                        </a:rPr>
                        <a:t>Model 1</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r>
                        <a:rPr lang="en-US" sz="1600" dirty="0">
                          <a:solidFill>
                            <a:schemeClr val="tx1"/>
                          </a:solidFill>
                        </a:rPr>
                        <a:t>Model 2</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r>
                        <a:rPr lang="en-US" sz="1600" dirty="0">
                          <a:solidFill>
                            <a:schemeClr val="tx1"/>
                          </a:solidFill>
                        </a:rPr>
                        <a:t>Model 3</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r>
                        <a:rPr lang="en-US" sz="1600" dirty="0">
                          <a:solidFill>
                            <a:schemeClr val="tx1"/>
                          </a:solidFill>
                        </a:rPr>
                        <a:t>…</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pic>
        <p:nvPicPr>
          <p:cNvPr id="151" name="Graphic 150" descr="Stopwatch">
            <a:extLst>
              <a:ext uri="{FF2B5EF4-FFF2-40B4-BE49-F238E27FC236}">
                <a16:creationId xmlns:a16="http://schemas.microsoft.com/office/drawing/2014/main" id="{631EA3F7-CA38-44D2-8A0E-D177EFD5E1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5243" y="1294486"/>
            <a:ext cx="435181" cy="435181"/>
          </a:xfrm>
          <a:prstGeom prst="rect">
            <a:avLst/>
          </a:prstGeom>
        </p:spPr>
      </p:pic>
      <p:sp>
        <p:nvSpPr>
          <p:cNvPr id="152" name="Freeform 4197" descr="Icon of shopping cart.">
            <a:extLst>
              <a:ext uri="{FF2B5EF4-FFF2-40B4-BE49-F238E27FC236}">
                <a16:creationId xmlns:a16="http://schemas.microsoft.com/office/drawing/2014/main" id="{12A4DF05-AAD3-4785-9190-B6BE0F0B761E}"/>
              </a:ext>
            </a:extLst>
          </p:cNvPr>
          <p:cNvSpPr>
            <a:spLocks noEditPoints="1"/>
          </p:cNvSpPr>
          <p:nvPr/>
        </p:nvSpPr>
        <p:spPr bwMode="auto">
          <a:xfrm>
            <a:off x="1937483" y="1335928"/>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53" name="Graphic 152" descr="Factory">
            <a:extLst>
              <a:ext uri="{FF2B5EF4-FFF2-40B4-BE49-F238E27FC236}">
                <a16:creationId xmlns:a16="http://schemas.microsoft.com/office/drawing/2014/main" id="{700293C5-E57F-4E00-8897-4F8F504811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20230" y="1231924"/>
            <a:ext cx="512739" cy="512739"/>
          </a:xfrm>
          <a:prstGeom prst="rect">
            <a:avLst/>
          </a:prstGeom>
        </p:spPr>
      </p:pic>
      <p:sp>
        <p:nvSpPr>
          <p:cNvPr id="154" name="Freeform 2319" descr="Icon of leaf. ">
            <a:extLst>
              <a:ext uri="{FF2B5EF4-FFF2-40B4-BE49-F238E27FC236}">
                <a16:creationId xmlns:a16="http://schemas.microsoft.com/office/drawing/2014/main" id="{67D26835-2CFC-45D1-9BD1-66F5D96497AD}"/>
              </a:ext>
            </a:extLst>
          </p:cNvPr>
          <p:cNvSpPr>
            <a:spLocks noEditPoints="1"/>
          </p:cNvSpPr>
          <p:nvPr/>
        </p:nvSpPr>
        <p:spPr bwMode="auto">
          <a:xfrm>
            <a:off x="4259588" y="1326420"/>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160" name="Graphic 159" descr="Presentation with bar chart">
            <a:extLst>
              <a:ext uri="{FF2B5EF4-FFF2-40B4-BE49-F238E27FC236}">
                <a16:creationId xmlns:a16="http://schemas.microsoft.com/office/drawing/2014/main" id="{A02A7835-8090-4EB5-BC76-5BE5DC011E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8423" y="1273652"/>
            <a:ext cx="489100" cy="489100"/>
          </a:xfrm>
          <a:prstGeom prst="rect">
            <a:avLst/>
          </a:prstGeom>
        </p:spPr>
      </p:pic>
    </p:spTree>
    <p:extLst>
      <p:ext uri="{BB962C8B-B14F-4D97-AF65-F5344CB8AC3E}">
        <p14:creationId xmlns:p14="http://schemas.microsoft.com/office/powerpoint/2010/main" val="875445271"/>
      </p:ext>
    </p:extLst>
  </p:cSld>
  <p:clrMapOvr>
    <a:masterClrMapping/>
  </p:clrMapOvr>
  <p:transition spd="med">
    <p:pull/>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terms/"/>
    <ds:schemaRef ds:uri="16c05727-aa75-4e4a-9b5f-8a80a1165891"/>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71af3243-3dd4-4a8d-8c0d-dd76da1f02a5"/>
    <ds:schemaRef ds:uri="http://purl.org/dc/dcmityp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818</Words>
  <Application>Microsoft Office PowerPoint</Application>
  <PresentationFormat>Widescreen</PresentationFormat>
  <Paragraphs>116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Segoe UI</vt:lpstr>
      <vt:lpstr>Segoe UI Light</vt:lpstr>
      <vt:lpstr>Office Theme</vt:lpstr>
      <vt:lpstr>P&amp;G Inventory Management Scott Belair, Raquel Garcia, Samir Droubi, Liz Obermaier</vt:lpstr>
      <vt:lpstr>Project analysis slide 3</vt:lpstr>
      <vt:lpstr>Project analysis slide 4</vt:lpstr>
      <vt:lpstr>Project analysis slide 6</vt:lpstr>
      <vt:lpstr>Project analysis slide 6</vt:lpstr>
      <vt:lpstr>Project analysis slide 6</vt:lpstr>
      <vt:lpstr>Project analysis slide 5</vt:lpstr>
      <vt:lpstr>Project analysis slide 8</vt:lpstr>
      <vt:lpstr>Project analysis slide 7</vt:lpstr>
      <vt:lpstr>Project analysis slide 10</vt:lpstr>
      <vt:lpstr>Project analysis slide 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2020-04-23T18:56:45Z</dcterms:created>
  <dcterms:modified xsi:type="dcterms:W3CDTF">2020-04-23T21:25:02Z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