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7"/>
  </p:notesMasterIdLst>
  <p:sldIdLst>
    <p:sldId id="257" r:id="rId3"/>
    <p:sldId id="259" r:id="rId4"/>
    <p:sldId id="271" r:id="rId5"/>
    <p:sldId id="283" r:id="rId6"/>
    <p:sldId id="277" r:id="rId7"/>
    <p:sldId id="274" r:id="rId8"/>
    <p:sldId id="275" r:id="rId9"/>
    <p:sldId id="276" r:id="rId10"/>
    <p:sldId id="279" r:id="rId11"/>
    <p:sldId id="280" r:id="rId12"/>
    <p:sldId id="281" r:id="rId13"/>
    <p:sldId id="284" r:id="rId14"/>
    <p:sldId id="285" r:id="rId15"/>
    <p:sldId id="282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77" autoAdjust="0"/>
  </p:normalViewPr>
  <p:slideViewPr>
    <p:cSldViewPr snapToGrid="0">
      <p:cViewPr varScale="1">
        <p:scale>
          <a:sx n="129" d="100"/>
          <a:sy n="129" d="100"/>
        </p:scale>
        <p:origin x="114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2F601EB1-5E67-4123-9ED1-D7DB4969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E8D38530-41D3-D48D-6967-4DA6EBD215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F07DEBE2-BCE4-35E4-7F9C-5111B68DD5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B1EA5E8D-ED4C-9EBC-E6EB-3B3BB5E9B2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73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8899C2C9-3D34-56B0-5616-5F61125E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360440F9-4A8F-E272-972F-CB703FEE28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C9D8DC17-8C9A-0C5B-93CA-E7B6CBDB8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EC70C066-1D32-F47A-7919-E88703E318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22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0F340003-BDF2-8E14-C799-6AC0A2026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1102AC98-8CDA-DBD3-6A78-86A01DAAA1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009EBB2A-5E39-F641-841B-1323E212A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B43EDAD1-B593-E744-ED3B-64C5BA3605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273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4AE6BC62-8A56-6688-8033-9643CB7E8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0BEFF38F-3DB7-4042-886A-3BF51879C7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B8FBC344-C796-AD3A-76AE-C4BFD786D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2C4F00B0-D243-6628-3F95-D2FF80445C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18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C488F8D-09C2-21C6-5366-6A1FF371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6FDF5479-6F5E-1E3C-BD10-DA135A6CE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C5F393D2-5A23-0D0E-2003-D1B9CE6F3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C7B7A2D2-2566-30A6-D06E-3883A2D368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0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F134523B-DC1B-C9B1-4759-1BA62294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79C3169F-904A-2719-4623-A627F0245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D066ADA4-6FE8-8BB3-D248-A5C7AC234A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FEDAF7D2-92B9-4D3B-3005-4605178E89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79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8F677A89-4238-2C53-D6E0-8F907AB4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5D1768B3-0B11-1371-BFB2-249E0EDFEE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174FB43F-E8DC-236C-81FA-F96C9E4D31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23D715C1-3364-DDE9-4AF6-EAFC1E0E9D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62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2F21E78C-0029-93A0-5606-9BBB51BC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1D2C5CFA-CEB7-EC1D-D498-B087DA37BC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101F31D9-A0D3-E3F4-F396-D0B69C6647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C4E1B272-3E2F-D5D7-1FDD-39D89B6FDA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8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C7A040F3-C331-1B58-718A-741A8C4F6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3015106E-8254-D036-493D-7E1036552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CDEBE67E-1628-E91D-83E8-83D057492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FCC5FB98-BA44-E4F9-02A5-E9F4A1E99D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14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A347B1A9-4A8B-6D77-DE07-DD35E2749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6638E44D-6FAF-4BC1-AFF2-86DFA6EEAD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1D800CED-F7ED-02B8-E7DE-6EBC03877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7FF4F671-8AA8-1DD7-DEE7-D0415DE4CD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60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7CC0965A-6778-48E8-CE74-2D11D863B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72C30179-1F81-F5C4-1011-F86914280E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94EFFECF-048C-DBCB-07D2-207DCC8E3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4104A5DF-E1C9-55F6-43D3-74F27D7C0F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78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D4589726-C94F-C6F5-92BD-79F8B9366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1C335F27-3370-32DD-208C-DFEE8EA8D4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18AAE8D3-EC0C-5552-DE9B-9B3F3C699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dirty="0"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4B252FA4-67FE-E50D-4FFD-88F2CFD11E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62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2" y="2019300"/>
            <a:ext cx="4452867" cy="259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dirty="0"/>
              <a:t>L’Organisation nationale de lutte contre le faux-monnayage (ONCFM) est une organisation publique ayant pour objectif de mettre en place des méthodes d’identification des contrefaçons des billets en euros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dirty="0"/>
              <a:t>Intégration en tant que Data Analyste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dirty="0"/>
              <a:t>Mettre en place un algorithme de détection de faux billets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42933" y="928048"/>
            <a:ext cx="4910067" cy="83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 de détection des faux billets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24A2B2-31F4-B390-26CC-4D81F66DD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07" y="1920978"/>
            <a:ext cx="3721291" cy="2000353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7B91603C-3106-571B-D010-599484AC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A2B25D53-2095-F4DD-60E5-70EFCED2FD6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6280CD27-CA11-E19C-E91C-7EC5058ABE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C221A5C4-CE65-B2D6-C2D4-89F1DB89E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sz="2800" b="0" dirty="0"/>
              <a:t>Comparaison des 3 modèles (Python)</a:t>
            </a:r>
            <a:endParaRPr sz="2800" b="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9CBB90-85CD-E03D-B882-1C8D9C923E56}"/>
              </a:ext>
            </a:extLst>
          </p:cNvPr>
          <p:cNvSpPr txBox="1"/>
          <p:nvPr/>
        </p:nvSpPr>
        <p:spPr>
          <a:xfrm>
            <a:off x="3085171" y="1258500"/>
            <a:ext cx="50998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Choix du Modèle : </a:t>
            </a:r>
            <a:r>
              <a:rPr lang="fr-FR" sz="1200" b="1" dirty="0" err="1"/>
              <a:t>Random</a:t>
            </a:r>
            <a:r>
              <a:rPr lang="fr-FR" sz="1200" b="1" dirty="0"/>
              <a:t> Forest</a:t>
            </a:r>
          </a:p>
          <a:p>
            <a:endParaRPr lang="fr-FR" sz="1200" b="1" dirty="0"/>
          </a:p>
          <a:p>
            <a:r>
              <a:rPr lang="fr-FR" sz="1200" b="1" dirty="0"/>
              <a:t>Performance Brute :</a:t>
            </a:r>
          </a:p>
          <a:p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Score de 99%.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b="1" dirty="0"/>
              <a:t>Pourquoi </a:t>
            </a:r>
            <a:r>
              <a:rPr lang="fr-FR" sz="1200" b="1" dirty="0" err="1"/>
              <a:t>Random</a:t>
            </a:r>
            <a:r>
              <a:rPr lang="fr-FR" sz="1200" b="1" dirty="0"/>
              <a:t> Forest?</a:t>
            </a:r>
          </a:p>
          <a:p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Robustesse:</a:t>
            </a:r>
          </a:p>
          <a:p>
            <a:r>
              <a:rPr lang="fr-FR" sz="1200" dirty="0"/>
              <a:t>Le RF est plus stable et gère mieux les variations des nouvelles données.</a:t>
            </a:r>
          </a:p>
          <a:p>
            <a:pPr lvl="1"/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Contexte Métier</a:t>
            </a:r>
          </a:p>
          <a:p>
            <a:pPr lvl="1"/>
            <a:r>
              <a:rPr lang="fr-FR" sz="1200" dirty="0"/>
              <a:t>Adaptation essentielle aux classes déséquilibrées en utilisant </a:t>
            </a:r>
            <a:r>
              <a:rPr lang="fr-FR" sz="1200" dirty="0" err="1"/>
              <a:t>class_weight</a:t>
            </a:r>
            <a:r>
              <a:rPr lang="fr-FR" sz="1200" dirty="0"/>
              <a:t>='</a:t>
            </a:r>
            <a:r>
              <a:rPr lang="fr-FR" sz="1200" dirty="0" err="1"/>
              <a:t>balanced</a:t>
            </a:r>
            <a:r>
              <a:rPr lang="fr-FR" sz="1200" dirty="0"/>
              <a:t>' pour une détection fiable et non biaisée des faux billets (classe minoritaire).</a:t>
            </a:r>
          </a:p>
          <a:p>
            <a:pPr lvl="1"/>
            <a:endParaRPr lang="fr-FR" sz="1200" dirty="0"/>
          </a:p>
          <a:p>
            <a:r>
              <a:rPr lang="fr-FR" sz="1200" b="1" dirty="0"/>
              <a:t>Conclusion :</a:t>
            </a:r>
            <a:r>
              <a:rPr lang="fr-FR" sz="1200" dirty="0"/>
              <a:t> Le </a:t>
            </a:r>
            <a:r>
              <a:rPr lang="fr-FR" sz="1200" dirty="0" err="1"/>
              <a:t>Random</a:t>
            </a:r>
            <a:r>
              <a:rPr lang="fr-FR" sz="1200" dirty="0"/>
              <a:t> Forest est le modèle le plus </a:t>
            </a:r>
            <a:r>
              <a:rPr lang="fr-FR" sz="1200" b="1" dirty="0"/>
              <a:t>fiable</a:t>
            </a:r>
            <a:r>
              <a:rPr lang="fr-FR" sz="1200" dirty="0"/>
              <a:t> pour une mise en production.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70B27F-D3EA-7C03-90DE-2DDF75834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34" y="1258035"/>
            <a:ext cx="2273417" cy="9398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B189A81-2DE8-DC69-3506-C5151C8F5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4" y="2321146"/>
            <a:ext cx="2254366" cy="95889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0E98C8C-1800-3F2C-351E-0D78A02C3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83" y="3459881"/>
            <a:ext cx="2273417" cy="9525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1A0EEB-E1D6-AAC8-3C9F-3D1E748B8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492" y="4583867"/>
            <a:ext cx="84132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3134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D0029527-E4C7-96D8-69FA-604D354D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7023E5AF-6CAC-AD8A-6BF7-A2BA9E0B577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764CEB8C-42C2-4FAC-EEA5-67B6B52A27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A83C9E92-267B-A313-62C6-CC134F436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sz="2800" b="0" dirty="0"/>
              <a:t>Analyse non supervisée – K </a:t>
            </a:r>
            <a:r>
              <a:rPr lang="fr-FR" sz="2800" b="0" dirty="0" err="1"/>
              <a:t>Means</a:t>
            </a:r>
            <a:endParaRPr sz="2800"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17F217-8D62-4494-D9A0-ECAE2796E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08" y="1300977"/>
            <a:ext cx="2789185" cy="17024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9590149-7398-6FE7-E93A-4CC1F45B9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29" y="3003397"/>
            <a:ext cx="2422941" cy="16934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55AAE5-39ED-86F1-967D-82C101BBC77B}"/>
              </a:ext>
            </a:extLst>
          </p:cNvPr>
          <p:cNvSpPr txBox="1"/>
          <p:nvPr/>
        </p:nvSpPr>
        <p:spPr>
          <a:xfrm>
            <a:off x="3178193" y="1300977"/>
            <a:ext cx="39957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2 clusters distincts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Cluster 1: Caractérisé par une longueur plus grande (+0,598) et des marges plus petites (négatives)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Cluster 2: Caractérisé par une longueur plus courte (-1,187) et des marges plus grandes (positives)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7A0C124-49CD-86BE-814A-6428540D2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011" y="3518024"/>
            <a:ext cx="2878681" cy="4333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6F95C4-9C9A-AD63-6922-306797FDB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492" y="4583867"/>
            <a:ext cx="841321" cy="4572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E5B73D-89AE-B5BB-F462-E7BE03528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5070" y="2999270"/>
            <a:ext cx="24264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0230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D9E902A3-1F37-D11D-2DC1-733D1315B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48092D62-2E7E-6A74-1F0E-DE09E192D9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677299DB-A4A4-7F20-D16E-881EDF944B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9CEA28C5-A807-926A-A451-D268A2E20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sz="2800" b="0" dirty="0"/>
              <a:t>Analyse non supervisée – K </a:t>
            </a:r>
            <a:r>
              <a:rPr lang="fr-FR" sz="2800" b="0" dirty="0" err="1"/>
              <a:t>Means</a:t>
            </a:r>
            <a:endParaRPr sz="2800" b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FFF609-036D-404A-CCAC-ED4D312EE80A}"/>
              </a:ext>
            </a:extLst>
          </p:cNvPr>
          <p:cNvSpPr txBox="1"/>
          <p:nvPr/>
        </p:nvSpPr>
        <p:spPr>
          <a:xfrm>
            <a:off x="3007207" y="2571750"/>
            <a:ext cx="39957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Le Cluster 0 a capturé 289 des 291 billets VRAIS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Le Cluster 1 a capturé 141 des 148 billets FAUX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26A7A8-989D-0E9D-6988-856EDF307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92" y="4583867"/>
            <a:ext cx="841321" cy="4572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DCF5DB-E3F2-6345-BEA7-79AE948BE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38" y="1801962"/>
            <a:ext cx="2556202" cy="21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859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333E7241-7256-998F-08F8-1536DB2C3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C0859ACC-B174-55A0-73BE-1F073888DC7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AD9179AF-47EF-4109-801C-FE2B802EAB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2EBDB750-459E-A1B7-0FFC-72AD3CAE0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sz="2800" b="0" dirty="0"/>
              <a:t>Conclusion et perspectives</a:t>
            </a:r>
            <a:endParaRPr sz="2800" b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603CE2E-8536-950F-D2ED-847AD39C6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92" y="4583867"/>
            <a:ext cx="841321" cy="45724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3E235B3-A379-C2B4-11C3-A418AACB41E4}"/>
              </a:ext>
            </a:extLst>
          </p:cNvPr>
          <p:cNvSpPr txBox="1"/>
          <p:nvPr/>
        </p:nvSpPr>
        <p:spPr>
          <a:xfrm>
            <a:off x="457199" y="1017747"/>
            <a:ext cx="7237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Conclusion: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 atteint: Algorithme de détection à 99% de fiabilité.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Stratégique: Modèle </a:t>
            </a:r>
            <a:r>
              <a:rPr lang="fr-FR" dirty="0" err="1"/>
              <a:t>Random</a:t>
            </a:r>
            <a:r>
              <a:rPr lang="fr-FR" dirty="0"/>
              <a:t> Forest retenu pour sa robustesse et sa capacité de généralisation (évite le risque d’</a:t>
            </a:r>
            <a:r>
              <a:rPr lang="fr-FR" dirty="0" err="1"/>
              <a:t>overfitting</a:t>
            </a:r>
            <a:r>
              <a:rPr lang="fr-FR" dirty="0"/>
              <a:t> du 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Validation forte: le K-</a:t>
            </a:r>
            <a:r>
              <a:rPr lang="fr-FR" dirty="0" err="1"/>
              <a:t>Means</a:t>
            </a:r>
            <a:r>
              <a:rPr lang="fr-FR" dirty="0"/>
              <a:t> confirme que la séparation VRAI/FAUX est une propriété des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 clés: la longueur et la marge basse sont les caractéristiques les plus discriminantes pour l’identification de la fraude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Prochaines étapes: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jour: Alimentation régulière du modèle avec les nouvelles contrefaçons.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4981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66B6D6DC-CE34-245B-7928-235F8BB0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AE697FB7-6527-D8DE-D6E3-E1B86A0B878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3F8543BF-DA15-9B26-69A0-E82699802B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C863FC88-C660-C31F-67F9-E52045410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7103" y="214126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sz="2800" b="0" dirty="0"/>
              <a:t>Démonstration, c’est parti! </a:t>
            </a:r>
            <a:endParaRPr sz="2800" b="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A420664-ECA4-F76B-B74A-CA8AA753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31" y="4583867"/>
            <a:ext cx="84132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8561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390523" y="1017748"/>
            <a:ext cx="6978592" cy="374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r>
              <a:rPr lang="fr-FR" sz="1600" b="0" dirty="0"/>
              <a:t>Nous disposons actuellement de six informations géométriques sur un billet :</a:t>
            </a:r>
          </a:p>
          <a:p>
            <a:endParaRPr lang="fr-FR" sz="1600" b="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sz="1600" b="0" dirty="0"/>
              <a:t>diagonal : la diagonale du billet (en mm);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sz="1600" b="0" dirty="0"/>
              <a:t>height_left : la hauteur du billet (mesurée sur le côté gauche, en mm) 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sz="1600" b="0" dirty="0"/>
              <a:t>height_right : la hauteur du billet (mesurée sur le côté droit, en mm) 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sz="1600" b="0" dirty="0"/>
              <a:t>margin_low : la marge entre le bord inférieur du billet et l'image de celui-ci (en mm) 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sz="1600" b="0" dirty="0"/>
              <a:t>margin_up : la marge entre le bord supérieur du billet et l'image de celui-ci (en mm) 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sz="1600" b="0" dirty="0"/>
              <a:t>length : la longueur du billet (en mm).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10000"/>
                </a:schemeClr>
              </a:buClr>
              <a:buSzPts val="1800"/>
              <a:buFont typeface="Arial" panose="020B0604020202020204" pitchFamily="34" charset="0"/>
              <a:buChar char="•"/>
            </a:pPr>
            <a:endParaRPr lang="fr-FR" sz="1800" b="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10000"/>
                </a:schemeClr>
              </a:buClr>
              <a:buSzPts val="1800"/>
              <a:buFont typeface="Arial" panose="020B0604020202020204" pitchFamily="34" charset="0"/>
              <a:buChar char="•"/>
            </a:pPr>
            <a:endParaRPr lang="fr-FR" sz="1800" b="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6E14"/>
              </a:buClr>
              <a:buSzPts val="1800"/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6E14"/>
              </a:buClr>
              <a:buSzPts val="1800"/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 dirty="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dirty="0"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Etude des données</a:t>
            </a:r>
            <a:endParaRPr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178641-D69D-5CC7-A4EF-E7037F3C9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92" y="4583867"/>
            <a:ext cx="841321" cy="45724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817E0718-E327-5D17-A3C7-465F59884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>
            <a:extLst>
              <a:ext uri="{FF2B5EF4-FFF2-40B4-BE49-F238E27FC236}">
                <a16:creationId xmlns:a16="http://schemas.microsoft.com/office/drawing/2014/main" id="{2FDCFEAC-DEF6-484B-A7BD-D87FB36B92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007" y="1246990"/>
            <a:ext cx="4069417" cy="242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100" b="0" dirty="0">
                <a:solidFill>
                  <a:schemeClr val="tx1"/>
                </a:solidFill>
              </a:rPr>
              <a:t>Le fichier Billets.csv contient: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-FR" sz="1100" b="0" dirty="0">
              <a:solidFill>
                <a:schemeClr val="tx1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sz="1100" b="0" dirty="0">
                <a:solidFill>
                  <a:schemeClr val="tx1"/>
                </a:solidFill>
              </a:rPr>
              <a:t>1500 lignes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sz="1100" b="0" dirty="0">
                <a:solidFill>
                  <a:schemeClr val="tx1"/>
                </a:solidFill>
              </a:rPr>
              <a:t>1 variable qualitative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sz="1100" b="0" dirty="0">
                <a:solidFill>
                  <a:schemeClr val="tx1"/>
                </a:solidFill>
              </a:rPr>
              <a:t>6 variables quantitatives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fr-FR" sz="1100" b="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fr-FR" sz="1100" b="0" dirty="0">
                <a:solidFill>
                  <a:schemeClr val="tx1"/>
                </a:solidFill>
              </a:rPr>
              <a:t>La variable </a:t>
            </a:r>
            <a:r>
              <a:rPr lang="fr-FR" sz="1100" b="0" dirty="0" err="1">
                <a:solidFill>
                  <a:schemeClr val="tx1"/>
                </a:solidFill>
              </a:rPr>
              <a:t>margin_low</a:t>
            </a:r>
            <a:r>
              <a:rPr lang="fr-FR" sz="1100" b="0" dirty="0">
                <a:solidFill>
                  <a:schemeClr val="tx1"/>
                </a:solidFill>
              </a:rPr>
              <a:t> compte 37 lignes avec des valeurs nulles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-FR" sz="1100" b="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fr-FR" sz="1100" b="0" dirty="0">
                <a:solidFill>
                  <a:schemeClr val="tx1"/>
                </a:solidFill>
              </a:rPr>
              <a:t>La variable </a:t>
            </a:r>
            <a:r>
              <a:rPr lang="fr-FR" sz="1100" b="0" dirty="0" err="1">
                <a:solidFill>
                  <a:schemeClr val="tx1"/>
                </a:solidFill>
              </a:rPr>
              <a:t>is_genuine</a:t>
            </a:r>
            <a:r>
              <a:rPr lang="fr-FR" sz="1100" b="0" dirty="0">
                <a:solidFill>
                  <a:schemeClr val="tx1"/>
                </a:solidFill>
              </a:rPr>
              <a:t> contient 1000 valeurs </a:t>
            </a:r>
            <a:r>
              <a:rPr lang="fr-FR" sz="1100" b="0" dirty="0" err="1">
                <a:solidFill>
                  <a:schemeClr val="tx1"/>
                </a:solidFill>
              </a:rPr>
              <a:t>True</a:t>
            </a:r>
            <a:r>
              <a:rPr lang="fr-FR" sz="1100" b="0" dirty="0">
                <a:solidFill>
                  <a:schemeClr val="tx1"/>
                </a:solidFill>
              </a:rPr>
              <a:t> et 500 valeurs False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-FR" sz="1100" b="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-FR" sz="1100" b="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-FR" sz="1100" b="0" dirty="0">
              <a:solidFill>
                <a:schemeClr val="tx1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fr-FR" sz="1100" b="0" dirty="0">
              <a:solidFill>
                <a:schemeClr val="tx1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fr-FR" sz="1100" b="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200150" lvl="2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F1863463-8CBC-51AE-BEAC-8DF62A185E1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878A83D9-FBD8-E678-270E-578236980A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EF624B76-9BD4-8135-2D54-55FE3919D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Analyse exploratoire des données</a:t>
            </a:r>
            <a:endParaRPr b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39D4FA-66EA-C6E9-C1DD-B2707DF0C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02" y="1464816"/>
            <a:ext cx="1676486" cy="198447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A4E82C8-8C62-BC68-634B-AAE541FB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361" y="4613139"/>
            <a:ext cx="84132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62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A9990BCD-042A-1123-885C-67101D7E9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0A82FFF2-C49A-BCCC-E20A-49F1E524AE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00FBD17A-FFC7-9448-60D7-A1BAC74252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C9DD4732-3862-27A5-11B8-66AA5B5482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Analyse exploratoire des données (Corrélation)</a:t>
            </a:r>
            <a:endParaRPr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F7AEAE-502D-ED03-3F6B-276647128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08" y="1763344"/>
            <a:ext cx="2698070" cy="225832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69DBB3D-639E-D534-668E-BB7DBA4374DE}"/>
              </a:ext>
            </a:extLst>
          </p:cNvPr>
          <p:cNvSpPr txBox="1"/>
          <p:nvPr/>
        </p:nvSpPr>
        <p:spPr>
          <a:xfrm>
            <a:off x="3339997" y="2084592"/>
            <a:ext cx="51787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Les 2 variables quantitatives les plus corrélées sont « length » et « margin_low ».</a:t>
            </a:r>
          </a:p>
          <a:p>
            <a:endParaRPr lang="fr-FR" sz="1100" dirty="0"/>
          </a:p>
          <a:p>
            <a:r>
              <a:rPr lang="fr-FR" sz="1100" dirty="0"/>
              <a:t>Corrélation avec « is_genuine »:</a:t>
            </a:r>
          </a:p>
          <a:p>
            <a:pPr marL="171450" indent="-171450">
              <a:buFontTx/>
              <a:buChar char="-"/>
            </a:pPr>
            <a:r>
              <a:rPr lang="fr-FR" sz="1100" dirty="0"/>
              <a:t>length: 0,85</a:t>
            </a:r>
          </a:p>
          <a:p>
            <a:pPr marL="171450" indent="-171450">
              <a:buFontTx/>
              <a:buChar char="-"/>
            </a:pPr>
            <a:r>
              <a:rPr lang="fr-FR" sz="1100" dirty="0"/>
              <a:t>margin_low: -0,78</a:t>
            </a:r>
          </a:p>
          <a:p>
            <a:pPr marL="171450" indent="-171450">
              <a:buFontTx/>
              <a:buChar char="-"/>
            </a:pPr>
            <a:r>
              <a:rPr lang="fr-FR" sz="1100" dirty="0"/>
              <a:t>margin_up: -0,61</a:t>
            </a:r>
          </a:p>
          <a:p>
            <a:pPr marL="171450" indent="-171450">
              <a:buFontTx/>
              <a:buChar char="-"/>
            </a:pPr>
            <a:r>
              <a:rPr lang="fr-FR" sz="1100" dirty="0"/>
              <a:t>height_left: -0,38</a:t>
            </a:r>
          </a:p>
          <a:p>
            <a:pPr marL="171450" indent="-171450">
              <a:buFontTx/>
              <a:buChar char="-"/>
            </a:pPr>
            <a:r>
              <a:rPr lang="fr-FR" sz="1100" dirty="0"/>
              <a:t>Diagonal: 0,13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374F7D-1503-4C42-1E00-48266F4EA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361" y="4613139"/>
            <a:ext cx="84132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96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3EC004C9-BE46-E3DE-D132-22EE3A0BA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>
            <a:extLst>
              <a:ext uri="{FF2B5EF4-FFF2-40B4-BE49-F238E27FC236}">
                <a16:creationId xmlns:a16="http://schemas.microsoft.com/office/drawing/2014/main" id="{110A4482-436B-805E-1448-3E5AD94A6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007" y="1029314"/>
            <a:ext cx="2131455" cy="373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fr-FR" sz="1100" b="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000" dirty="0">
                <a:solidFill>
                  <a:schemeClr val="tx1">
                    <a:lumMod val="50000"/>
                  </a:schemeClr>
                </a:solidFill>
              </a:rPr>
              <a:t>Régression linéaire simple: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b="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200150" lvl="2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8173B3D1-802B-D49B-E1BB-08442AF45FD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8E4D3C1D-68CE-F78F-3137-1D5FB49BC4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6C62B6BC-2FF4-E12B-7D8A-A514CB909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Complétion variable manquante: régression linéaire simple</a:t>
            </a:r>
            <a:endParaRPr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690E1A-FDDA-327F-F2AF-A7B062AA4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85" y="3721821"/>
            <a:ext cx="1240970" cy="3923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8A768F-3B2B-DE12-C38E-BAE58410A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06" y="1217469"/>
            <a:ext cx="2743341" cy="2079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51E6A7E-0786-F985-705E-BABE681643FD}"/>
              </a:ext>
            </a:extLst>
          </p:cNvPr>
          <p:cNvSpPr txBox="1"/>
          <p:nvPr/>
        </p:nvSpPr>
        <p:spPr>
          <a:xfrm>
            <a:off x="2984473" y="1221058"/>
            <a:ext cx="5521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 simple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R2 de 0,44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F0E2F7A-6456-0D22-F8E5-22C8BAE50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935" y="4613139"/>
            <a:ext cx="84132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135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D787C24C-E93B-ABE1-A108-2E15A3B6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>
            <a:extLst>
              <a:ext uri="{FF2B5EF4-FFF2-40B4-BE49-F238E27FC236}">
                <a16:creationId xmlns:a16="http://schemas.microsoft.com/office/drawing/2014/main" id="{7260C9D7-4234-BE40-BA00-E63A126B6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007" y="1029314"/>
            <a:ext cx="8268763" cy="373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fr-FR" sz="1100" b="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200150" lvl="2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AC772B57-41A2-E276-DCD2-6C9C8523604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0831561B-188E-D147-1F17-1D0FF0FD82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1E6AA0AB-715E-8FEF-BC10-DC7265AAA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Complétion variable manquante: analyse des distributions</a:t>
            </a:r>
            <a:endParaRPr b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660EBD-CAA6-5D6E-0DD2-3CC83F685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0" y="1210540"/>
            <a:ext cx="3650609" cy="33639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4DE83CB-78D8-88FC-D11C-83FB9D5FA556}"/>
              </a:ext>
            </a:extLst>
          </p:cNvPr>
          <p:cNvSpPr txBox="1"/>
          <p:nvPr/>
        </p:nvSpPr>
        <p:spPr>
          <a:xfrm>
            <a:off x="4306277" y="1141046"/>
            <a:ext cx="4243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distributions de length et margin_low ont des distributions bien séparées.</a:t>
            </a:r>
          </a:p>
          <a:p>
            <a:endParaRPr lang="fr-FR" dirty="0"/>
          </a:p>
          <a:p>
            <a:r>
              <a:rPr lang="fr-FR" dirty="0"/>
              <a:t>Cela confirme le résultat de la heatmap des corrélations au sujet de margin_low fortement corrélé avec length et lié à is_genuine.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B0D24D-8441-5943-3301-DF74C12BF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213" y="2638840"/>
            <a:ext cx="1559178" cy="18157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FF99FF5-952C-A779-F9BE-54F7C6818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768" y="2638840"/>
            <a:ext cx="1642414" cy="18440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A1CA78B-170B-3D98-3E2F-591511887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182" y="4583867"/>
            <a:ext cx="84132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421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8876B5F9-CC1B-2C1D-9508-DBD5CC58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2D41D912-4765-C713-3090-D2E54A9CD8D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CA81CBD8-1FFD-BDDD-0538-22A905F327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A6D9435D-AEB6-1BA1-1E76-3277203F6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Hypothèses de validité</a:t>
            </a:r>
            <a:endParaRPr b="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AD7015-1CCD-3E21-D72F-79E4B67FFE32}"/>
              </a:ext>
            </a:extLst>
          </p:cNvPr>
          <p:cNvSpPr txBox="1"/>
          <p:nvPr/>
        </p:nvSpPr>
        <p:spPr>
          <a:xfrm>
            <a:off x="508000" y="1017748"/>
            <a:ext cx="21400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Test de colinéarité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9CDDB07-92EC-1992-15A5-DBF1419D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08" y="1811464"/>
            <a:ext cx="2140060" cy="118751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FD1149D-E215-2AE9-97CF-21632C9C4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675" y="4583867"/>
            <a:ext cx="841321" cy="4572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C05DF85-D60B-E32F-6023-D9A1870412A2}"/>
              </a:ext>
            </a:extLst>
          </p:cNvPr>
          <p:cNvSpPr txBox="1"/>
          <p:nvPr/>
        </p:nvSpPr>
        <p:spPr>
          <a:xfrm>
            <a:off x="3508917" y="1241502"/>
            <a:ext cx="378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Absence de </a:t>
            </a:r>
            <a:r>
              <a:rPr lang="fr-FR" dirty="0" err="1"/>
              <a:t>multicolinéarité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5359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7E2FF674-3170-CA2F-5FBD-12DB8135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C1068960-8BE6-736D-1F28-E6874D5FA88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C53AB45A-1342-4D10-08A1-CBFB40A1C5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8EA71144-F464-E47C-12B6-EE66090EB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5028812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Complétion variable manquante: régression linéaire simple</a:t>
            </a:r>
            <a:endParaRPr b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3C76FA-8B29-4904-FD25-ED00A368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5" y="1277678"/>
            <a:ext cx="2557078" cy="17928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832071-80EB-D9A3-017E-50C469A52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1" y="3126821"/>
            <a:ext cx="2388026" cy="168566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4FFC1E1-818D-EE44-96D4-6C228C48FAEF}"/>
              </a:ext>
            </a:extLst>
          </p:cNvPr>
          <p:cNvSpPr txBox="1"/>
          <p:nvPr/>
        </p:nvSpPr>
        <p:spPr>
          <a:xfrm>
            <a:off x="3008922" y="1360594"/>
            <a:ext cx="515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La pente négative montre la corrélation inverse forte: plus le billet est long, plus la marge basse est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La droite rouge montre une tendance générale mais on distingue 2 groupes bien séparés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Le modèle n’explique pas toute la variabilité, certaines valeurs s’écartent de la droite, R2 = 0,44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1CDA1E-CBDC-EA2E-99D5-4052E50EC1F6}"/>
              </a:ext>
            </a:extLst>
          </p:cNvPr>
          <p:cNvSpPr txBox="1"/>
          <p:nvPr/>
        </p:nvSpPr>
        <p:spPr>
          <a:xfrm>
            <a:off x="3008922" y="3070530"/>
            <a:ext cx="44547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Deux groupes distincts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Test d’homoscédasticité: variance non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Test de normalité des résidus: les résidus ne sont pas normalement distribués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32FF1C-7698-58ED-29F0-EF2C8B224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0366" y="3493140"/>
            <a:ext cx="3554276" cy="1585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FABF0D-4B69-17BB-13D7-C7FEB9878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9997" y="4022781"/>
            <a:ext cx="4060288" cy="188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38DF834-C525-D67C-7EB8-B924C7168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492" y="4583867"/>
            <a:ext cx="84132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82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8D03ADCC-3A6B-93BD-FD1A-484CBEB28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3E38CDF4-8F60-3894-5D6E-10CDB727D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9FDC6C8D-9684-82D7-D0E3-D8D1175E8B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C8BB6B7A-B58A-1147-BB3F-8B641CCCFC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sz="2800" b="0" dirty="0"/>
              <a:t>Analyse de la régression logistique (R)</a:t>
            </a:r>
            <a:endParaRPr sz="2800" b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BAAD30-EEC0-6FBE-81D2-2AFD4CA3FDA4}"/>
              </a:ext>
            </a:extLst>
          </p:cNvPr>
          <p:cNvSpPr txBox="1"/>
          <p:nvPr/>
        </p:nvSpPr>
        <p:spPr>
          <a:xfrm>
            <a:off x="550127" y="1137424"/>
            <a:ext cx="7538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Les variables length, margin_low, margin_up et height_right sont les caractéristiques les plus discriminantes pour identifier les faux billets.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Les variables diagonal et height_left ne sont pas statistiquement significatives dans ce modèle.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Le fait que la </a:t>
            </a:r>
            <a:r>
              <a:rPr lang="fr-FR" sz="1000" dirty="0" err="1"/>
              <a:t>Residual</a:t>
            </a:r>
            <a:r>
              <a:rPr lang="fr-FR" sz="1000" dirty="0"/>
              <a:t> </a:t>
            </a:r>
            <a:r>
              <a:rPr lang="fr-FR" sz="1000" dirty="0" err="1"/>
              <a:t>Deviance</a:t>
            </a:r>
            <a:r>
              <a:rPr lang="fr-FR" sz="1000" dirty="0"/>
              <a:t> (78,315) soit extrêmement faible par rapport à la </a:t>
            </a:r>
            <a:r>
              <a:rPr lang="fr-FR" sz="1000" dirty="0" err="1"/>
              <a:t>Null</a:t>
            </a:r>
            <a:r>
              <a:rPr lang="fr-FR" sz="1000" dirty="0"/>
              <a:t> </a:t>
            </a:r>
            <a:r>
              <a:rPr lang="fr-FR" sz="1000" dirty="0" err="1"/>
              <a:t>Deviance</a:t>
            </a:r>
            <a:r>
              <a:rPr lang="fr-FR" sz="1000" dirty="0"/>
              <a:t> (1868,390) signifie que le modèle est pertinent et est très efficace pour séparer les vrais billets des faux.</a:t>
            </a:r>
          </a:p>
          <a:p>
            <a:endParaRPr lang="fr-FR" sz="1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E869FC-41AB-9314-982A-85BBFA287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7" y="1046239"/>
            <a:ext cx="3245017" cy="19686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AA494CB-8EDD-B1C5-16DB-69E2DA9E4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92" y="4583867"/>
            <a:ext cx="84132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023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107674</TotalTime>
  <Words>869</Words>
  <Application>Microsoft Office PowerPoint</Application>
  <PresentationFormat>Affichage à l'écran (16:9)</PresentationFormat>
  <Paragraphs>218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 Black</vt:lpstr>
      <vt:lpstr>Wingdings</vt:lpstr>
      <vt:lpstr>Arial</vt:lpstr>
      <vt:lpstr>Calibri</vt:lpstr>
      <vt:lpstr>Simple Light</vt:lpstr>
      <vt:lpstr>Thème Office</vt:lpstr>
      <vt:lpstr>Contexte du projet de détection des faux billets</vt:lpstr>
      <vt:lpstr>Etude des données</vt:lpstr>
      <vt:lpstr>Analyse exploratoire des données</vt:lpstr>
      <vt:lpstr>Analyse exploratoire des données (Corrélation)</vt:lpstr>
      <vt:lpstr>Complétion variable manquante: régression linéaire simple</vt:lpstr>
      <vt:lpstr>Complétion variable manquante: analyse des distributions</vt:lpstr>
      <vt:lpstr>Hypothèses de validité</vt:lpstr>
      <vt:lpstr>Complétion variable manquante: régression linéaire simple</vt:lpstr>
      <vt:lpstr>Analyse de la régression logistique (R)</vt:lpstr>
      <vt:lpstr>Comparaison des 3 modèles (Python)</vt:lpstr>
      <vt:lpstr>Analyse non supervisée – K Means</vt:lpstr>
      <vt:lpstr>Analyse non supervisée – K Means</vt:lpstr>
      <vt:lpstr>Conclusion et perspectives</vt:lpstr>
      <vt:lpstr>Démonstration, c’est parti!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Elodie Blondeau</dc:creator>
  <cp:lastModifiedBy>Elodie Blondeau</cp:lastModifiedBy>
  <cp:revision>309</cp:revision>
  <dcterms:modified xsi:type="dcterms:W3CDTF">2025-10-15T15:43:02Z</dcterms:modified>
</cp:coreProperties>
</file>