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79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6" r:id="rId2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35" autoAdjust="0"/>
  </p:normalViewPr>
  <p:slideViewPr>
    <p:cSldViewPr snapToGrid="0">
      <p:cViewPr varScale="1">
        <p:scale>
          <a:sx n="151" d="100"/>
          <a:sy n="151" d="100"/>
        </p:scale>
        <p:origin x="47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400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344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39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5408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4011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190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3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687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112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506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4196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091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099360e7_3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25c099360e7_3_2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5c099360e7_3_2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Elodie Blondeau</a:t>
            </a: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Sous-titre</a:t>
            </a:r>
            <a:endParaRPr/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Requête 1</a:t>
            </a:r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 total d’appartements vendus au 1er semestre 2020. 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count(distinct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Id_bien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"Nombre d'appartements vendus"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vente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bien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Id_bien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Type_local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='Appartement' AND date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'2020/01/01' and '2020/06/30'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A16EF2D-1987-CB59-82DD-6CAB28CD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30" y="1678588"/>
            <a:ext cx="1959662" cy="6039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603B5FA-CC2D-05EA-4B34-371E23DB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56"/>
          <a:stretch/>
        </p:blipFill>
        <p:spPr>
          <a:xfrm>
            <a:off x="389008" y="2490554"/>
            <a:ext cx="4641801" cy="9055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nombre de ventes d’appartement par région pour le 1er semestre 2020. 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buClr>
                <a:srgbClr val="2E7A40"/>
              </a:buClr>
              <a:buSzPts val="1800"/>
            </a:pP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r.reg_nom,count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Id_vente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nb_ventesFROMbien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b, vente v, commune c,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rWHEREb.Id_bien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b.Id_codedep_codecommune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c.Id_codedep_codecommune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c.id_region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r.Id_regionAND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"2020-01-01" AND "2020-06-30" AND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b.Type_local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LIKE "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Appartement"GROUP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r.Reg_nomORDER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fr-FR" sz="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nb_ventes</a:t>
            </a:r>
            <a:r>
              <a:rPr lang="fr-FR" sz="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DESC;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endParaRPr lang="fr-FR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BD005C6-1560-81B8-BAD4-85B0D82280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11"/>
          <a:stretch/>
        </p:blipFill>
        <p:spPr>
          <a:xfrm>
            <a:off x="2254589" y="1857503"/>
            <a:ext cx="5849369" cy="186103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221C165-1A14-CD55-22B4-CFE072276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18" y="1710931"/>
            <a:ext cx="1802535" cy="22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6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Proportion des ventes d’appartements par le nombre de pièces. 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1B3112-C4BF-CC22-1EF7-B5BFEB7DE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761372"/>
            <a:ext cx="2324219" cy="14351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AB76CF5-C2DB-E3C5-7C6F-95E0D6F37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32" y="1602015"/>
            <a:ext cx="2159111" cy="330217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5516517" y="3702350"/>
            <a:ext cx="3398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b.Total_pieces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b.Type_local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COUNT(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v.Id_vente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nb_ventes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ROUND(COUNT(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v.Id_vente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* 100.0 /    (         SELECT             COUNT(v2.Id_vente)         FROM             vente v2         JOIN             bien b2 ON b2.Id_bien = v2.Id_bien         WHERE             b2.Type_local LIKE 'Appartement'    ), 2)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proportion_de_ventesFROM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bien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bJOIN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vente v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v.Id_bienWHERE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b.Type_local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LIKE '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Appartement'GROUP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b.Total_pieces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b.Type_localORDER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b.Total_pieces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005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10 départements où le prix du mètre carré est le plus élevé. 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228602" y="3949615"/>
            <a:ext cx="3398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c.Code_departement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ROUND(AVG((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v.Valeur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/ 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b.Surface_local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))) AS prix_m2FROM     bien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bJOIN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vente v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v.Id_bienJOIN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commune c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c.ID_codedep_codecommuneGROUP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c.Code_departementORDER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    prix_m2 DESCLIMIT 10;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14C8D9-0BB4-1A6C-A131-E035ECED6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902703"/>
            <a:ext cx="1461364" cy="169905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98B854E-52D3-AABE-0498-213970298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999" y="1902703"/>
            <a:ext cx="3092609" cy="1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2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Prix moyen du mètre carré d’une maison en Île-de-France.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228602" y="3949615"/>
            <a:ext cx="3398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r.Reg_nom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ROUND(AVG(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v.Valeur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b.Surface_carrez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)) AS prix_m2FROM     bien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bJOIN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vente v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v.Id_bienJOIN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commune c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c.Id_codedep_codecommuneJOIN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region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c.Id_region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r.Id_regionWHERE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b.Type_local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'Maison'     AND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r.Reg_nom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'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Île-de-France'GROUP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r.Reg_nom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09190D-A2E2-BC94-BBB7-0C3CFDDB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1" y="2035275"/>
            <a:ext cx="1410265" cy="3449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EED6B4D-F9D0-C73C-5B30-FD5F4C419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525" y="1753598"/>
            <a:ext cx="3073558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65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10 appartements les plus chers avec la région et le nombre de mètres carrés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5713206" y="3810012"/>
            <a:ext cx="3398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r.Reg_nom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b.Surface_carrez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b.Type_local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v.ValeurFROM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bien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bJOIN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vente v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v.Id_bienJOIN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commune c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c.Id_codedep_codecommuneJOIN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region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c.Id_region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r.Id_regionWHERE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b.Type_local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'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Appartement'ORDER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v.Valeur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DESCLIMIT 10;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C43FFD-2D10-DB98-22FE-7A6320594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73" y="1753597"/>
            <a:ext cx="1967757" cy="123390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7DE269-A6A5-0600-DE7E-773CC53A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5336" y="1774591"/>
            <a:ext cx="3258389" cy="25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2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Taux d’évolution du nombre de ventes entre le premier et le second trimestre de 2020. 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6179206" y="2940390"/>
            <a:ext cx="2861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 vente1 AS (    SELECT         COUNT(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Id_vente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premier_tri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FROM         vente    WHERE         YEAR(Date) = 2020         AND MONTH(Date) BETWEEN 1 AND 3),vente2 AS (    SELECT         COUNT(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Id_vente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deuxieme_tri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FROM         vente    WHERE         YEAR(Date) = 2020         AND MONTH(Date) BETWEEN 4 AND 6)SELECT     v1.premier_tri,    v2.deuxieme_tri,    ROUND((v2.deuxieme_tri - v1.premier_tri) * 100.0 / NULLIF(v1.premier_tri, 0), 2)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taux_evolutionFROM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vente1 v1, vente2 v2;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80DCA20-5275-DA96-8200-51F1ABB30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678589"/>
            <a:ext cx="1466925" cy="2349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1072288-F92C-E6C8-BA92-BF7BDFBB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024" y="1701460"/>
            <a:ext cx="4252182" cy="29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7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b="0" dirty="0"/>
              <a:t>Requête 8</a:t>
            </a:r>
            <a:endParaRPr lang="fr-FR"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classement des régions par rapport au prix au mètre carré des appartement de plus de 4 pièces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6179206" y="2940390"/>
            <a:ext cx="2861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r.Reg_nom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	ROUND(AVG(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v.Valeur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b.Surface_carrez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), 0) AS prix_m2 FROM bien b JOIN vente v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JOIN commune c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JOIN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region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r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c.Id_region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r.Id_region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WHERE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b.Type_local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'Appartement' AND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b.Total_pieces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&gt; 4 GROUP BY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r.Reg_nom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ORDER BY prix_m2 DESC;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0C004A4-AA71-723A-6577-2BD9FFA9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8" y="1800565"/>
            <a:ext cx="1952902" cy="254807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38FDC47-D234-90FD-3CD8-C17C06C6D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097" y="1965163"/>
            <a:ext cx="3455271" cy="208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b="0" dirty="0"/>
              <a:t>Requête 9</a:t>
            </a:r>
            <a:endParaRPr lang="fr-FR"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 des communes ayant eu au moins 50 ventes au 1er trimestre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5575009" y="3957746"/>
            <a:ext cx="2861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c.Nom_commune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COUNT(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v.Id_vente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nombre_ventes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FROM vente v JOIN bien b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JOIN commune c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WHERE YEAR(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v.Date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= 2020 AND MONTH(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v.Date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BETWEEN 1 AND 3GROUP BY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c.Nom_commune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HAVING COUNT(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v.Id_vente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&gt;= 50 ORDER BY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nombre_ventes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DESC;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599229-5D07-BC74-6F99-D565C6B5F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782048"/>
            <a:ext cx="1466925" cy="269253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E7D143E-79C0-7E64-4D10-4FBECF433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694" y="1916955"/>
            <a:ext cx="1447874" cy="255918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948A5C8-DF12-4D13-1A50-49EEEE124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8715" y="1978493"/>
            <a:ext cx="3415021" cy="197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6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/>
              <a:t>Contexte du projet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Projet « </a:t>
            </a:r>
            <a:r>
              <a:rPr lang="fr-FR" dirty="0" err="1"/>
              <a:t>DATAImmo</a:t>
            </a:r>
            <a:r>
              <a:rPr lang="fr-FR" dirty="0"/>
              <a:t> »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400" dirty="0"/>
              <a:t>L’objectif de ce projet est de créer un modèle permettant de mieux prévoir le prix de vente des biens immobiliers.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1400" dirty="0"/>
              <a:t>Pour ce faire, il est nécessaire de modifier la base de données permettant de collecter les données immobilières.</a:t>
            </a:r>
          </a:p>
          <a:p>
            <a:pPr marL="1143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fr-FR" sz="1400" dirty="0"/>
              <a:t>Une fois les modifications effectuées, l’interrogation de cette base permettra d’analyser le marché et d’aider les agences régionales à mieux accompagner leurs clients.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b="0" dirty="0"/>
              <a:t>Requête 10</a:t>
            </a:r>
            <a:endParaRPr lang="fr-FR"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Différence en pourcentage du prix au mètre carré entre un appartement de 2 pièces et un appartement de 3 pièces. 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5493380" y="4110801"/>
            <a:ext cx="32108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 prix_m2 AS ( SELECT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b.Total_pieces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ROUND(AVG(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v.Valeur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b.Surface_carrez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), 2) AS prix_m2 FROM bien b JOIN vente v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WHERE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b.Type_local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'Appartement' AND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b.Total_pieces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(2, 3)GROUP BY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b.Total_pieces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) SELECT p2.prix_m2 AS prix_m2_2_pieces, p3.prix_m2 AS prix_m2_3_pieces, ROUND(((p3.prix_m2 - p2.prix_m2) * 100.0 / NULLIF(p2.prix_m2, 0)), 2)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difference_pourcentage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FROM (SELECT prix_m2 FROM prix_m2 WHERE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Total_pieces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2) p2, (SELECT prix_m2 FROM prix_m2 WHERE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Total_pieces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3) p3;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C21898A-ACE9-EEFE-66C0-49BCC7AE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" y="2195146"/>
            <a:ext cx="2133710" cy="2095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B76AFC7-9633-BA9C-5C6C-B274FCDCE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551" y="2150211"/>
            <a:ext cx="4369025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0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b="0" dirty="0"/>
              <a:t>Requête 11</a:t>
            </a:r>
            <a:endParaRPr lang="fr-FR"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1" y="1032699"/>
            <a:ext cx="3877172" cy="64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moyennes de valeurs foncières pour le top 3 des communes des départements 6, 13, 33, 59 et 69. 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252101" y="3883851"/>
            <a:ext cx="4015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 moyennes AS (    SELECT 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c.Nom_commune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    AVG(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v.Valeur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moyenne_valeur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c.Code_departement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FROM         bien b    JOIN         vente v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JOIN         commune c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WHERE 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c.Code_departement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 ('06', '13', '33', '59', '69')    GROUP BY 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c.Nom_commune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c.Code_departement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),classement AS (    SELECT 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m.Nom_commune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    ROUND(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m.moyenne_valeur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moyenne_arrondie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m.Code_departement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    ROW_NUMBER() OVER (PARTITION BY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m.Code_departement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ORDER BY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m.moyenne_valeur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DESC) AS rang    FROM         moyennes m)SELECT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Nom_commune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moyenne_arrondie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Code_departementFROM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classementWHERE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rang &lt;= 3ORDER BY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Code_departement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moyenne_arrondie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DESC;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F25F2C-BCD2-602A-EA1A-6DDBCF20B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926562"/>
            <a:ext cx="2531492" cy="200470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DA7C61-6F77-939D-2DD1-EDF857AC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543" y="248319"/>
            <a:ext cx="4515082" cy="4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52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-FR" b="0" dirty="0"/>
              <a:t>Requête 12</a:t>
            </a:r>
            <a:endParaRPr lang="fr-FR"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fr" sz="900" b="0" i="0" u="none" strike="noStrike" kern="0" cap="none" spc="0" normalizeH="0" baseline="0" noProof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/>
            <a: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20 communes avec le plus de transactions pour 1000 habitants pour les communes qui dépassent les 10 000 habitants.</a:t>
            </a:r>
          </a:p>
        </p:txBody>
      </p:sp>
      <p:sp>
        <p:nvSpPr>
          <p:cNvPr id="345" name="Google Shape;345;p42"/>
          <p:cNvSpPr txBox="1"/>
          <p:nvPr/>
        </p:nvSpPr>
        <p:spPr>
          <a:xfrm>
            <a:off x="389008" y="1678589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2EEC04-3027-63F3-AFB5-B189C3E8207B}"/>
              </a:ext>
            </a:extLst>
          </p:cNvPr>
          <p:cNvSpPr txBox="1"/>
          <p:nvPr/>
        </p:nvSpPr>
        <p:spPr>
          <a:xfrm>
            <a:off x="7367600" y="1973401"/>
            <a:ext cx="14913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WITH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transactions_par_commune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AS (    SELECT 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c.Nom_commune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    COUNT(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v.Id_vente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AS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total_transactions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c.PTOT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FROM         commune c    LEFT JOIN         bien b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b.Id_codedep_codecommune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LEFT JOIN         vente v ON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=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v.Id_bien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WHERE 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c.PTOT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&gt; 10000    GROUP BY    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c.Nom_commune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c.PTOT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)SELECT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Nom_commune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total_transactions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   ROUND((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total_transactions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/ PTOT) * 1000, 2) AS transactions_par_1000_habitantsFROM     </a:t>
            </a:r>
            <a:r>
              <a:rPr lang="fr-FR" sz="8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transactions_par_communeORDER</a:t>
            </a:r>
            <a:r>
              <a:rPr lang="fr-FR" sz="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BY     transactions_par_1000_habitants DESCLIMIT 20;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392DF91-8379-F3E3-B7DC-E85B9364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46" y="2041275"/>
            <a:ext cx="2976832" cy="247488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71649EA-F1F4-6884-7153-77D097EB4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835" y="1688922"/>
            <a:ext cx="3854648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7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stratégie de sauvegarde et la conformité RGPD</a:t>
            </a:r>
            <a:endParaRPr b="0"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Afin d’être conforme au RGPD (Règlement Général sur la Protection des Données), les données personnelles sur les personnes physiques ont été retirées.</a:t>
            </a:r>
          </a:p>
        </p:txBody>
      </p:sp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3 fichiers Excel étaient fournis: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	- </a:t>
            </a:r>
            <a:r>
              <a:rPr lang="fr-FR" dirty="0" err="1"/>
              <a:t>donnees_communes</a:t>
            </a: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	- </a:t>
            </a:r>
            <a:r>
              <a:rPr lang="fr-FR" dirty="0" err="1"/>
              <a:t>fr-esr-referentiel-geographique</a:t>
            </a:r>
            <a:endParaRPr lang="fr-FR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dirty="0"/>
              <a:t>	- Valeurs-foncières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Avant de les insérer en base de données, il a fallu préparer ces données.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fr-FR" dirty="0"/>
              <a:t>Plusieurs traitements ont été nécessaires: créer un fichier par table, supprimer les colonnes non utilisées, création des Id, recherche de doublons, remplacement de certains caractères, concaténation de colonnes.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L’extrait du dictionnaire des données</a:t>
            </a:r>
            <a:endParaRPr b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D03187C-6361-6FF5-3F2F-223AC85C3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552755"/>
            <a:ext cx="8122067" cy="2730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L’extrait du dictionnaire des données</a:t>
            </a:r>
            <a:endParaRPr b="0"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9B5AEB0-B0D7-AD46-ACC2-7657F0AAF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689055"/>
            <a:ext cx="7550538" cy="88269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DF300E-9C2D-D3F9-D92E-352DC26FD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46" y="2891238"/>
            <a:ext cx="7569589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Le schéma relationnel normalisé</a:t>
            </a:r>
            <a:endParaRPr b="0"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03FB06-EFC7-1113-0A0E-971DE5774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77" y="1169828"/>
            <a:ext cx="5676518" cy="31291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366175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avec les tables créées et les données chargées</a:t>
            </a:r>
            <a:endParaRPr b="0"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91CE39C-5F20-8EF3-F2CE-6E0142BDA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99" y="1076683"/>
            <a:ext cx="1303222" cy="39644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7535DBF-B0E3-83E1-D52D-0ADA76CDC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97" y="1317381"/>
            <a:ext cx="3230100" cy="348302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615B84-18C6-14F4-7188-63070D8AC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420" y="1269801"/>
            <a:ext cx="2825895" cy="3873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fr" sz="2400" b="0"/>
              <a:t>Les requêtes ou screenshot qui permettent de démontrer le bon chargement des données</a:t>
            </a:r>
            <a:endParaRPr sz="2400" b="0"/>
          </a:p>
        </p:txBody>
      </p:sp>
      <p:sp>
        <p:nvSpPr>
          <p:cNvPr id="323" name="Google Shape;323;p4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24" name="Google Shape;324;p4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5D07C92-B486-6832-672C-D0228653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42" y="1517289"/>
            <a:ext cx="711237" cy="2540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28E180B-5A6A-8CDA-F4E4-F89575504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863" y="1541107"/>
            <a:ext cx="482625" cy="2540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2153D8-04E5-CE64-1659-05053E929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342" y="2003725"/>
            <a:ext cx="692186" cy="2857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2E51F8-EFAF-7DEB-F08E-4D53FD9DA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863" y="2038653"/>
            <a:ext cx="514376" cy="21591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D559653-AD99-3A6D-A3BC-78BD96E6C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6312" y="1480208"/>
            <a:ext cx="1238314" cy="27306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B14ABFE-3242-1AED-4C7A-2238D75F116A}"/>
              </a:ext>
            </a:extLst>
          </p:cNvPr>
          <p:cNvSpPr txBox="1"/>
          <p:nvPr/>
        </p:nvSpPr>
        <p:spPr>
          <a:xfrm>
            <a:off x="4085763" y="1487166"/>
            <a:ext cx="1777594" cy="305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Excel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3B80BA1-C96D-B305-DD86-FC3745F2D0B1}"/>
              </a:ext>
            </a:extLst>
          </p:cNvPr>
          <p:cNvSpPr txBox="1"/>
          <p:nvPr/>
        </p:nvSpPr>
        <p:spPr>
          <a:xfrm>
            <a:off x="333271" y="1463853"/>
            <a:ext cx="1777594" cy="305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tables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685989F-21B7-A14A-85AA-CAEAC75FE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6312" y="2046447"/>
            <a:ext cx="1244664" cy="21591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CD47786-B2D9-5FAE-AAE5-9F8017B8C4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63291" y="2521913"/>
            <a:ext cx="711237" cy="26671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F9A68F1-77BD-DBAC-2B9E-22E173B91C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88571" y="2521913"/>
            <a:ext cx="406421" cy="228612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7EC2651-CFBB-E701-75F1-B9DE5FEF7F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06312" y="2555533"/>
            <a:ext cx="952549" cy="23496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62A0FD3-9DDE-EC2D-70A3-63CB260B74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6312" y="1799898"/>
            <a:ext cx="723937" cy="13970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185CF0E6-876B-1107-E440-560903039EC4}"/>
              </a:ext>
            </a:extLst>
          </p:cNvPr>
          <p:cNvSpPr txBox="1"/>
          <p:nvPr/>
        </p:nvSpPr>
        <p:spPr>
          <a:xfrm>
            <a:off x="4117515" y="1769627"/>
            <a:ext cx="1452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Nb lignes vs </a:t>
            </a:r>
            <a:r>
              <a:rPr lang="fr-FR" sz="700" dirty="0" err="1"/>
              <a:t>Id_bien</a:t>
            </a:r>
            <a:r>
              <a:rPr lang="fr-FR" sz="700" dirty="0"/>
              <a:t> attribués (sans doublons)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930E99F-27B3-AD75-8CA8-3AABC14725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25189" y="3032645"/>
            <a:ext cx="749339" cy="234962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F9EDA25-2ACB-F9A2-B689-368F98AE96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88571" y="3032645"/>
            <a:ext cx="361969" cy="19686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4C9E426-DAB9-5D41-852F-0D35EEE4281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06312" y="3108849"/>
            <a:ext cx="1244664" cy="12065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FCAD6689-9B85-4AEF-4CBC-1C2D8C500202}"/>
              </a:ext>
            </a:extLst>
          </p:cNvPr>
          <p:cNvSpPr txBox="1"/>
          <p:nvPr/>
        </p:nvSpPr>
        <p:spPr>
          <a:xfrm>
            <a:off x="3986213" y="3069149"/>
            <a:ext cx="155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Nb lignes vs </a:t>
            </a:r>
            <a:r>
              <a:rPr lang="fr-FR" sz="700" dirty="0" err="1"/>
              <a:t>ID_ventes</a:t>
            </a:r>
            <a:r>
              <a:rPr lang="fr-FR" sz="700" dirty="0"/>
              <a:t> vs </a:t>
            </a:r>
            <a:r>
              <a:rPr lang="fr-FR" sz="700" dirty="0" err="1"/>
              <a:t>Id_bien</a:t>
            </a:r>
            <a:r>
              <a:rPr lang="fr-FR" sz="700" dirty="0"/>
              <a:t> attribués (sans doublons)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1950</Words>
  <Application>Microsoft Office PowerPoint</Application>
  <PresentationFormat>Affichage à l'écran (16:9)</PresentationFormat>
  <Paragraphs>240</Paragraphs>
  <Slides>23</Slides>
  <Notes>23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Calibri Light</vt:lpstr>
      <vt:lpstr>Arial Black</vt:lpstr>
      <vt:lpstr>Arial</vt:lpstr>
      <vt:lpstr>Calibri</vt:lpstr>
      <vt:lpstr>Simple Light</vt:lpstr>
      <vt:lpstr>Thème Office</vt:lpstr>
      <vt:lpstr>Création et utilisation de la base de données</vt:lpstr>
      <vt:lpstr>Contexte du projet</vt:lpstr>
      <vt:lpstr>La stratégie de sauvegarde et la conformité RGPD</vt:lpstr>
      <vt:lpstr>Les données initiales</vt:lpstr>
      <vt:lpstr>L’extrait du dictionnaire des données</vt:lpstr>
      <vt:lpstr>L’extrait du dictionnaire des données</vt:lpstr>
      <vt:lpstr>Le schéma relationnel normalisé</vt:lpstr>
      <vt:lpstr>La base de données avec les tables créées et les données chargées</vt:lpstr>
      <vt:lpstr>Les requêtes ou screenshot qui permettent de démontrer le bon chargement des données</vt:lpstr>
      <vt:lpstr>Requêtes SQL et résultats</vt:lpstr>
      <vt:lpstr>Requête 1</vt:lpstr>
      <vt:lpstr>Requête 2</vt:lpstr>
      <vt:lpstr>Requête 3</vt:lpstr>
      <vt:lpstr>Requête 4</vt:lpstr>
      <vt:lpstr>Requête 5</vt:lpstr>
      <vt:lpstr>Requête 6</vt:lpstr>
      <vt:lpstr>Requête 7</vt:lpstr>
      <vt:lpstr>Requête 8</vt:lpstr>
      <vt:lpstr>Requête 9</vt:lpstr>
      <vt:lpstr>Requête 10</vt:lpstr>
      <vt:lpstr>Requête 11</vt:lpstr>
      <vt:lpstr>Requête 12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Elodie Blondeau</cp:lastModifiedBy>
  <cp:revision>17</cp:revision>
  <dcterms:modified xsi:type="dcterms:W3CDTF">2024-10-01T12:57:31Z</dcterms:modified>
</cp:coreProperties>
</file>