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735" r:id="rId2"/>
  </p:sldMasterIdLst>
  <p:notesMasterIdLst>
    <p:notesMasterId r:id="rId10"/>
  </p:notesMasterIdLst>
  <p:sldIdLst>
    <p:sldId id="256" r:id="rId3"/>
    <p:sldId id="257" r:id="rId4"/>
    <p:sldId id="258" r:id="rId5"/>
    <p:sldId id="283" r:id="rId6"/>
    <p:sldId id="282" r:id="rId7"/>
    <p:sldId id="281" r:id="rId8"/>
    <p:sldId id="266"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
      <p:font typeface="Segoe UI" panose="020B0502040204020203" pitchFamily="34"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84185" autoAdjust="0"/>
  </p:normalViewPr>
  <p:slideViewPr>
    <p:cSldViewPr snapToGrid="0">
      <p:cViewPr varScale="1">
        <p:scale>
          <a:sx n="141" d="100"/>
          <a:sy n="141" d="100"/>
        </p:scale>
        <p:origin x="78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1.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232 1,'-4'2,"0"1,1-1,-1 1,1 0,0 0,0 0,0 1,0-1,0 1,1-1,-4 7,-1 1,-6 7,0-2,0 1,1 0,1 1,-16 36,27-53,0 1,0-1,-1 0,1 1,0-1,-1 0,1 1,-1-1,0 0,1 1,-1-1,0 0,0 0,0 0,0 0,0 0,0 0,0 0,0 0,0 0,0 0,-1-1,1 1,0-1,-1 1,1 0,0-1,-1 0,1 1,-1-1,1 0,0 0,-4 0,1-2,0 1,0-1,0-1,0 1,0 0,1-1,-1 0,-4-5,-3-1,1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2.9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208 227,'-4'90,"-18"98,13-120,3-47,6-21,0 0,0 1,-1-1,1 0,0 0,0 1,0-1,-1 0,1 0,0 0,0 1,-1-1,1 0,0 0,-1 0,1 0,0 0,0 0,-1 1,1-1,0 0,-1 0,1 0,0 0,-1 0,1 0,0 0,-1 0,1 0,0-1,0 1,-1 0,1 0,-2-2,0 1,0-1,0 0,0 0,1 0,-1-1,1 1,0 0,0 0,0-1,0 1,0-1,-1-3,-11-48,2-1,2 0,-2-110,-10-65,18 226,-1 16,-2 18,1 55,5-57,-2 0,-9 53,1-59,9-22,1 1,0-1,-1 1,1-1,-1 1,1-1,-1 0,0 1,1-1,-1 0,1 1,-1-1,0 0,1 0,-1 0,1 0,-1 1,0-1,1 0,-1 0,0 0,1 0,-1-1,0 1,1 0,-1 0,1 0,-1 0,0-1,1 1,-1 0,0-1,1 1,-1 0,1 0,0 0,0 0,0-1,-1 1,1 0,0 0,0 0,0 0,-1 0,1 0,0 0,0 0,-1 0,1 0,0 0,0 0,0 0,-1 0,1 0,0 1,0-1,0 0,-1 0,1 0,0 0,0 0,0 0,0 1,-1-1,1 0,0 0,0 0,0 0,0 1,0-1,-1 0,1 0,0 0,0 1,0-1,0 0,-2 16,4 19,20 80,5-2,46 123,-73-233,1-1,0 0,0 0,0 0,0 0,0 0,0 0,1 0,-1 0,1 0,-1 0,1-1,0 1,0-1,-1 1,1-1,0 0,0 0,0 0,1 0,3 1,-2-1,1 0,-1 0,1-1,0 0,-1 0,1 0,0-1,-1 0,1 0,6-1,4-4,1 0,-1-1,0 0,0-1,15-12,20-16,-2-2,-1-3,67-75,-86 82,-1-1,-2-1,-2-1,-1 0,33-81,-46 94,-1 5,-1 0,-1-1,0 0,3-23,-9 41,0 1,-1-1,1 1,0-1,0 1,-1-1,1 1,-1-1,1 1,-1-1,0 1,0-1,1 1,-1 0,0 0,0-1,0 1,0 0,-1 0,1 0,0 0,0 0,-1 0,1 1,0-1,-1 0,1 1,-1-1,1 1,-1-1,1 1,-1 0,1-1,-1 1,0 0,-1 0,-11-1,-1 0,1 1,-17 2,14 0,-150 2,133-3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4.3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1,'14'5,"0"-1,0-1,1 0,-1 0,1-1,0-1,15-1,12 2,493 29,-842-15,245-14,26 1,-1-3,-67-7,103 7,0 0,1 0,-1 0,0 0,0-1,1 1,-1 0,0 0,1-1,-1 1,0 0,1-1,-1 1,0-1,1 1,-1-1,1 1,-1-1,1 1,-1-1,1 1,-1-1,1 0,0 1,-1-1,1 0,0 1,0-1,-1 0,1 1,0-1,0 0,0 0,0 1,0-1,0 0,0 0,0 1,0-1,0-1,1 1,-1 1,0-1,0 0,0 0,0 0,0 0,0 1,0-1,0 0,-1 0,1 0,0 0,0 1,-1-1,1 0,0 0,-1 0,1 1,-1-1,1 0,-1 1,1-1,-1 0,0 1,1-1,-1 1,0-1,1 1,-1-1,0 1,0 0,-1-1,-16-5,-1 1,0 1,-27-2,26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8.2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373 1,'0'73,"-18"619,18-691,0 1,0-1,0 1,0 0,0-1,0 1,0-1,-1 1,1 0,-1-1,1 1,-1-1,1 1,-1-1,0 0,0 1,-1 1,-8-22,-6-48,8 14,-3 0,-2 1,-3 0,-35-81,27 97,23 35,1 0,-1 1,1-1,-1 1,1-1,-1 0,0 1,1-1,-1 1,0-1,1 1,-1 0,0-1,1 1,-1 0,0-1,0 1,0 0,1 0,-1 0,0 0,0 0,0 0,1 0,-1 0,0 0,0 0,0 0,1 0,-1 1,0-1,0 0,1 1,-1-1,0 0,1 1,-1-1,0 1,1-1,-1 1,0-1,1 1,-1-1,1 1,-1 0,1-1,0 1,-1 0,0 1,-4 8,1 0,-1 1,2-1,0 1,0 0,-2 19,-4 75,8-79,-3 77,4-102,0 0,0 0,0 0,1 0,-1 0,-1 0,1 0,0 0,0 0,0 0,0 0,-1 0,1 0,0 0,-1-1,1 1,-1 0,1 0,-1 0,1 0,-1-1,0 1,1 0,-1-1,0 1,0 0,-1 0,1-1,0-1,0 0,0 1,0-1,-1 0,1 1,0-1,0 0,0 0,1 0,-1 0,0 0,0 0,0 0,1 0,-2-2,-27-57,18 33,-28-79,36 95,0-1,0 1,1-1,0 1,1-1,1 1,1-16,2 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32.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1293 1,'-7'10,"0"0,0 0,1 1,1 0,0 0,0 1,-4 18,-5 9,-119 410,53-157,24-126,-7-3,-101 186,-218 278,48-158,319-447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c099360e7_3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5c099360e7_3_1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5c099360e7_3_1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c099360e7_3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25c099360e7_3_2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3" name="Google Shape;263;g25c099360e7_3_2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c099360e7_3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5c099360e7_3_2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Product strategy canvas a été établi suite à la validation de la note de cadrage.</a:t>
            </a:r>
          </a:p>
          <a:p>
            <a:pPr marL="0" lvl="0" indent="0" algn="l" rtl="0">
              <a:spcBef>
                <a:spcPts val="0"/>
              </a:spcBef>
              <a:spcAft>
                <a:spcPts val="0"/>
              </a:spcAft>
              <a:buNone/>
            </a:pPr>
            <a:r>
              <a:rPr lang="fr-FR" dirty="0"/>
              <a:t>Il regroupe les </a:t>
            </a:r>
            <a:r>
              <a:rPr lang="fr-FR" dirty="0" err="1"/>
              <a:t>users</a:t>
            </a:r>
            <a:r>
              <a:rPr lang="fr-FR" dirty="0"/>
              <a:t> stories correspondant aux besoins des différents utilisateurs, à savoir le Directeur général , le Directeur région et le Directeur pays. </a:t>
            </a:r>
          </a:p>
          <a:p>
            <a:pPr marL="0" lvl="0" indent="0" algn="l" rtl="0">
              <a:spcBef>
                <a:spcPts val="0"/>
              </a:spcBef>
              <a:spcAft>
                <a:spcPts val="0"/>
              </a:spcAft>
              <a:buNone/>
            </a:pPr>
            <a:r>
              <a:rPr lang="fr-FR" dirty="0"/>
              <a:t>Chacun a des besoins spécifiques. </a:t>
            </a:r>
          </a:p>
        </p:txBody>
      </p:sp>
      <p:sp>
        <p:nvSpPr>
          <p:cNvPr id="274" name="Google Shape;274;g25c099360e7_3_2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BB77EBE9-06EC-145C-330B-4004AC5FA026}"/>
            </a:ext>
          </a:extLst>
        </p:cNvPr>
        <p:cNvGrpSpPr/>
        <p:nvPr/>
      </p:nvGrpSpPr>
      <p:grpSpPr>
        <a:xfrm>
          <a:off x="0" y="0"/>
          <a:ext cx="0" cy="0"/>
          <a:chOff x="0" y="0"/>
          <a:chExt cx="0" cy="0"/>
        </a:xfrm>
      </p:grpSpPr>
      <p:sp>
        <p:nvSpPr>
          <p:cNvPr id="272" name="Google Shape;272;g25c099360e7_3_219:notes">
            <a:extLst>
              <a:ext uri="{FF2B5EF4-FFF2-40B4-BE49-F238E27FC236}">
                <a16:creationId xmlns:a16="http://schemas.microsoft.com/office/drawing/2014/main" id="{24C5B006-E85E-A70D-3C31-9FE8BB7D93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5c099360e7_3_219:notes">
            <a:extLst>
              <a:ext uri="{FF2B5EF4-FFF2-40B4-BE49-F238E27FC236}">
                <a16:creationId xmlns:a16="http://schemas.microsoft.com/office/drawing/2014/main" id="{55678DA4-C6F9-96B4-4553-CAB2FDFD7D5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g25c099360e7_3_219:notes">
            <a:extLst>
              <a:ext uri="{FF2B5EF4-FFF2-40B4-BE49-F238E27FC236}">
                <a16:creationId xmlns:a16="http://schemas.microsoft.com/office/drawing/2014/main" id="{F9F07295-C212-F1D5-A24E-DCD04B0122B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369497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014F6020-1A2F-E880-BCB5-59B87523E240}"/>
            </a:ext>
          </a:extLst>
        </p:cNvPr>
        <p:cNvGrpSpPr/>
        <p:nvPr/>
      </p:nvGrpSpPr>
      <p:grpSpPr>
        <a:xfrm>
          <a:off x="0" y="0"/>
          <a:ext cx="0" cy="0"/>
          <a:chOff x="0" y="0"/>
          <a:chExt cx="0" cy="0"/>
        </a:xfrm>
      </p:grpSpPr>
      <p:sp>
        <p:nvSpPr>
          <p:cNvPr id="272" name="Google Shape;272;g25c099360e7_3_219:notes">
            <a:extLst>
              <a:ext uri="{FF2B5EF4-FFF2-40B4-BE49-F238E27FC236}">
                <a16:creationId xmlns:a16="http://schemas.microsoft.com/office/drawing/2014/main" id="{1A5C38AD-6B62-9855-6B0E-B5180209B0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5c099360e7_3_219:notes">
            <a:extLst>
              <a:ext uri="{FF2B5EF4-FFF2-40B4-BE49-F238E27FC236}">
                <a16:creationId xmlns:a16="http://schemas.microsoft.com/office/drawing/2014/main" id="{75E5F3B2-B254-B2CF-7BE8-EF444ADF6F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Il s’agit d’un schéma en étoile, préconisé dans la modélisation des tables sous Power BI</a:t>
            </a:r>
          </a:p>
          <a:p>
            <a:pPr marL="0" lvl="0" indent="0" algn="l" rtl="0">
              <a:spcBef>
                <a:spcPts val="0"/>
              </a:spcBef>
              <a:spcAft>
                <a:spcPts val="0"/>
              </a:spcAft>
              <a:buNone/>
            </a:pPr>
            <a:endParaRPr lang="fr-FR" dirty="0"/>
          </a:p>
          <a:p>
            <a:pPr algn="l">
              <a:buNone/>
            </a:pPr>
            <a:r>
              <a:rPr lang="fr-FR" b="0" i="0" dirty="0" err="1">
                <a:solidFill>
                  <a:srgbClr val="252423"/>
                </a:solidFill>
                <a:effectLst/>
                <a:latin typeface="Segoe UI" panose="020B0502040204020203" pitchFamily="34" charset="0"/>
              </a:rPr>
              <a:t>Projects_plans</a:t>
            </a:r>
            <a:r>
              <a:rPr lang="fr-FR" b="0" i="0" dirty="0">
                <a:solidFill>
                  <a:srgbClr val="252423"/>
                </a:solidFill>
                <a:effectLst/>
                <a:latin typeface="Segoe UI" panose="020B0502040204020203" pitchFamily="34" charset="0"/>
              </a:rPr>
              <a:t>: </a:t>
            </a:r>
          </a:p>
          <a:p>
            <a:pPr algn="l">
              <a:buNone/>
            </a:pPr>
            <a:r>
              <a:rPr lang="fr-FR" b="0" i="0" dirty="0">
                <a:solidFill>
                  <a:srgbClr val="252423"/>
                </a:solidFill>
                <a:effectLst/>
                <a:latin typeface="Segoe UI" panose="020B0502040204020203" pitchFamily="34" charset="0"/>
              </a:rPr>
              <a:t>Table principale, elle contient toutes les informations de planification du projet ainsi que les indicateurs d'alertes et les colonnes concernant les calculs.</a:t>
            </a:r>
          </a:p>
          <a:p>
            <a:pPr algn="l">
              <a:buNone/>
            </a:pPr>
            <a:br>
              <a:rPr lang="fr-FR" b="0" i="0" dirty="0">
                <a:solidFill>
                  <a:srgbClr val="252423"/>
                </a:solidFill>
                <a:effectLst/>
                <a:latin typeface="Segoe UI" panose="020B0502040204020203" pitchFamily="34" charset="0"/>
              </a:rPr>
            </a:br>
            <a:endParaRPr lang="fr-FR" b="0" i="0" dirty="0">
              <a:solidFill>
                <a:srgbClr val="252423"/>
              </a:solidFill>
              <a:effectLst/>
              <a:latin typeface="Segoe UI" panose="020B0502040204020203" pitchFamily="34" charset="0"/>
            </a:endParaRPr>
          </a:p>
          <a:p>
            <a:pPr algn="l">
              <a:buNone/>
            </a:pPr>
            <a:r>
              <a:rPr lang="fr-FR" b="0" i="0" dirty="0" err="1">
                <a:solidFill>
                  <a:srgbClr val="252423"/>
                </a:solidFill>
                <a:effectLst/>
                <a:latin typeface="Segoe UI" panose="020B0502040204020203" pitchFamily="34" charset="0"/>
              </a:rPr>
              <a:t>Actual_Delivrable</a:t>
            </a:r>
            <a:r>
              <a:rPr lang="fr-FR" b="0" i="0" dirty="0">
                <a:solidFill>
                  <a:srgbClr val="252423"/>
                </a:solidFill>
                <a:effectLst/>
                <a:latin typeface="Segoe UI" panose="020B0502040204020203" pitchFamily="34" charset="0"/>
              </a:rPr>
              <a:t>, </a:t>
            </a:r>
            <a:r>
              <a:rPr lang="fr-FR" b="0" i="0" dirty="0" err="1">
                <a:solidFill>
                  <a:srgbClr val="252423"/>
                </a:solidFill>
                <a:effectLst/>
                <a:latin typeface="Segoe UI" panose="020B0502040204020203" pitchFamily="34" charset="0"/>
              </a:rPr>
              <a:t>Actual_Duration</a:t>
            </a:r>
            <a:r>
              <a:rPr lang="fr-FR" b="0" i="0" dirty="0">
                <a:solidFill>
                  <a:srgbClr val="252423"/>
                </a:solidFill>
                <a:effectLst/>
                <a:latin typeface="Segoe UI" panose="020B0502040204020203" pitchFamily="34" charset="0"/>
              </a:rPr>
              <a:t>: </a:t>
            </a:r>
          </a:p>
          <a:p>
            <a:pPr algn="l">
              <a:buNone/>
            </a:pPr>
            <a:r>
              <a:rPr lang="fr-FR" b="0" i="0" dirty="0">
                <a:solidFill>
                  <a:srgbClr val="252423"/>
                </a:solidFill>
                <a:effectLst/>
                <a:latin typeface="Segoe UI" panose="020B0502040204020203" pitchFamily="34" charset="0"/>
              </a:rPr>
              <a:t>Tables qui contiennent les informations réelles.</a:t>
            </a:r>
          </a:p>
          <a:p>
            <a:pPr algn="l">
              <a:buNone/>
            </a:pPr>
            <a:r>
              <a:rPr lang="fr-FR" b="0" i="0" dirty="0">
                <a:solidFill>
                  <a:srgbClr val="252423"/>
                </a:solidFill>
                <a:effectLst/>
                <a:latin typeface="Segoe UI" panose="020B0502040204020203" pitchFamily="34" charset="0"/>
              </a:rPr>
              <a:t>Reliées à la table principale </a:t>
            </a:r>
            <a:r>
              <a:rPr lang="fr-FR" b="0" i="0" dirty="0" err="1">
                <a:solidFill>
                  <a:srgbClr val="252423"/>
                </a:solidFill>
                <a:effectLst/>
                <a:latin typeface="Segoe UI" panose="020B0502040204020203" pitchFamily="34" charset="0"/>
              </a:rPr>
              <a:t>Project_plans</a:t>
            </a:r>
            <a:r>
              <a:rPr lang="fr-FR" b="0" i="0" dirty="0">
                <a:solidFill>
                  <a:srgbClr val="252423"/>
                </a:solidFill>
                <a:effectLst/>
                <a:latin typeface="Segoe UI" panose="020B0502040204020203" pitchFamily="34" charset="0"/>
              </a:rPr>
              <a:t> grâce à la clé primaire </a:t>
            </a:r>
            <a:r>
              <a:rPr lang="fr-FR" b="0" i="0" dirty="0" err="1">
                <a:solidFill>
                  <a:srgbClr val="252423"/>
                </a:solidFill>
                <a:effectLst/>
                <a:latin typeface="Segoe UI" panose="020B0502040204020203" pitchFamily="34" charset="0"/>
              </a:rPr>
              <a:t>Project_id_phase</a:t>
            </a:r>
            <a:r>
              <a:rPr lang="fr-FR" b="0" i="0" dirty="0">
                <a:solidFill>
                  <a:srgbClr val="252423"/>
                </a:solidFill>
                <a:effectLst/>
                <a:latin typeface="Segoe UI" panose="020B0502040204020203" pitchFamily="34" charset="0"/>
              </a:rPr>
              <a:t>, concaténation de </a:t>
            </a:r>
            <a:r>
              <a:rPr lang="fr-FR" b="0" i="0" dirty="0" err="1">
                <a:solidFill>
                  <a:srgbClr val="252423"/>
                </a:solidFill>
                <a:effectLst/>
                <a:latin typeface="Segoe UI" panose="020B0502040204020203" pitchFamily="34" charset="0"/>
              </a:rPr>
              <a:t>project_id</a:t>
            </a:r>
            <a:r>
              <a:rPr lang="fr-FR" b="0" i="0" dirty="0">
                <a:solidFill>
                  <a:srgbClr val="252423"/>
                </a:solidFill>
                <a:effectLst/>
                <a:latin typeface="Segoe UI" panose="020B0502040204020203" pitchFamily="34" charset="0"/>
              </a:rPr>
              <a:t> et phase afin d’avoir un identifiant unique</a:t>
            </a:r>
          </a:p>
          <a:p>
            <a:pPr algn="l">
              <a:buNone/>
            </a:pPr>
            <a:r>
              <a:rPr lang="fr-FR" b="0" i="0" dirty="0">
                <a:solidFill>
                  <a:srgbClr val="252423"/>
                </a:solidFill>
                <a:effectLst/>
                <a:latin typeface="Segoe UI" panose="020B0502040204020203" pitchFamily="34" charset="0"/>
              </a:rPr>
              <a:t>Relation 1,1 : les données correspondent à une phase de projet.</a:t>
            </a:r>
          </a:p>
          <a:p>
            <a:pPr algn="l">
              <a:buNone/>
            </a:pPr>
            <a:br>
              <a:rPr lang="fr-FR" b="0" i="0" dirty="0">
                <a:solidFill>
                  <a:srgbClr val="252423"/>
                </a:solidFill>
                <a:effectLst/>
                <a:latin typeface="Segoe UI" panose="020B0502040204020203" pitchFamily="34" charset="0"/>
              </a:rPr>
            </a:br>
            <a:endParaRPr lang="fr-FR" b="0" i="0" dirty="0">
              <a:solidFill>
                <a:srgbClr val="252423"/>
              </a:solidFill>
              <a:effectLst/>
              <a:latin typeface="Segoe UI" panose="020B0502040204020203" pitchFamily="34" charset="0"/>
            </a:endParaRPr>
          </a:p>
          <a:p>
            <a:pPr algn="l">
              <a:buNone/>
            </a:pPr>
            <a:r>
              <a:rPr lang="fr-FR" b="0" i="0" dirty="0" err="1">
                <a:solidFill>
                  <a:srgbClr val="252423"/>
                </a:solidFill>
                <a:effectLst/>
                <a:latin typeface="Segoe UI" panose="020B0502040204020203" pitchFamily="34" charset="0"/>
              </a:rPr>
              <a:t>Project_type</a:t>
            </a:r>
            <a:r>
              <a:rPr lang="fr-FR" b="0" i="0" dirty="0">
                <a:solidFill>
                  <a:srgbClr val="252423"/>
                </a:solidFill>
                <a:effectLst/>
                <a:latin typeface="Segoe UI" panose="020B0502040204020203" pitchFamily="34" charset="0"/>
              </a:rPr>
              <a:t>, </a:t>
            </a:r>
            <a:r>
              <a:rPr lang="fr-FR" b="0" i="0" dirty="0" err="1">
                <a:solidFill>
                  <a:srgbClr val="252423"/>
                </a:solidFill>
                <a:effectLst/>
                <a:latin typeface="Segoe UI" panose="020B0502040204020203" pitchFamily="34" charset="0"/>
              </a:rPr>
              <a:t>Project_locations</a:t>
            </a:r>
            <a:r>
              <a:rPr lang="fr-FR" b="0" i="0" dirty="0">
                <a:solidFill>
                  <a:srgbClr val="252423"/>
                </a:solidFill>
                <a:effectLst/>
                <a:latin typeface="Segoe UI" panose="020B0502040204020203" pitchFamily="34" charset="0"/>
              </a:rPr>
              <a:t> et </a:t>
            </a:r>
            <a:r>
              <a:rPr lang="fr-FR" b="0" i="0" dirty="0" err="1">
                <a:solidFill>
                  <a:srgbClr val="252423"/>
                </a:solidFill>
                <a:effectLst/>
                <a:latin typeface="Segoe UI" panose="020B0502040204020203" pitchFamily="34" charset="0"/>
              </a:rPr>
              <a:t>Country_Profiles</a:t>
            </a:r>
            <a:r>
              <a:rPr lang="fr-FR" b="0" i="0" dirty="0">
                <a:solidFill>
                  <a:srgbClr val="252423"/>
                </a:solidFill>
                <a:effectLst/>
                <a:latin typeface="Segoe UI" panose="020B0502040204020203" pitchFamily="34" charset="0"/>
              </a:rPr>
              <a:t>:</a:t>
            </a:r>
          </a:p>
          <a:p>
            <a:pPr algn="l">
              <a:buNone/>
            </a:pPr>
            <a:r>
              <a:rPr lang="fr-FR" b="0" i="0" dirty="0">
                <a:solidFill>
                  <a:srgbClr val="252423"/>
                </a:solidFill>
                <a:effectLst/>
                <a:latin typeface="Segoe UI" panose="020B0502040204020203" pitchFamily="34" charset="0"/>
              </a:rPr>
              <a:t>Tables qui contiennent des informations liées au projet : pays, région, type de projet.</a:t>
            </a:r>
          </a:p>
          <a:p>
            <a:pPr algn="l"/>
            <a:r>
              <a:rPr lang="fr-FR" b="0" i="0" dirty="0">
                <a:solidFill>
                  <a:srgbClr val="252423"/>
                </a:solidFill>
                <a:effectLst/>
                <a:latin typeface="Segoe UI" panose="020B0502040204020203" pitchFamily="34" charset="0"/>
              </a:rPr>
              <a:t>Relation 1, n: un projet correspond à une information tandis qu'une information peut être utilisée pour plusieurs projets.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Ce modèle va nous permettre de comparer les coûts, les durées et les livrables réels et planifiés, identifier les pays en alerte et diverses analyses de performances par phases et types de projets.</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
        <p:nvSpPr>
          <p:cNvPr id="274" name="Google Shape;274;g25c099360e7_3_219:notes">
            <a:extLst>
              <a:ext uri="{FF2B5EF4-FFF2-40B4-BE49-F238E27FC236}">
                <a16:creationId xmlns:a16="http://schemas.microsoft.com/office/drawing/2014/main" id="{04020AD6-F6DD-1CAB-0385-86F789E838D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5</a:t>
            </a:fld>
            <a:endParaRPr/>
          </a:p>
        </p:txBody>
      </p:sp>
    </p:spTree>
    <p:extLst>
      <p:ext uri="{BB962C8B-B14F-4D97-AF65-F5344CB8AC3E}">
        <p14:creationId xmlns:p14="http://schemas.microsoft.com/office/powerpoint/2010/main" val="296070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A0854730-B16E-FC3B-539F-E61BD7B53580}"/>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71212A79-7190-C360-BF66-C6E2385604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42036177-3108-45BC-A53F-62BAC5F600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DE773414-C0F0-BE03-86E1-A610F276E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290506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5c099360e7_3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5c099360e7_3_2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25c099360e7_3_2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2205A2-6B1D-4852-86DA-B468557C0A71}" type="slidenum">
              <a:rPr lang="fr-FR" smtClean="0"/>
              <a:t>‹N°›</a:t>
            </a:fld>
            <a:endParaRPr lang="fr-FR"/>
          </a:p>
        </p:txBody>
      </p:sp>
    </p:spTree>
    <p:extLst>
      <p:ext uri="{BB962C8B-B14F-4D97-AF65-F5344CB8AC3E}">
        <p14:creationId xmlns:p14="http://schemas.microsoft.com/office/powerpoint/2010/main" val="207001559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1613988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7511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B6E715-FC75-4229-9636-17F80316A640}" type="datetimeFigureOut">
              <a:rPr lang="fr-FR" smtClean="0"/>
              <a:t>13/03/2025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3329023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EB6E715-FC75-4229-9636-17F80316A640}" type="datetimeFigureOut">
              <a:rPr lang="fr-FR" smtClean="0"/>
              <a:t>13/03/2025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25761087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EB6E715-FC75-4229-9636-17F80316A640}" type="datetimeFigureOut">
              <a:rPr lang="fr-FR" smtClean="0"/>
              <a:t>13/03/2025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865010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6E715-FC75-4229-9636-17F80316A640}" type="datetimeFigureOut">
              <a:rPr lang="fr-FR" smtClean="0"/>
              <a:t>13/03/2025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0121442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fr-FR"/>
              <a:t>Modifiez le style du titre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EB6E715-FC75-4229-9636-17F80316A640}" type="datetimeFigureOut">
              <a:rPr lang="fr-FR" smtClean="0"/>
              <a:t>13/03/2025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2205A2-6B1D-4852-86DA-B468557C0A71}" type="slidenum">
              <a:rPr lang="fr-FR" smtClean="0"/>
              <a:t>‹N°›</a:t>
            </a:fld>
            <a:endParaRPr lang="fr-FR"/>
          </a:p>
        </p:txBody>
      </p:sp>
    </p:spTree>
    <p:extLst>
      <p:ext uri="{BB962C8B-B14F-4D97-AF65-F5344CB8AC3E}">
        <p14:creationId xmlns:p14="http://schemas.microsoft.com/office/powerpoint/2010/main" val="16467077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5" name="Date Placeholder 4"/>
          <p:cNvSpPr>
            <a:spLocks noGrp="1"/>
          </p:cNvSpPr>
          <p:nvPr>
            <p:ph type="dt" sz="half" idx="10"/>
          </p:nvPr>
        </p:nvSpPr>
        <p:spPr/>
        <p:txBody>
          <a:bodyPr/>
          <a:lstStyle/>
          <a:p>
            <a:fld id="{AEB6E715-FC75-4229-9636-17F80316A640}" type="datetimeFigureOut">
              <a:rPr lang="fr-FR" smtClean="0"/>
              <a:t>13/03/2025</a:t>
            </a:fld>
            <a:endParaRPr lang="fr-FR"/>
          </a:p>
        </p:txBody>
      </p:sp>
    </p:spTree>
    <p:extLst>
      <p:ext uri="{BB962C8B-B14F-4D97-AF65-F5344CB8AC3E}">
        <p14:creationId xmlns:p14="http://schemas.microsoft.com/office/powerpoint/2010/main" val="183851577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6908898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865678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3818854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996988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3315582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5975241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B6E715-FC75-4229-9636-17F80316A640}" type="datetimeFigureOut">
              <a:rPr lang="fr-FR" smtClean="0"/>
              <a:t>13/03/2025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87763266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apositive de titre avec image">
  <p:cSld name="Diapositive de titre avec image">
    <p:spTree>
      <p:nvGrpSpPr>
        <p:cNvPr id="1" name="Shape 54"/>
        <p:cNvGrpSpPr/>
        <p:nvPr/>
      </p:nvGrpSpPr>
      <p:grpSpPr>
        <a:xfrm>
          <a:off x="0" y="0"/>
          <a:ext cx="0" cy="0"/>
          <a:chOff x="0" y="0"/>
          <a:chExt cx="0" cy="0"/>
        </a:xfrm>
      </p:grpSpPr>
      <p:sp>
        <p:nvSpPr>
          <p:cNvPr id="57" name="Google Shape;57;p14"/>
          <p:cNvSpPr>
            <a:spLocks noGrp="1"/>
          </p:cNvSpPr>
          <p:nvPr>
            <p:ph type="pic" idx="2"/>
          </p:nvPr>
        </p:nvSpPr>
        <p:spPr>
          <a:xfrm>
            <a:off x="1262549" y="645708"/>
            <a:ext cx="3321392" cy="3852817"/>
          </a:xfrm>
          <a:prstGeom prst="rect">
            <a:avLst/>
          </a:prstGeom>
          <a:noFill/>
          <a:ln>
            <a:noFill/>
          </a:ln>
        </p:spPr>
      </p:sp>
      <p:sp>
        <p:nvSpPr>
          <p:cNvPr id="59" name="Google Shape;59;p14" title="Titre"/>
          <p:cNvSpPr txBox="1">
            <a:spLocks noGrp="1"/>
          </p:cNvSpPr>
          <p:nvPr>
            <p:ph type="ctrTitle"/>
          </p:nvPr>
        </p:nvSpPr>
        <p:spPr>
          <a:xfrm>
            <a:off x="4781791" y="1504563"/>
            <a:ext cx="3640180" cy="1212189"/>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14" title="Sous-titre"/>
          <p:cNvSpPr txBox="1">
            <a:spLocks noGrp="1"/>
          </p:cNvSpPr>
          <p:nvPr>
            <p:ph type="subTitle" idx="1"/>
          </p:nvPr>
        </p:nvSpPr>
        <p:spPr>
          <a:xfrm>
            <a:off x="4781411" y="2730749"/>
            <a:ext cx="3640754" cy="943181"/>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2E7A40"/>
              </a:buClr>
              <a:buSzPts val="1800"/>
              <a:buFont typeface="Arial"/>
              <a:buNone/>
              <a:defRPr sz="1800" b="0" i="0" u="none" strike="noStrike" cap="none">
                <a:solidFill>
                  <a:schemeClr val="accent6"/>
                </a:solidFill>
                <a:latin typeface="Calibri"/>
                <a:ea typeface="Calibri"/>
                <a:cs typeface="Calibri"/>
                <a:sym typeface="Calibri"/>
              </a:defRPr>
            </a:lvl1pPr>
            <a:lvl2pPr marR="0" lvl="1" algn="ctr"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1117058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POSITION DU TEXTE 01">
  <p:cSld name="DISPOSITION DU TEXTE 01">
    <p:spTree>
      <p:nvGrpSpPr>
        <p:cNvPr id="1" name="Shape 62"/>
        <p:cNvGrpSpPr/>
        <p:nvPr/>
      </p:nvGrpSpPr>
      <p:grpSpPr>
        <a:xfrm>
          <a:off x="0" y="0"/>
          <a:ext cx="0" cy="0"/>
          <a:chOff x="0" y="0"/>
          <a:chExt cx="0" cy="0"/>
        </a:xfrm>
      </p:grpSpPr>
      <p:sp>
        <p:nvSpPr>
          <p:cNvPr id="63" name="Google Shape;63;p15" title="Puces"/>
          <p:cNvSpPr txBox="1">
            <a:spLocks noGrp="1"/>
          </p:cNvSpPr>
          <p:nvPr>
            <p:ph type="body" idx="1"/>
          </p:nvPr>
        </p:nvSpPr>
        <p:spPr>
          <a:xfrm>
            <a:off x="398533" y="2397686"/>
            <a:ext cx="3707122" cy="2218706"/>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5" title="Sous-titre"/>
          <p:cNvSpPr txBox="1">
            <a:spLocks noGrp="1"/>
          </p:cNvSpPr>
          <p:nvPr>
            <p:ph type="body" idx="2"/>
          </p:nvPr>
        </p:nvSpPr>
        <p:spPr>
          <a:xfrm>
            <a:off x="398534" y="1922608"/>
            <a:ext cx="5506973"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15" title="Titre "/>
          <p:cNvSpPr txBox="1">
            <a:spLocks noGrp="1"/>
          </p:cNvSpPr>
          <p:nvPr>
            <p:ph type="title"/>
          </p:nvPr>
        </p:nvSpPr>
        <p:spPr>
          <a:xfrm>
            <a:off x="398533" y="981363"/>
            <a:ext cx="5506967" cy="911674"/>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5"/>
          <p:cNvSpPr>
            <a:spLocks noGrp="1"/>
          </p:cNvSpPr>
          <p:nvPr>
            <p:ph type="pic" idx="3"/>
          </p:nvPr>
        </p:nvSpPr>
        <p:spPr>
          <a:xfrm>
            <a:off x="4953000" y="0"/>
            <a:ext cx="4191000" cy="5154187"/>
          </a:xfrm>
          <a:prstGeom prst="rect">
            <a:avLst/>
          </a:prstGeom>
          <a:solidFill>
            <a:srgbClr val="D8D8D8"/>
          </a:solidFill>
          <a:ln>
            <a:noFill/>
          </a:ln>
        </p:spPr>
      </p:sp>
      <p:sp>
        <p:nvSpPr>
          <p:cNvPr id="70" name="Google Shape;70;p15"/>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1516603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aison avec sous-titre">
  <p:cSld name="Comparaison avec sous-titre">
    <p:spTree>
      <p:nvGrpSpPr>
        <p:cNvPr id="1" name="Shape 72"/>
        <p:cNvGrpSpPr/>
        <p:nvPr/>
      </p:nvGrpSpPr>
      <p:grpSpPr>
        <a:xfrm>
          <a:off x="0" y="0"/>
          <a:ext cx="0" cy="0"/>
          <a:chOff x="0" y="0"/>
          <a:chExt cx="0" cy="0"/>
        </a:xfrm>
      </p:grpSpPr>
      <p:sp>
        <p:nvSpPr>
          <p:cNvPr id="78" name="Google Shape;78;p16"/>
          <p:cNvSpPr txBox="1">
            <a:spLocks noGrp="1"/>
          </p:cNvSpPr>
          <p:nvPr>
            <p:ph type="body" idx="1"/>
          </p:nvPr>
        </p:nvSpPr>
        <p:spPr>
          <a:xfrm>
            <a:off x="390524" y="1578666"/>
            <a:ext cx="4106468" cy="585891"/>
          </a:xfrm>
          <a:prstGeom prst="rect">
            <a:avLst/>
          </a:prstGeom>
          <a:noFill/>
          <a:ln>
            <a:noFill/>
          </a:ln>
        </p:spPr>
        <p:txBody>
          <a:bodyPr spcFirstLastPara="1" wrap="square" lIns="68575" tIns="34275" rIns="68575" bIns="34275" anchor="b" anchorCtr="0">
            <a:normAutofit/>
          </a:bodyPr>
          <a:lstStyle>
            <a:lvl1pPr marL="457200" marR="0" lvl="0" indent="-228600" algn="l" rtl="0">
              <a:lnSpc>
                <a:spcPct val="100000"/>
              </a:lnSpc>
              <a:spcBef>
                <a:spcPts val="0"/>
              </a:spcBef>
              <a:spcAft>
                <a:spcPts val="0"/>
              </a:spcAft>
              <a:buClr>
                <a:srgbClr val="2E7A40"/>
              </a:buClr>
              <a:buSzPts val="2100"/>
              <a:buFont typeface="Arial"/>
              <a:buNone/>
              <a:defRPr sz="21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79" name="Google Shape;79;p16" title="Puces"/>
          <p:cNvSpPr txBox="1">
            <a:spLocks noGrp="1"/>
          </p:cNvSpPr>
          <p:nvPr>
            <p:ph type="body" idx="2"/>
          </p:nvPr>
        </p:nvSpPr>
        <p:spPr>
          <a:xfrm>
            <a:off x="390524" y="2164557"/>
            <a:ext cx="4106468" cy="2424112"/>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16"/>
          <p:cNvSpPr txBox="1">
            <a:spLocks noGrp="1"/>
          </p:cNvSpPr>
          <p:nvPr>
            <p:ph type="body" idx="3"/>
          </p:nvPr>
        </p:nvSpPr>
        <p:spPr>
          <a:xfrm>
            <a:off x="4640035" y="1578666"/>
            <a:ext cx="4106700" cy="585891"/>
          </a:xfrm>
          <a:prstGeom prst="rect">
            <a:avLst/>
          </a:prstGeom>
          <a:noFill/>
          <a:ln>
            <a:noFill/>
          </a:ln>
        </p:spPr>
        <p:txBody>
          <a:bodyPr spcFirstLastPara="1" wrap="square" lIns="68575" tIns="34275" rIns="68575" bIns="34275" anchor="b" anchorCtr="0">
            <a:normAutofit/>
          </a:bodyPr>
          <a:lstStyle>
            <a:lvl1pPr marL="457200" marR="0" lvl="0" indent="-228600" algn="l" rtl="0">
              <a:lnSpc>
                <a:spcPct val="100000"/>
              </a:lnSpc>
              <a:spcBef>
                <a:spcPts val="800"/>
              </a:spcBef>
              <a:spcAft>
                <a:spcPts val="0"/>
              </a:spcAft>
              <a:buClr>
                <a:srgbClr val="2E7A40"/>
              </a:buClr>
              <a:buSzPts val="2100"/>
              <a:buFont typeface="Arial"/>
              <a:buNone/>
              <a:defRPr sz="21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1" name="Google Shape;81;p16" title="Puces"/>
          <p:cNvSpPr txBox="1">
            <a:spLocks noGrp="1"/>
          </p:cNvSpPr>
          <p:nvPr>
            <p:ph type="body" idx="4"/>
          </p:nvPr>
        </p:nvSpPr>
        <p:spPr>
          <a:xfrm>
            <a:off x="4640035" y="2164557"/>
            <a:ext cx="4106700" cy="2424112"/>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6" title="Sous-titre"/>
          <p:cNvSpPr txBox="1">
            <a:spLocks noGrp="1"/>
          </p:cNvSpPr>
          <p:nvPr>
            <p:ph type="body" idx="5"/>
          </p:nvPr>
        </p:nvSpPr>
        <p:spPr>
          <a:xfrm>
            <a:off x="390370" y="1032699"/>
            <a:ext cx="5526447"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86" name="Google Shape;86;p16"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34028594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3/13/2025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5344348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5" name="Google Shape;255;p33"/>
          <p:cNvSpPr txBox="1">
            <a:spLocks noGrp="1"/>
          </p:cNvSpPr>
          <p:nvPr>
            <p:ph type="ctrTitle"/>
          </p:nvPr>
        </p:nvSpPr>
        <p:spPr>
          <a:xfrm>
            <a:off x="4171977" y="1055397"/>
            <a:ext cx="4859621" cy="1675352"/>
          </a:xfrm>
          <a:prstGeom prst="rect">
            <a:avLst/>
          </a:prstGeom>
          <a:solidFill>
            <a:schemeClr val="bg1"/>
          </a:solidFill>
          <a:ln>
            <a:noFill/>
          </a:ln>
        </p:spPr>
        <p:txBody>
          <a:bodyPr spcFirstLastPara="1" wrap="square" lIns="68575" tIns="34275" rIns="68575" bIns="0" anchor="b"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fr-FR" dirty="0"/>
              <a:t>Créez un tableau de bord dynamique avec Power BI pour visualiser l'avancement de projets</a:t>
            </a:r>
          </a:p>
        </p:txBody>
      </p:sp>
      <p:sp>
        <p:nvSpPr>
          <p:cNvPr id="256" name="Google Shape;256;p33"/>
          <p:cNvSpPr txBox="1">
            <a:spLocks noGrp="1"/>
          </p:cNvSpPr>
          <p:nvPr>
            <p:ph type="subTitle" idx="1"/>
          </p:nvPr>
        </p:nvSpPr>
        <p:spPr>
          <a:xfrm>
            <a:off x="4781410" y="2974589"/>
            <a:ext cx="3640754" cy="943181"/>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r>
              <a:rPr lang="fr" dirty="0"/>
              <a:t>Elodie Blondeau</a:t>
            </a:r>
          </a:p>
          <a:p>
            <a:pPr marL="0" lvl="0" indent="0" algn="l" rtl="0">
              <a:lnSpc>
                <a:spcPct val="90000"/>
              </a:lnSpc>
              <a:spcBef>
                <a:spcPts val="0"/>
              </a:spcBef>
              <a:spcAft>
                <a:spcPts val="0"/>
              </a:spcAft>
              <a:buSzPts val="1800"/>
              <a:buNone/>
            </a:pPr>
            <a:r>
              <a:rPr lang="fr" dirty="0"/>
              <a:t>Parcours Data Analyst</a:t>
            </a:r>
          </a:p>
          <a:p>
            <a:pPr marL="0" lvl="0" indent="0" algn="l" rtl="0">
              <a:lnSpc>
                <a:spcPct val="90000"/>
              </a:lnSpc>
              <a:spcBef>
                <a:spcPts val="0"/>
              </a:spcBef>
              <a:spcAft>
                <a:spcPts val="0"/>
              </a:spcAft>
              <a:buSzPts val="1800"/>
              <a:buNone/>
            </a:pPr>
            <a:r>
              <a:rPr lang="fr" dirty="0"/>
              <a:t>Mars 2025</a:t>
            </a:r>
            <a:endParaRPr dirty="0"/>
          </a:p>
        </p:txBody>
      </p:sp>
      <mc:AlternateContent xmlns:mc="http://schemas.openxmlformats.org/markup-compatibility/2006" xmlns:p14="http://schemas.microsoft.com/office/powerpoint/2010/main">
        <mc:Choice Requires="p14">
          <p:contentPart p14:bwMode="auto" r:id="rId3">
            <p14:nvContentPartPr>
              <p14:cNvPr id="3" name="Encre 2">
                <a:extLst>
                  <a:ext uri="{FF2B5EF4-FFF2-40B4-BE49-F238E27FC236}">
                    <a16:creationId xmlns:a16="http://schemas.microsoft.com/office/drawing/2014/main" id="{17369943-4EAA-DDC0-683F-731976D67D92}"/>
                  </a:ext>
                </a:extLst>
              </p14:cNvPr>
              <p14:cNvContentPartPr/>
              <p14:nvPr/>
            </p14:nvContentPartPr>
            <p14:xfrm>
              <a:off x="945300" y="1727030"/>
              <a:ext cx="83880" cy="81000"/>
            </p14:xfrm>
          </p:contentPart>
        </mc:Choice>
        <mc:Fallback xmlns="">
          <p:pic>
            <p:nvPicPr>
              <p:cNvPr id="3" name="Encre 2">
                <a:extLst>
                  <a:ext uri="{FF2B5EF4-FFF2-40B4-BE49-F238E27FC236}">
                    <a16:creationId xmlns:a16="http://schemas.microsoft.com/office/drawing/2014/main" id="{17369943-4EAA-DDC0-683F-731976D67D92}"/>
                  </a:ext>
                </a:extLst>
              </p:cNvPr>
              <p:cNvPicPr/>
              <p:nvPr/>
            </p:nvPicPr>
            <p:blipFill>
              <a:blip r:embed="rId4"/>
              <a:stretch>
                <a:fillRect/>
              </a:stretch>
            </p:blipFill>
            <p:spPr>
              <a:xfrm>
                <a:off x="891300" y="1619390"/>
                <a:ext cx="1915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Encre 3">
                <a:extLst>
                  <a:ext uri="{FF2B5EF4-FFF2-40B4-BE49-F238E27FC236}">
                    <a16:creationId xmlns:a16="http://schemas.microsoft.com/office/drawing/2014/main" id="{E81F0CE9-5AAF-ABC6-1F5D-686517C278E4}"/>
                  </a:ext>
                </a:extLst>
              </p14:cNvPr>
              <p14:cNvContentPartPr/>
              <p14:nvPr/>
            </p14:nvContentPartPr>
            <p14:xfrm>
              <a:off x="915780" y="1766270"/>
              <a:ext cx="291240" cy="305640"/>
            </p14:xfrm>
          </p:contentPart>
        </mc:Choice>
        <mc:Fallback xmlns="">
          <p:pic>
            <p:nvPicPr>
              <p:cNvPr id="4" name="Encre 3">
                <a:extLst>
                  <a:ext uri="{FF2B5EF4-FFF2-40B4-BE49-F238E27FC236}">
                    <a16:creationId xmlns:a16="http://schemas.microsoft.com/office/drawing/2014/main" id="{E81F0CE9-5AAF-ABC6-1F5D-686517C278E4}"/>
                  </a:ext>
                </a:extLst>
              </p:cNvPr>
              <p:cNvPicPr/>
              <p:nvPr/>
            </p:nvPicPr>
            <p:blipFill>
              <a:blip r:embed="rId6"/>
              <a:stretch>
                <a:fillRect/>
              </a:stretch>
            </p:blipFill>
            <p:spPr>
              <a:xfrm>
                <a:off x="862140" y="1658270"/>
                <a:ext cx="39888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Encre 4">
                <a:extLst>
                  <a:ext uri="{FF2B5EF4-FFF2-40B4-BE49-F238E27FC236}">
                    <a16:creationId xmlns:a16="http://schemas.microsoft.com/office/drawing/2014/main" id="{721EEE4D-6602-9074-4D44-10386458FCCF}"/>
                  </a:ext>
                </a:extLst>
              </p14:cNvPr>
              <p14:cNvContentPartPr/>
              <p14:nvPr/>
            </p14:nvContentPartPr>
            <p14:xfrm>
              <a:off x="983820" y="1822070"/>
              <a:ext cx="255240" cy="27360"/>
            </p14:xfrm>
          </p:contentPart>
        </mc:Choice>
        <mc:Fallback xmlns="">
          <p:pic>
            <p:nvPicPr>
              <p:cNvPr id="5" name="Encre 4">
                <a:extLst>
                  <a:ext uri="{FF2B5EF4-FFF2-40B4-BE49-F238E27FC236}">
                    <a16:creationId xmlns:a16="http://schemas.microsoft.com/office/drawing/2014/main" id="{721EEE4D-6602-9074-4D44-10386458FCCF}"/>
                  </a:ext>
                </a:extLst>
              </p:cNvPr>
              <p:cNvPicPr/>
              <p:nvPr/>
            </p:nvPicPr>
            <p:blipFill>
              <a:blip r:embed="rId8"/>
              <a:stretch>
                <a:fillRect/>
              </a:stretch>
            </p:blipFill>
            <p:spPr>
              <a:xfrm>
                <a:off x="930180" y="1714430"/>
                <a:ext cx="362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0A5D552B-7B54-88C7-B319-8841E8CB7D91}"/>
                  </a:ext>
                </a:extLst>
              </p14:cNvPr>
              <p14:cNvContentPartPr/>
              <p14:nvPr/>
            </p14:nvContentPartPr>
            <p14:xfrm>
              <a:off x="894540" y="1669790"/>
              <a:ext cx="134280" cy="286200"/>
            </p14:xfrm>
          </p:contentPart>
        </mc:Choice>
        <mc:Fallback xmlns="">
          <p:pic>
            <p:nvPicPr>
              <p:cNvPr id="6" name="Encre 5">
                <a:extLst>
                  <a:ext uri="{FF2B5EF4-FFF2-40B4-BE49-F238E27FC236}">
                    <a16:creationId xmlns:a16="http://schemas.microsoft.com/office/drawing/2014/main" id="{0A5D552B-7B54-88C7-B319-8841E8CB7D91}"/>
                  </a:ext>
                </a:extLst>
              </p:cNvPr>
              <p:cNvPicPr/>
              <p:nvPr/>
            </p:nvPicPr>
            <p:blipFill>
              <a:blip r:embed="rId10"/>
              <a:stretch>
                <a:fillRect/>
              </a:stretch>
            </p:blipFill>
            <p:spPr>
              <a:xfrm>
                <a:off x="840900" y="1562150"/>
                <a:ext cx="24192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Encre 6">
                <a:extLst>
                  <a:ext uri="{FF2B5EF4-FFF2-40B4-BE49-F238E27FC236}">
                    <a16:creationId xmlns:a16="http://schemas.microsoft.com/office/drawing/2014/main" id="{48ED9B3F-1C8B-B52C-62C2-825B7C64F8C7}"/>
                  </a:ext>
                </a:extLst>
              </p14:cNvPr>
              <p14:cNvContentPartPr/>
              <p14:nvPr/>
            </p14:nvContentPartPr>
            <p14:xfrm>
              <a:off x="2557020" y="1644230"/>
              <a:ext cx="465480" cy="965520"/>
            </p14:xfrm>
          </p:contentPart>
        </mc:Choice>
        <mc:Fallback xmlns="">
          <p:pic>
            <p:nvPicPr>
              <p:cNvPr id="7" name="Encre 6">
                <a:extLst>
                  <a:ext uri="{FF2B5EF4-FFF2-40B4-BE49-F238E27FC236}">
                    <a16:creationId xmlns:a16="http://schemas.microsoft.com/office/drawing/2014/main" id="{48ED9B3F-1C8B-B52C-62C2-825B7C64F8C7}"/>
                  </a:ext>
                </a:extLst>
              </p:cNvPr>
              <p:cNvPicPr/>
              <p:nvPr/>
            </p:nvPicPr>
            <p:blipFill>
              <a:blip r:embed="rId12"/>
              <a:stretch>
                <a:fillRect/>
              </a:stretch>
            </p:blipFill>
            <p:spPr>
              <a:xfrm>
                <a:off x="2503380" y="1536590"/>
                <a:ext cx="573120" cy="1181160"/>
              </a:xfrm>
              <a:prstGeom prst="rect">
                <a:avLst/>
              </a:prstGeom>
            </p:spPr>
          </p:pic>
        </mc:Fallback>
      </mc:AlternateContent>
      <p:pic>
        <p:nvPicPr>
          <p:cNvPr id="9" name="Image 8">
            <a:extLst>
              <a:ext uri="{FF2B5EF4-FFF2-40B4-BE49-F238E27FC236}">
                <a16:creationId xmlns:a16="http://schemas.microsoft.com/office/drawing/2014/main" id="{2AAF61BC-B363-2429-DECC-BD3437CD5836}"/>
              </a:ext>
            </a:extLst>
          </p:cNvPr>
          <p:cNvPicPr>
            <a:picLocks noChangeAspect="1"/>
          </p:cNvPicPr>
          <p:nvPr/>
        </p:nvPicPr>
        <p:blipFill>
          <a:blip r:embed="rId13"/>
          <a:stretch>
            <a:fillRect/>
          </a:stretch>
        </p:blipFill>
        <p:spPr>
          <a:xfrm>
            <a:off x="369457" y="1473230"/>
            <a:ext cx="3524913" cy="965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7" name="Google Shape;267;p34"/>
          <p:cNvSpPr txBox="1">
            <a:spLocks noGrp="1"/>
          </p:cNvSpPr>
          <p:nvPr>
            <p:ph type="body" idx="1"/>
          </p:nvPr>
        </p:nvSpPr>
        <p:spPr>
          <a:prstGeom prst="rect">
            <a:avLst/>
          </a:prstGeom>
          <a:noFill/>
          <a:ln>
            <a:noFill/>
          </a:ln>
        </p:spPr>
        <p:txBody>
          <a:bodyPr spcFirstLastPara="1" wrap="square" lIns="68575" tIns="34275" rIns="68575" bIns="34275" anchor="t" anchorCtr="0">
            <a:normAutofit lnSpcReduction="10000"/>
          </a:bodyPr>
          <a:lstStyle/>
          <a:p>
            <a:pPr marL="114300" lvl="0" indent="0" algn="l" rtl="0">
              <a:lnSpc>
                <a:spcPct val="90000"/>
              </a:lnSpc>
              <a:spcBef>
                <a:spcPts val="0"/>
              </a:spcBef>
              <a:spcAft>
                <a:spcPts val="0"/>
              </a:spcAft>
              <a:buSzPts val="1800"/>
              <a:buNone/>
            </a:pPr>
            <a:r>
              <a:rPr lang="fr-FR" sz="1400" b="0" i="0" dirty="0">
                <a:solidFill>
                  <a:srgbClr val="271A38"/>
                </a:solidFill>
                <a:effectLst/>
                <a:latin typeface="Inter"/>
              </a:rPr>
              <a:t>Data </a:t>
            </a:r>
            <a:r>
              <a:rPr lang="fr-FR" sz="1400" b="0" i="0" dirty="0" err="1">
                <a:solidFill>
                  <a:srgbClr val="271A38"/>
                </a:solidFill>
                <a:effectLst/>
                <a:latin typeface="Inter"/>
              </a:rPr>
              <a:t>Analyst</a:t>
            </a:r>
            <a:r>
              <a:rPr lang="fr-FR" sz="1400" b="0" i="0" dirty="0">
                <a:solidFill>
                  <a:srgbClr val="271A38"/>
                </a:solidFill>
                <a:effectLst/>
                <a:latin typeface="Inter"/>
              </a:rPr>
              <a:t> chez ESN Data, une entreprise de services numériques (ESN), </a:t>
            </a:r>
            <a:r>
              <a:rPr lang="fr-FR" sz="1400" dirty="0">
                <a:solidFill>
                  <a:srgbClr val="271A38"/>
                </a:solidFill>
                <a:latin typeface="Inter"/>
              </a:rPr>
              <a:t>je suis déployée chez le client </a:t>
            </a:r>
            <a:r>
              <a:rPr lang="fr-FR" sz="1400" dirty="0" err="1">
                <a:solidFill>
                  <a:srgbClr val="271A38"/>
                </a:solidFill>
                <a:latin typeface="Inter"/>
              </a:rPr>
              <a:t>Sanitoral</a:t>
            </a:r>
            <a:r>
              <a:rPr lang="fr-FR" sz="1400" dirty="0">
                <a:solidFill>
                  <a:srgbClr val="271A38"/>
                </a:solidFill>
                <a:latin typeface="Inter"/>
              </a:rPr>
              <a:t> pour réaliser une mission de visualisation de données (appelée également dataviz). Il s’agit d’une société internationale qui fabrique et commercialise des soins bucco-dentaires. </a:t>
            </a:r>
          </a:p>
          <a:p>
            <a:pPr marL="114300" lvl="0" indent="0" algn="l" rtl="0">
              <a:lnSpc>
                <a:spcPct val="90000"/>
              </a:lnSpc>
              <a:spcBef>
                <a:spcPts val="0"/>
              </a:spcBef>
              <a:spcAft>
                <a:spcPts val="0"/>
              </a:spcAft>
              <a:buSzPts val="1800"/>
              <a:buNone/>
            </a:pPr>
            <a:r>
              <a:rPr lang="fr-FR" sz="1400" dirty="0">
                <a:solidFill>
                  <a:srgbClr val="271A38"/>
                </a:solidFill>
                <a:latin typeface="Inter"/>
              </a:rPr>
              <a:t>Ils ont besoin d’un tableau de bord sur leurs projets mettant en avant les dérives potentielles.</a:t>
            </a:r>
          </a:p>
          <a:p>
            <a:pPr marL="114300" lvl="0" indent="0" algn="l" rtl="0">
              <a:lnSpc>
                <a:spcPct val="90000"/>
              </a:lnSpc>
              <a:spcBef>
                <a:spcPts val="0"/>
              </a:spcBef>
              <a:spcAft>
                <a:spcPts val="0"/>
              </a:spcAft>
              <a:buSzPts val="1800"/>
              <a:buNone/>
            </a:pPr>
            <a:r>
              <a:rPr lang="fr-FR" sz="1400" dirty="0">
                <a:solidFill>
                  <a:srgbClr val="271A38"/>
                </a:solidFill>
                <a:latin typeface="Inter"/>
              </a:rPr>
              <a:t>Ils doivent pouvoir actualiser tous les mois leurs données sans avoir à les préparer.</a:t>
            </a:r>
            <a:endParaRPr sz="1400" dirty="0">
              <a:solidFill>
                <a:srgbClr val="271A38"/>
              </a:solidFill>
              <a:latin typeface="Inter"/>
            </a:endParaRPr>
          </a:p>
        </p:txBody>
      </p:sp>
      <p:sp>
        <p:nvSpPr>
          <p:cNvPr id="266" name="Google Shape;266;p34"/>
          <p:cNvSpPr txBox="1">
            <a:spLocks noGrp="1"/>
          </p:cNvSpPr>
          <p:nvPr>
            <p:ph type="body" idx="2"/>
          </p:nvPr>
        </p:nvSpPr>
        <p:spPr>
          <a:xfrm>
            <a:off x="398535" y="1922608"/>
            <a:ext cx="4518906" cy="475078"/>
          </a:xfrm>
          <a:prstGeom prst="rect">
            <a:avLst/>
          </a:prstGeom>
          <a:noFill/>
          <a:ln>
            <a:noFill/>
          </a:ln>
        </p:spPr>
        <p:txBody>
          <a:bodyPr spcFirstLastPara="1" wrap="square" lIns="68575" tIns="34275" rIns="68575" bIns="34275" anchor="t" anchorCtr="0">
            <a:noAutofit/>
          </a:bodyPr>
          <a:lstStyle/>
          <a:p>
            <a:pPr marL="0" indent="0">
              <a:spcBef>
                <a:spcPts val="0"/>
              </a:spcBef>
            </a:pPr>
            <a:r>
              <a:rPr lang="fr-FR" dirty="0"/>
              <a:t>Projet « Créez un tableau de bord dynamique avec Power BI pour visualiser l'avancement de projets»</a:t>
            </a:r>
            <a:endParaRPr dirty="0"/>
          </a:p>
        </p:txBody>
      </p:sp>
      <p:sp>
        <p:nvSpPr>
          <p:cNvPr id="265" name="Google Shape;265;p34"/>
          <p:cNvSpPr txBox="1">
            <a:spLocks noGrp="1"/>
          </p:cNvSpPr>
          <p:nvPr>
            <p:ph type="title"/>
          </p:nvPr>
        </p:nvSpPr>
        <p:spPr>
          <a:xfrm>
            <a:off x="398533" y="981363"/>
            <a:ext cx="5506967" cy="609232"/>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ts val="3300"/>
              <a:buFont typeface="Calibri"/>
              <a:buNone/>
            </a:pPr>
            <a:r>
              <a:rPr lang="fr" dirty="0"/>
              <a:t>Contexte</a:t>
            </a:r>
            <a:endParaRPr dirty="0"/>
          </a:p>
        </p:txBody>
      </p:sp>
      <p:sp>
        <p:nvSpPr>
          <p:cNvPr id="269" name="Google Shape;269;p34"/>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fr" dirty="0"/>
              <a:t>Ajouter un pied de page</a:t>
            </a:r>
            <a:endParaRPr dirty="0"/>
          </a:p>
        </p:txBody>
      </p:sp>
      <p:sp>
        <p:nvSpPr>
          <p:cNvPr id="270" name="Google Shape;270;p34"/>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2</a:t>
            </a:fld>
            <a:endParaRPr/>
          </a:p>
        </p:txBody>
      </p:sp>
      <p:pic>
        <p:nvPicPr>
          <p:cNvPr id="1026" name="Picture 2" descr="Comment créer un tableau de bord Power BI ?">
            <a:extLst>
              <a:ext uri="{FF2B5EF4-FFF2-40B4-BE49-F238E27FC236}">
                <a16:creationId xmlns:a16="http://schemas.microsoft.com/office/drawing/2014/main" id="{4E458582-50A0-5D48-8AD5-D691963EF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347" y="232919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AB07692-E87A-48AF-57AD-3C1A19990CFA}"/>
              </a:ext>
            </a:extLst>
          </p:cNvPr>
          <p:cNvPicPr>
            <a:picLocks noChangeAspect="1"/>
          </p:cNvPicPr>
          <p:nvPr/>
        </p:nvPicPr>
        <p:blipFill>
          <a:blip r:embed="rId4"/>
          <a:stretch>
            <a:fillRect/>
          </a:stretch>
        </p:blipFill>
        <p:spPr>
          <a:xfrm>
            <a:off x="253898" y="423169"/>
            <a:ext cx="1487056" cy="407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8" name="Google Shape;278;p35"/>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79" name="Google Shape;279;p3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3</a:t>
            </a:fld>
            <a:endParaRPr sz="900" b="0" i="0" u="none" strike="noStrike" cap="none">
              <a:solidFill>
                <a:srgbClr val="9E9E9E"/>
              </a:solidFill>
              <a:latin typeface="Calibri"/>
              <a:ea typeface="Calibri"/>
              <a:cs typeface="Calibri"/>
              <a:sym typeface="Calibri"/>
            </a:endParaRPr>
          </a:p>
        </p:txBody>
      </p:sp>
      <p:sp>
        <p:nvSpPr>
          <p:cNvPr id="276" name="Google Shape;276;p35"/>
          <p:cNvSpPr txBox="1">
            <a:spLocks noGrp="1"/>
          </p:cNvSpPr>
          <p:nvPr>
            <p:ph type="title"/>
          </p:nvPr>
        </p:nvSpPr>
        <p:spPr>
          <a:xfrm>
            <a:off x="390523" y="239322"/>
            <a:ext cx="4689794" cy="535594"/>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ct val="100000"/>
              <a:buFont typeface="Calibri"/>
              <a:buNone/>
            </a:pPr>
            <a:r>
              <a:rPr lang="fr-FR" b="0" dirty="0"/>
              <a:t>Product strategy canvas</a:t>
            </a:r>
            <a:endParaRPr b="0" dirty="0"/>
          </a:p>
        </p:txBody>
      </p:sp>
      <p:pic>
        <p:nvPicPr>
          <p:cNvPr id="2" name="Image 1">
            <a:extLst>
              <a:ext uri="{FF2B5EF4-FFF2-40B4-BE49-F238E27FC236}">
                <a16:creationId xmlns:a16="http://schemas.microsoft.com/office/drawing/2014/main" id="{20E6FBAB-26A2-B8D5-496E-241FE9DE5B6B}"/>
              </a:ext>
            </a:extLst>
          </p:cNvPr>
          <p:cNvPicPr>
            <a:picLocks noChangeAspect="1"/>
          </p:cNvPicPr>
          <p:nvPr/>
        </p:nvPicPr>
        <p:blipFill>
          <a:blip r:embed="rId3"/>
          <a:stretch>
            <a:fillRect/>
          </a:stretch>
        </p:blipFill>
        <p:spPr>
          <a:xfrm>
            <a:off x="7535010" y="4359939"/>
            <a:ext cx="1487056" cy="407324"/>
          </a:xfrm>
          <a:prstGeom prst="rect">
            <a:avLst/>
          </a:prstGeom>
        </p:spPr>
      </p:pic>
      <p:pic>
        <p:nvPicPr>
          <p:cNvPr id="5" name="Image 4">
            <a:extLst>
              <a:ext uri="{FF2B5EF4-FFF2-40B4-BE49-F238E27FC236}">
                <a16:creationId xmlns:a16="http://schemas.microsoft.com/office/drawing/2014/main" id="{8AFE8B63-0024-3239-2D61-A6630D8D1D73}"/>
              </a:ext>
            </a:extLst>
          </p:cNvPr>
          <p:cNvPicPr>
            <a:picLocks noChangeAspect="1"/>
          </p:cNvPicPr>
          <p:nvPr/>
        </p:nvPicPr>
        <p:blipFill>
          <a:blip r:embed="rId4"/>
          <a:stretch>
            <a:fillRect/>
          </a:stretch>
        </p:blipFill>
        <p:spPr>
          <a:xfrm>
            <a:off x="390523" y="936558"/>
            <a:ext cx="6579455" cy="3830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B716FD91-EA17-EDEC-317D-FAA053154EAC}"/>
            </a:ext>
          </a:extLst>
        </p:cNvPr>
        <p:cNvGrpSpPr/>
        <p:nvPr/>
      </p:nvGrpSpPr>
      <p:grpSpPr>
        <a:xfrm>
          <a:off x="0" y="0"/>
          <a:ext cx="0" cy="0"/>
          <a:chOff x="0" y="0"/>
          <a:chExt cx="0" cy="0"/>
        </a:xfrm>
      </p:grpSpPr>
      <p:sp>
        <p:nvSpPr>
          <p:cNvPr id="277" name="Google Shape;277;p35">
            <a:extLst>
              <a:ext uri="{FF2B5EF4-FFF2-40B4-BE49-F238E27FC236}">
                <a16:creationId xmlns:a16="http://schemas.microsoft.com/office/drawing/2014/main" id="{AF7C80F5-F493-6126-E73D-408C789FC142}"/>
              </a:ext>
            </a:extLst>
          </p:cNvPr>
          <p:cNvSpPr txBox="1">
            <a:spLocks noGrp="1"/>
          </p:cNvSpPr>
          <p:nvPr>
            <p:ph type="body" idx="1"/>
          </p:nvPr>
        </p:nvSpPr>
        <p:spPr>
          <a:xfrm>
            <a:off x="390523" y="1410346"/>
            <a:ext cx="6978592" cy="3356917"/>
          </a:xfrm>
          <a:prstGeom prst="rect">
            <a:avLst/>
          </a:prstGeom>
          <a:noFill/>
          <a:ln>
            <a:noFill/>
          </a:ln>
        </p:spPr>
        <p:txBody>
          <a:bodyPr spcFirstLastPara="1" wrap="square" lIns="68575" tIns="34275" rIns="68575" bIns="34275" anchor="t" anchorCtr="0">
            <a:normAutofit/>
          </a:bodyPr>
          <a:lstStyle/>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 Transformer les données:</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Suppression des lignes / colonnes vides</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Utiliser la ligne restante comme en-tête</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Vérifier le type des données</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Création d’une clé primaire unique, ID + Phase</a:t>
            </a:r>
          </a:p>
        </p:txBody>
      </p:sp>
      <p:sp>
        <p:nvSpPr>
          <p:cNvPr id="278" name="Google Shape;278;p35">
            <a:extLst>
              <a:ext uri="{FF2B5EF4-FFF2-40B4-BE49-F238E27FC236}">
                <a16:creationId xmlns:a16="http://schemas.microsoft.com/office/drawing/2014/main" id="{A578DFE3-AE1E-706C-4A99-9FE5F58DFE94}"/>
              </a:ext>
            </a:extLst>
          </p:cNvPr>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79" name="Google Shape;279;p35">
            <a:extLst>
              <a:ext uri="{FF2B5EF4-FFF2-40B4-BE49-F238E27FC236}">
                <a16:creationId xmlns:a16="http://schemas.microsoft.com/office/drawing/2014/main" id="{E142BCF7-EC84-B7A2-1056-9263DAC55BF4}"/>
              </a:ext>
            </a:extLst>
          </p:cNvPr>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4</a:t>
            </a:fld>
            <a:endParaRPr sz="900" b="0" i="0" u="none" strike="noStrike" cap="none">
              <a:solidFill>
                <a:srgbClr val="9E9E9E"/>
              </a:solidFill>
              <a:latin typeface="Calibri"/>
              <a:ea typeface="Calibri"/>
              <a:cs typeface="Calibri"/>
              <a:sym typeface="Calibri"/>
            </a:endParaRPr>
          </a:p>
        </p:txBody>
      </p:sp>
      <p:sp>
        <p:nvSpPr>
          <p:cNvPr id="276" name="Google Shape;276;p35">
            <a:extLst>
              <a:ext uri="{FF2B5EF4-FFF2-40B4-BE49-F238E27FC236}">
                <a16:creationId xmlns:a16="http://schemas.microsoft.com/office/drawing/2014/main" id="{A26165BB-4EEA-1223-6EC8-EB06F8C6D29F}"/>
              </a:ext>
            </a:extLst>
          </p:cNvPr>
          <p:cNvSpPr txBox="1">
            <a:spLocks noGrp="1"/>
          </p:cNvSpPr>
          <p:nvPr>
            <p:ph type="title"/>
          </p:nvPr>
        </p:nvSpPr>
        <p:spPr>
          <a:xfrm>
            <a:off x="390523" y="239321"/>
            <a:ext cx="4689794" cy="860977"/>
          </a:xfrm>
          <a:prstGeom prst="rect">
            <a:avLst/>
          </a:prstGeom>
          <a:noFill/>
          <a:ln>
            <a:noFill/>
          </a:ln>
        </p:spPr>
        <p:txBody>
          <a:bodyPr spcFirstLastPara="1" wrap="square" lIns="68575" tIns="34275" rIns="68575" bIns="0" anchor="b"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fr-FR" b="0" dirty="0"/>
              <a:t>Préparation et nettoyage des données</a:t>
            </a:r>
            <a:endParaRPr b="0" dirty="0"/>
          </a:p>
        </p:txBody>
      </p:sp>
      <p:pic>
        <p:nvPicPr>
          <p:cNvPr id="3" name="Image 2">
            <a:extLst>
              <a:ext uri="{FF2B5EF4-FFF2-40B4-BE49-F238E27FC236}">
                <a16:creationId xmlns:a16="http://schemas.microsoft.com/office/drawing/2014/main" id="{5FB3361A-DA5A-AD3D-32FA-E95AF27BFEDB}"/>
              </a:ext>
            </a:extLst>
          </p:cNvPr>
          <p:cNvPicPr>
            <a:picLocks noChangeAspect="1"/>
          </p:cNvPicPr>
          <p:nvPr/>
        </p:nvPicPr>
        <p:blipFill>
          <a:blip r:embed="rId3"/>
          <a:stretch>
            <a:fillRect/>
          </a:stretch>
        </p:blipFill>
        <p:spPr>
          <a:xfrm>
            <a:off x="556418" y="2669090"/>
            <a:ext cx="6865253" cy="2098173"/>
          </a:xfrm>
          <a:prstGeom prst="rect">
            <a:avLst/>
          </a:prstGeom>
        </p:spPr>
      </p:pic>
      <p:pic>
        <p:nvPicPr>
          <p:cNvPr id="2" name="Image 1">
            <a:extLst>
              <a:ext uri="{FF2B5EF4-FFF2-40B4-BE49-F238E27FC236}">
                <a16:creationId xmlns:a16="http://schemas.microsoft.com/office/drawing/2014/main" id="{E52670A8-2A4E-B53E-9DC6-1DF6FC5667D3}"/>
              </a:ext>
            </a:extLst>
          </p:cNvPr>
          <p:cNvPicPr>
            <a:picLocks noChangeAspect="1"/>
          </p:cNvPicPr>
          <p:nvPr/>
        </p:nvPicPr>
        <p:blipFill>
          <a:blip r:embed="rId4"/>
          <a:stretch>
            <a:fillRect/>
          </a:stretch>
        </p:blipFill>
        <p:spPr>
          <a:xfrm>
            <a:off x="7535010" y="4359939"/>
            <a:ext cx="1487056" cy="407324"/>
          </a:xfrm>
          <a:prstGeom prst="rect">
            <a:avLst/>
          </a:prstGeom>
        </p:spPr>
      </p:pic>
    </p:spTree>
    <p:extLst>
      <p:ext uri="{BB962C8B-B14F-4D97-AF65-F5344CB8AC3E}">
        <p14:creationId xmlns:p14="http://schemas.microsoft.com/office/powerpoint/2010/main" val="82449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D1F91A34-D313-D9FD-E102-7E9F6979DBFD}"/>
            </a:ext>
          </a:extLst>
        </p:cNvPr>
        <p:cNvGrpSpPr/>
        <p:nvPr/>
      </p:nvGrpSpPr>
      <p:grpSpPr>
        <a:xfrm>
          <a:off x="0" y="0"/>
          <a:ext cx="0" cy="0"/>
          <a:chOff x="0" y="0"/>
          <a:chExt cx="0" cy="0"/>
        </a:xfrm>
      </p:grpSpPr>
      <p:sp>
        <p:nvSpPr>
          <p:cNvPr id="277" name="Google Shape;277;p35">
            <a:extLst>
              <a:ext uri="{FF2B5EF4-FFF2-40B4-BE49-F238E27FC236}">
                <a16:creationId xmlns:a16="http://schemas.microsoft.com/office/drawing/2014/main" id="{4583CDBF-18A0-11A5-7C96-90E7E04B6B45}"/>
              </a:ext>
            </a:extLst>
          </p:cNvPr>
          <p:cNvSpPr txBox="1">
            <a:spLocks noGrp="1"/>
          </p:cNvSpPr>
          <p:nvPr>
            <p:ph type="body" idx="1"/>
          </p:nvPr>
        </p:nvSpPr>
        <p:spPr>
          <a:xfrm>
            <a:off x="3813387" y="1022192"/>
            <a:ext cx="3555728" cy="3745072"/>
          </a:xfrm>
          <a:prstGeom prst="rect">
            <a:avLst/>
          </a:prstGeom>
          <a:noFill/>
          <a:ln>
            <a:noFill/>
          </a:ln>
        </p:spPr>
        <p:txBody>
          <a:bodyPr spcFirstLastPara="1" wrap="square" lIns="68575" tIns="34275" rIns="68575" bIns="34275" anchor="t" anchorCtr="0">
            <a:normAutofit/>
          </a:bodyPr>
          <a:lstStyle/>
          <a:p>
            <a:pPr marL="514350" marR="0" lvl="0" indent="-285750" algn="l" rtl="0">
              <a:lnSpc>
                <a:spcPct val="115000"/>
              </a:lnSpc>
              <a:spcBef>
                <a:spcPts val="0"/>
              </a:spcBef>
              <a:spcAft>
                <a:spcPts val="0"/>
              </a:spcAft>
              <a:buClr>
                <a:srgbClr val="999999"/>
              </a:buClr>
              <a:buSzPts val="1800"/>
              <a:buFontTx/>
              <a:buChar char="-"/>
            </a:pPr>
            <a:r>
              <a:rPr lang="fr-FR" sz="1400" b="0" dirty="0">
                <a:sym typeface="Montserrat"/>
              </a:rPr>
              <a:t>Schéma en étoile autour de la table principale: </a:t>
            </a:r>
            <a:r>
              <a:rPr lang="fr-FR" sz="1400" b="0" dirty="0" err="1">
                <a:sym typeface="Montserrat"/>
              </a:rPr>
              <a:t>Projects_plans</a:t>
            </a:r>
            <a:endParaRPr lang="fr-FR" sz="1400" b="0" dirty="0">
              <a:sym typeface="Montserrat"/>
            </a:endParaRPr>
          </a:p>
          <a:p>
            <a:pPr marL="514350" marR="0" lvl="0" indent="-285750" algn="l" rtl="0">
              <a:lnSpc>
                <a:spcPct val="115000"/>
              </a:lnSpc>
              <a:spcBef>
                <a:spcPts val="0"/>
              </a:spcBef>
              <a:spcAft>
                <a:spcPts val="0"/>
              </a:spcAft>
              <a:buClr>
                <a:srgbClr val="999999"/>
              </a:buClr>
              <a:buSzPts val="1800"/>
              <a:buFontTx/>
              <a:buChar char="-"/>
            </a:pPr>
            <a:r>
              <a:rPr lang="fr-FR" sz="1400" b="0" dirty="0" err="1">
                <a:sym typeface="Montserrat"/>
              </a:rPr>
              <a:t>Project_id_phase</a:t>
            </a:r>
            <a:r>
              <a:rPr lang="fr-FR" sz="1400" b="0" dirty="0">
                <a:sym typeface="Montserrat"/>
              </a:rPr>
              <a:t>: Clé primaire unique pour les relations avec la durée, les coûts et les livrables réels</a:t>
            </a:r>
          </a:p>
          <a:p>
            <a:pPr marL="514350" marR="0" lvl="0" indent="-285750" algn="l" rtl="0">
              <a:lnSpc>
                <a:spcPct val="115000"/>
              </a:lnSpc>
              <a:spcBef>
                <a:spcPts val="0"/>
              </a:spcBef>
              <a:spcAft>
                <a:spcPts val="0"/>
              </a:spcAft>
              <a:buClr>
                <a:srgbClr val="999999"/>
              </a:buClr>
              <a:buSzPts val="1800"/>
              <a:buFontTx/>
              <a:buChar char="-"/>
            </a:pPr>
            <a:r>
              <a:rPr lang="fr-FR" sz="1400" b="0" dirty="0" err="1">
                <a:sym typeface="Montserrat"/>
              </a:rPr>
              <a:t>Project_id</a:t>
            </a:r>
            <a:r>
              <a:rPr lang="fr-FR" sz="1400" b="0" dirty="0">
                <a:sym typeface="Montserrat"/>
              </a:rPr>
              <a:t> : Clé primaire pour les types de projet, les pays et les régions des projets</a:t>
            </a:r>
          </a:p>
          <a:p>
            <a:pPr marL="514350" marR="0" lvl="0" indent="-285750" algn="l" rtl="0">
              <a:lnSpc>
                <a:spcPct val="115000"/>
              </a:lnSpc>
              <a:spcBef>
                <a:spcPts val="0"/>
              </a:spcBef>
              <a:spcAft>
                <a:spcPts val="0"/>
              </a:spcAft>
              <a:buClr>
                <a:srgbClr val="999999"/>
              </a:buClr>
              <a:buSzPts val="1800"/>
              <a:buFontTx/>
              <a:buChar char="-"/>
            </a:pPr>
            <a:r>
              <a:rPr lang="fr-FR" sz="1400" b="0" dirty="0">
                <a:sym typeface="Montserrat"/>
              </a:rPr>
              <a:t>Cardinalités appliquées selon les principes de relation</a:t>
            </a:r>
          </a:p>
          <a:p>
            <a:pPr marL="514350" marR="0" lvl="0" indent="-285750" algn="l" rtl="0">
              <a:lnSpc>
                <a:spcPct val="115000"/>
              </a:lnSpc>
              <a:spcBef>
                <a:spcPts val="0"/>
              </a:spcBef>
              <a:spcAft>
                <a:spcPts val="0"/>
              </a:spcAft>
              <a:buClr>
                <a:srgbClr val="999999"/>
              </a:buClr>
              <a:buSzPts val="1800"/>
              <a:buFontTx/>
              <a:buChar char="-"/>
            </a:pPr>
            <a:endParaRPr lang="fr-FR" sz="1400" b="0" dirty="0">
              <a:sym typeface="Montserrat"/>
            </a:endParaRPr>
          </a:p>
          <a:p>
            <a:pPr marL="514350" marR="0" lvl="0" indent="-285750" algn="l" rtl="0">
              <a:lnSpc>
                <a:spcPct val="115000"/>
              </a:lnSpc>
              <a:spcBef>
                <a:spcPts val="0"/>
              </a:spcBef>
              <a:spcAft>
                <a:spcPts val="0"/>
              </a:spcAft>
              <a:buClr>
                <a:srgbClr val="999999"/>
              </a:buClr>
              <a:buSzPts val="1800"/>
              <a:buFontTx/>
              <a:buChar char="-"/>
            </a:pPr>
            <a:endParaRPr lang="fr-FR" sz="1400" b="0" dirty="0">
              <a:sym typeface="Montserrat"/>
            </a:endParaRPr>
          </a:p>
          <a:p>
            <a:pPr marL="514350" marR="0" lvl="0" indent="-285750" algn="l" rtl="0">
              <a:lnSpc>
                <a:spcPct val="115000"/>
              </a:lnSpc>
              <a:spcBef>
                <a:spcPts val="0"/>
              </a:spcBef>
              <a:spcAft>
                <a:spcPts val="0"/>
              </a:spcAft>
              <a:buClr>
                <a:srgbClr val="999999"/>
              </a:buClr>
              <a:buSzPts val="1800"/>
              <a:buFontTx/>
              <a:buChar char="-"/>
            </a:pPr>
            <a:endParaRPr lang="fr-FR" sz="1400" b="0" dirty="0">
              <a:sym typeface="Montserrat"/>
            </a:endParaRPr>
          </a:p>
          <a:p>
            <a:pPr marL="514350" marR="0" lvl="0" indent="-285750" algn="l" rtl="0">
              <a:lnSpc>
                <a:spcPct val="115000"/>
              </a:lnSpc>
              <a:spcBef>
                <a:spcPts val="0"/>
              </a:spcBef>
              <a:spcAft>
                <a:spcPts val="0"/>
              </a:spcAft>
              <a:buClr>
                <a:srgbClr val="999999"/>
              </a:buClr>
              <a:buSzPts val="1800"/>
              <a:buFontTx/>
              <a:buChar char="-"/>
            </a:pPr>
            <a:endParaRPr lang="fr-FR" sz="1400" b="0" dirty="0">
              <a:sym typeface="Montserrat"/>
            </a:endParaRPr>
          </a:p>
        </p:txBody>
      </p:sp>
      <p:sp>
        <p:nvSpPr>
          <p:cNvPr id="278" name="Google Shape;278;p35">
            <a:extLst>
              <a:ext uri="{FF2B5EF4-FFF2-40B4-BE49-F238E27FC236}">
                <a16:creationId xmlns:a16="http://schemas.microsoft.com/office/drawing/2014/main" id="{A5436238-C18D-2AA9-E74C-B43428FE0A86}"/>
              </a:ext>
            </a:extLst>
          </p:cNvPr>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79" name="Google Shape;279;p35">
            <a:extLst>
              <a:ext uri="{FF2B5EF4-FFF2-40B4-BE49-F238E27FC236}">
                <a16:creationId xmlns:a16="http://schemas.microsoft.com/office/drawing/2014/main" id="{C3B83010-659B-6C99-77E7-A17057B48472}"/>
              </a:ext>
            </a:extLst>
          </p:cNvPr>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5</a:t>
            </a:fld>
            <a:endParaRPr sz="900" b="0" i="0" u="none" strike="noStrike" cap="none">
              <a:solidFill>
                <a:srgbClr val="9E9E9E"/>
              </a:solidFill>
              <a:latin typeface="Calibri"/>
              <a:ea typeface="Calibri"/>
              <a:cs typeface="Calibri"/>
              <a:sym typeface="Calibri"/>
            </a:endParaRPr>
          </a:p>
        </p:txBody>
      </p:sp>
      <p:sp>
        <p:nvSpPr>
          <p:cNvPr id="276" name="Google Shape;276;p35">
            <a:extLst>
              <a:ext uri="{FF2B5EF4-FFF2-40B4-BE49-F238E27FC236}">
                <a16:creationId xmlns:a16="http://schemas.microsoft.com/office/drawing/2014/main" id="{FE769FB2-9BA3-B823-D21C-19F065B1CA26}"/>
              </a:ext>
            </a:extLst>
          </p:cNvPr>
          <p:cNvSpPr txBox="1">
            <a:spLocks noGrp="1"/>
          </p:cNvSpPr>
          <p:nvPr>
            <p:ph type="title"/>
          </p:nvPr>
        </p:nvSpPr>
        <p:spPr>
          <a:xfrm>
            <a:off x="390523" y="239322"/>
            <a:ext cx="4689794" cy="482978"/>
          </a:xfrm>
          <a:prstGeom prst="rect">
            <a:avLst/>
          </a:prstGeom>
          <a:noFill/>
          <a:ln>
            <a:noFill/>
          </a:ln>
        </p:spPr>
        <p:txBody>
          <a:bodyPr spcFirstLastPara="1" wrap="square" lIns="68575" tIns="34275" rIns="68575" bIns="0" anchor="b"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fr-FR" b="0" dirty="0"/>
              <a:t>Modèle de données </a:t>
            </a:r>
            <a:endParaRPr b="0" dirty="0"/>
          </a:p>
        </p:txBody>
      </p:sp>
      <p:pic>
        <p:nvPicPr>
          <p:cNvPr id="2" name="Image 1">
            <a:extLst>
              <a:ext uri="{FF2B5EF4-FFF2-40B4-BE49-F238E27FC236}">
                <a16:creationId xmlns:a16="http://schemas.microsoft.com/office/drawing/2014/main" id="{7352835A-8F82-E9A3-F728-6E51B74B1693}"/>
              </a:ext>
            </a:extLst>
          </p:cNvPr>
          <p:cNvPicPr>
            <a:picLocks noChangeAspect="1"/>
          </p:cNvPicPr>
          <p:nvPr/>
        </p:nvPicPr>
        <p:blipFill>
          <a:blip r:embed="rId3"/>
          <a:stretch>
            <a:fillRect/>
          </a:stretch>
        </p:blipFill>
        <p:spPr>
          <a:xfrm>
            <a:off x="7535010" y="4359939"/>
            <a:ext cx="1487056" cy="407324"/>
          </a:xfrm>
          <a:prstGeom prst="rect">
            <a:avLst/>
          </a:prstGeom>
        </p:spPr>
      </p:pic>
      <p:pic>
        <p:nvPicPr>
          <p:cNvPr id="5" name="Image 4">
            <a:extLst>
              <a:ext uri="{FF2B5EF4-FFF2-40B4-BE49-F238E27FC236}">
                <a16:creationId xmlns:a16="http://schemas.microsoft.com/office/drawing/2014/main" id="{003A93BA-D993-E52E-A1AA-AD1E88FED522}"/>
              </a:ext>
            </a:extLst>
          </p:cNvPr>
          <p:cNvPicPr>
            <a:picLocks noChangeAspect="1"/>
          </p:cNvPicPr>
          <p:nvPr/>
        </p:nvPicPr>
        <p:blipFill>
          <a:blip r:embed="rId4"/>
          <a:stretch>
            <a:fillRect/>
          </a:stretch>
        </p:blipFill>
        <p:spPr>
          <a:xfrm>
            <a:off x="130393" y="1022191"/>
            <a:ext cx="3555728" cy="3745071"/>
          </a:xfrm>
          <a:prstGeom prst="rect">
            <a:avLst/>
          </a:prstGeom>
        </p:spPr>
      </p:pic>
    </p:spTree>
    <p:extLst>
      <p:ext uri="{BB962C8B-B14F-4D97-AF65-F5344CB8AC3E}">
        <p14:creationId xmlns:p14="http://schemas.microsoft.com/office/powerpoint/2010/main" val="6019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62488165-AADE-3BAE-F3A8-A6A77277F212}"/>
            </a:ext>
          </a:extLst>
        </p:cNvPr>
        <p:cNvGrpSpPr/>
        <p:nvPr/>
      </p:nvGrpSpPr>
      <p:grpSpPr>
        <a:xfrm>
          <a:off x="0" y="0"/>
          <a:ext cx="0" cy="0"/>
          <a:chOff x="0" y="0"/>
          <a:chExt cx="0" cy="0"/>
        </a:xfrm>
      </p:grpSpPr>
      <p:sp>
        <p:nvSpPr>
          <p:cNvPr id="286" name="Google Shape;286;p36">
            <a:extLst>
              <a:ext uri="{FF2B5EF4-FFF2-40B4-BE49-F238E27FC236}">
                <a16:creationId xmlns:a16="http://schemas.microsoft.com/office/drawing/2014/main" id="{5CD15BF9-9468-0C29-FEED-D1BA382B8880}"/>
              </a:ext>
            </a:extLst>
          </p:cNvPr>
          <p:cNvSpPr txBox="1">
            <a:spLocks noGrp="1"/>
          </p:cNvSpPr>
          <p:nvPr>
            <p:ph type="body" idx="1"/>
          </p:nvPr>
        </p:nvSpPr>
        <p:spPr>
          <a:xfrm>
            <a:off x="390523" y="1314451"/>
            <a:ext cx="6397627" cy="28575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indent="0">
              <a:spcBef>
                <a:spcPts val="0"/>
              </a:spcBef>
              <a:buNone/>
            </a:pPr>
            <a:endParaRPr lang="fr-FR" dirty="0"/>
          </a:p>
          <a:p>
            <a:pPr marL="457200" lvl="1" indent="0">
              <a:spcBef>
                <a:spcPts val="0"/>
              </a:spcBef>
              <a:buNone/>
            </a:pPr>
            <a:endParaRPr lang="fr-FR" dirty="0"/>
          </a:p>
          <a:p>
            <a:pPr marL="457200" lvl="1" indent="0">
              <a:spcBef>
                <a:spcPts val="0"/>
              </a:spcBef>
              <a:buNone/>
            </a:pPr>
            <a:endParaRPr lang="fr-FR" dirty="0"/>
          </a:p>
          <a:p>
            <a:pPr marL="742950" lvl="1" indent="-285750">
              <a:spcBef>
                <a:spcPts val="0"/>
              </a:spcBef>
              <a:buFont typeface="Wingdings" panose="05000000000000000000" pitchFamily="2" charset="2"/>
              <a:buChar char="Ø"/>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9132C357-1551-C25A-15F3-F1A5A07F3597}"/>
              </a:ext>
            </a:extLst>
          </p:cNvPr>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8229EF98-79FA-DF42-62DE-512940EB7E0F}"/>
              </a:ext>
            </a:extLst>
          </p:cNvPr>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6</a:t>
            </a:fld>
            <a:endParaRPr sz="900" b="0" i="0" u="none" strike="noStrike" cap="none">
              <a:solidFill>
                <a:srgbClr val="9E9E9E"/>
              </a:solidFill>
              <a:latin typeface="Calibri"/>
              <a:ea typeface="Calibri"/>
              <a:cs typeface="Calibri"/>
              <a:sym typeface="Calibri"/>
            </a:endParaRPr>
          </a:p>
        </p:txBody>
      </p:sp>
      <p:sp>
        <p:nvSpPr>
          <p:cNvPr id="285" name="Google Shape;285;p36">
            <a:extLst>
              <a:ext uri="{FF2B5EF4-FFF2-40B4-BE49-F238E27FC236}">
                <a16:creationId xmlns:a16="http://schemas.microsoft.com/office/drawing/2014/main" id="{3FBE76BB-5A0F-5EDF-B3CF-F1A0446A2464}"/>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fontScale="90000"/>
          </a:bodyPr>
          <a:lstStyle/>
          <a:p>
            <a:pPr marL="0" lvl="0" indent="0" algn="l" rtl="0">
              <a:lnSpc>
                <a:spcPct val="90000"/>
              </a:lnSpc>
              <a:spcBef>
                <a:spcPts val="0"/>
              </a:spcBef>
              <a:spcAft>
                <a:spcPts val="0"/>
              </a:spcAft>
              <a:buClr>
                <a:schemeClr val="accent1"/>
              </a:buClr>
              <a:buSzPts val="3300"/>
              <a:buFont typeface="Calibri"/>
              <a:buNone/>
            </a:pPr>
            <a:r>
              <a:rPr lang="fr" b="0" dirty="0"/>
              <a:t>Création du tableau de bord</a:t>
            </a:r>
            <a:endParaRPr b="0" dirty="0"/>
          </a:p>
        </p:txBody>
      </p:sp>
      <p:pic>
        <p:nvPicPr>
          <p:cNvPr id="2" name="Image 1">
            <a:extLst>
              <a:ext uri="{FF2B5EF4-FFF2-40B4-BE49-F238E27FC236}">
                <a16:creationId xmlns:a16="http://schemas.microsoft.com/office/drawing/2014/main" id="{756C866A-EDD1-2610-44E5-F7CBAB53D6F6}"/>
              </a:ext>
            </a:extLst>
          </p:cNvPr>
          <p:cNvPicPr>
            <a:picLocks noChangeAspect="1"/>
          </p:cNvPicPr>
          <p:nvPr/>
        </p:nvPicPr>
        <p:blipFill>
          <a:blip r:embed="rId3"/>
          <a:stretch>
            <a:fillRect/>
          </a:stretch>
        </p:blipFill>
        <p:spPr>
          <a:xfrm>
            <a:off x="7535010" y="4359939"/>
            <a:ext cx="1487056" cy="407324"/>
          </a:xfrm>
          <a:prstGeom prst="rect">
            <a:avLst/>
          </a:prstGeom>
        </p:spPr>
      </p:pic>
      <p:pic>
        <p:nvPicPr>
          <p:cNvPr id="5" name="Image 4">
            <a:extLst>
              <a:ext uri="{FF2B5EF4-FFF2-40B4-BE49-F238E27FC236}">
                <a16:creationId xmlns:a16="http://schemas.microsoft.com/office/drawing/2014/main" id="{24114056-05AF-DE80-7534-503F7F416610}"/>
              </a:ext>
            </a:extLst>
          </p:cNvPr>
          <p:cNvPicPr>
            <a:picLocks noChangeAspect="1"/>
          </p:cNvPicPr>
          <p:nvPr/>
        </p:nvPicPr>
        <p:blipFill>
          <a:blip r:embed="rId4"/>
          <a:stretch>
            <a:fillRect/>
          </a:stretch>
        </p:blipFill>
        <p:spPr>
          <a:xfrm>
            <a:off x="389008" y="1045410"/>
            <a:ext cx="6696264" cy="3721853"/>
          </a:xfrm>
          <a:prstGeom prst="rect">
            <a:avLst/>
          </a:prstGeom>
        </p:spPr>
      </p:pic>
    </p:spTree>
    <p:extLst>
      <p:ext uri="{BB962C8B-B14F-4D97-AF65-F5344CB8AC3E}">
        <p14:creationId xmlns:p14="http://schemas.microsoft.com/office/powerpoint/2010/main" val="253964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3" title="Image de bâtiment"/>
          <p:cNvPicPr preferRelativeResize="0">
            <a:picLocks noGrp="1"/>
          </p:cNvPicPr>
          <p:nvPr>
            <p:ph type="pic" idx="2"/>
          </p:nvPr>
        </p:nvPicPr>
        <p:blipFill rotWithShape="1">
          <a:blip r:embed="rId3">
            <a:alphaModFix/>
          </a:blip>
          <a:srcRect l="20777" r="20777"/>
          <a:stretch/>
        </p:blipFill>
        <p:spPr>
          <a:prstGeom prst="rect">
            <a:avLst/>
          </a:prstGeom>
          <a:noFill/>
          <a:ln>
            <a:noFill/>
          </a:ln>
        </p:spPr>
      </p:pic>
      <p:sp>
        <p:nvSpPr>
          <p:cNvPr id="353" name="Google Shape;353;p43"/>
          <p:cNvSpPr txBox="1">
            <a:spLocks noGrp="1"/>
          </p:cNvSpPr>
          <p:nvPr>
            <p:ph type="ctrTitle"/>
          </p:nvPr>
        </p:nvSpPr>
        <p:spPr>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ts val="3200"/>
              <a:buFont typeface="Calibri"/>
              <a:buNone/>
            </a:pPr>
            <a:r>
              <a:rPr lang="fr"/>
              <a:t>Merci !</a:t>
            </a:r>
            <a:endParaRPr/>
          </a:p>
        </p:txBody>
      </p:sp>
      <p:sp>
        <p:nvSpPr>
          <p:cNvPr id="352" name="Google Shape;352;p43" descr="Hexagone de couleur foncée unie au milieu d’accentuation d’image"/>
          <p:cNvSpPr/>
          <p:nvPr/>
        </p:nvSpPr>
        <p:spPr>
          <a:xfrm rot="-5400000">
            <a:off x="2009777" y="1791686"/>
            <a:ext cx="1809749" cy="1560129"/>
          </a:xfrm>
          <a:prstGeom prst="hexagon">
            <a:avLst>
              <a:gd name="adj" fmla="val 25000"/>
              <a:gd name="vf" fmla="val 115470"/>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354" name="Google Shape;354;p43" descr="https://lh5.googleusercontent.com/TcdnvzxQ7ulQo8GiFwfIKujloK6EfAJv7ikP-EvnfdTVQnROS3WXw6XSx9Cpd73e_l7GCUAnbxroB-qlzG2fvYdCyl-Y5QZ95MpiD-GfDN-4taJyHRqsr3vOZzc3ONTBu52b0HIdUOMeHvdHiA_5tD0"/>
          <p:cNvPicPr preferRelativeResize="0"/>
          <p:nvPr/>
        </p:nvPicPr>
        <p:blipFill rotWithShape="1">
          <a:blip r:embed="rId4">
            <a:alphaModFix/>
          </a:blip>
          <a:srcRect l="11387" t="12667" r="63940" b="13973"/>
          <a:stretch/>
        </p:blipFill>
        <p:spPr>
          <a:xfrm>
            <a:off x="1980103" y="1578297"/>
            <a:ext cx="1801842" cy="177986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22444</TotalTime>
  <Words>503</Words>
  <Application>Microsoft Office PowerPoint</Application>
  <PresentationFormat>Affichage à l'écran (16:9)</PresentationFormat>
  <Paragraphs>71</Paragraphs>
  <Slides>7</Slides>
  <Notes>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vt:i4>
      </vt:variant>
    </vt:vector>
  </HeadingPairs>
  <TitlesOfParts>
    <vt:vector size="17" baseType="lpstr">
      <vt:lpstr>Montserrat</vt:lpstr>
      <vt:lpstr>Wingdings</vt:lpstr>
      <vt:lpstr>Arial</vt:lpstr>
      <vt:lpstr>Calibri</vt:lpstr>
      <vt:lpstr>Trebuchet MS</vt:lpstr>
      <vt:lpstr>Wingdings 3</vt:lpstr>
      <vt:lpstr>Segoe UI</vt:lpstr>
      <vt:lpstr>Inter</vt:lpstr>
      <vt:lpstr>Simple Light</vt:lpstr>
      <vt:lpstr>Facette</vt:lpstr>
      <vt:lpstr>Créez un tableau de bord dynamique avec Power BI pour visualiser l'avancement de projets</vt:lpstr>
      <vt:lpstr>Contexte</vt:lpstr>
      <vt:lpstr>Product strategy canvas</vt:lpstr>
      <vt:lpstr>Préparation et nettoyage des données</vt:lpstr>
      <vt:lpstr>Modèle de données </vt:lpstr>
      <vt:lpstr>Création du tableau de bord</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Elodie Blondeau</dc:creator>
  <cp:lastModifiedBy>Elodie Blondeau</cp:lastModifiedBy>
  <cp:revision>125</cp:revision>
  <dcterms:modified xsi:type="dcterms:W3CDTF">2025-03-14T10:02:22Z</dcterms:modified>
</cp:coreProperties>
</file>