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7" r:id="rId4"/>
    <p:sldId id="293" r:id="rId5"/>
    <p:sldId id="265" r:id="rId6"/>
    <p:sldId id="266" r:id="rId7"/>
    <p:sldId id="267" r:id="rId8"/>
    <p:sldId id="298" r:id="rId9"/>
    <p:sldId id="295" r:id="rId10"/>
    <p:sldId id="296" r:id="rId11"/>
    <p:sldId id="297" r:id="rId12"/>
    <p:sldId id="299" r:id="rId13"/>
    <p:sldId id="300" r:id="rId1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E1"/>
    <a:srgbClr val="B97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72512" autoAdjust="0"/>
  </p:normalViewPr>
  <p:slideViewPr>
    <p:cSldViewPr>
      <p:cViewPr varScale="1">
        <p:scale>
          <a:sx n="124" d="100"/>
          <a:sy n="124" d="100"/>
        </p:scale>
        <p:origin x="1024" y="16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7AD1F6-D384-4C76-A0A4-C2CADE1921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_ttp:/fr.wikipedia.org/wiki/Francie_orientale" TargetMode="External"/><Relationship Id="rId13" Type="http://schemas.openxmlformats.org/officeDocument/2006/relationships/hyperlink" Target="_ttp:/fr.wikipedia.org/wiki/Liste_des_empereurs_d%27Occident" TargetMode="External"/><Relationship Id="rId18" Type="http://schemas.openxmlformats.org/officeDocument/2006/relationships/hyperlink" Target="_ttp:/fr.wikipedia.org/wiki/Louis_le_Germanique" TargetMode="External"/><Relationship Id="rId3" Type="http://schemas.openxmlformats.org/officeDocument/2006/relationships/hyperlink" Target="_ttp:/fr.wikipedia.org/wiki/839" TargetMode="External"/><Relationship Id="rId21" Type="http://schemas.openxmlformats.org/officeDocument/2006/relationships/hyperlink" Target="_ttp:/fr.wikipedia.org/wiki/Thuringe" TargetMode="External"/><Relationship Id="rId7" Type="http://schemas.openxmlformats.org/officeDocument/2006/relationships/hyperlink" Target="_ttp:/fr.wikipedia.org/wiki/Lac_de_Constance" TargetMode="External"/><Relationship Id="rId12" Type="http://schemas.openxmlformats.org/officeDocument/2006/relationships/hyperlink" Target="_ttp:/fr.wikipedia.org/wiki/879" TargetMode="External"/><Relationship Id="rId17" Type="http://schemas.openxmlformats.org/officeDocument/2006/relationships/hyperlink" Target="_ttp:/fr.wikipedia.org/wiki/Francie" TargetMode="External"/><Relationship Id="rId2" Type="http://schemas.openxmlformats.org/officeDocument/2006/relationships/slide" Target="../slides/slide6.xml"/><Relationship Id="rId16" Type="http://schemas.openxmlformats.org/officeDocument/2006/relationships/hyperlink" Target="_ttp:/fr.wikipedia.org/wiki/885" TargetMode="External"/><Relationship Id="rId20" Type="http://schemas.openxmlformats.org/officeDocument/2006/relationships/hyperlink" Target="_ttp:/fr.wikipedia.org/wiki/Sax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_ttp:/fr.wikipedia.org/wiki/Reichenau" TargetMode="External"/><Relationship Id="rId11" Type="http://schemas.openxmlformats.org/officeDocument/2006/relationships/hyperlink" Target="_ttp:/fr.wikipedia.org/wiki/Roi_d%27Italie" TargetMode="External"/><Relationship Id="rId5" Type="http://schemas.openxmlformats.org/officeDocument/2006/relationships/hyperlink" Target="_ttp:/fr.wikipedia.org/wiki/888" TargetMode="External"/><Relationship Id="rId15" Type="http://schemas.openxmlformats.org/officeDocument/2006/relationships/hyperlink" Target="_ttp:/fr.wikipedia.org/wiki/Liste_des_monarques_de_France" TargetMode="External"/><Relationship Id="rId10" Type="http://schemas.openxmlformats.org/officeDocument/2006/relationships/hyperlink" Target="_ttp:/fr.wikipedia.org/wiki/887" TargetMode="External"/><Relationship Id="rId19" Type="http://schemas.openxmlformats.org/officeDocument/2006/relationships/hyperlink" Target="_ttp:/fr.wikipedia.org/wiki/Austrasie" TargetMode="External"/><Relationship Id="rId4" Type="http://schemas.openxmlformats.org/officeDocument/2006/relationships/hyperlink" Target="_ttp:/fr.wikipedia.org/wiki/13_janvier" TargetMode="External"/><Relationship Id="rId9" Type="http://schemas.openxmlformats.org/officeDocument/2006/relationships/hyperlink" Target="_ttp:/fr.wikipedia.org/wiki/876" TargetMode="External"/><Relationship Id="rId14" Type="http://schemas.openxmlformats.org/officeDocument/2006/relationships/hyperlink" Target="_ttp:/fr.wikipedia.org/wiki/881" TargetMode="External"/><Relationship Id="rId22" Type="http://schemas.openxmlformats.org/officeDocument/2006/relationships/hyperlink" Target="_ttp:/fr.wikipedia.org/wiki/Bavi%C3%A8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15B90-E58C-4CEA-AC7C-E605BAC8C4FB}" type="slidenum">
              <a:rPr lang="fr-FR" altLang="fr-FR" smtClean="0"/>
              <a:pPr/>
              <a:t>1</a:t>
            </a:fld>
            <a:endParaRPr lang="fr-FR" altLang="fr-F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3FE7B-1C64-4EA1-87E3-04D1FD9EC82E}" type="slidenum">
              <a:rPr lang="fr-FR" altLang="fr-FR" smtClean="0"/>
              <a:pPr/>
              <a:t>2</a:t>
            </a:fld>
            <a:endParaRPr lang="fr-FR" altLang="fr-F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43085-D7B8-44D4-966E-E70B2BD06BEC}" type="slidenum">
              <a:rPr lang="fr-FR" altLang="fr-FR" smtClean="0"/>
              <a:pPr/>
              <a:t>3</a:t>
            </a:fld>
            <a:endParaRPr lang="fr-FR" altLang="fr-FR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altLang="fr-FR"/>
              <a:t>Qui dit Archives de l’ancien Évêché de Bâle dit aussi ancien Évêché de Bâle. </a:t>
            </a:r>
          </a:p>
          <a:p>
            <a:pPr eaLnBrk="1" hangingPunct="1"/>
            <a:r>
              <a:rPr lang="fr-CH" altLang="fr-FR"/>
              <a:t>Évêché, principauté épiscopale, diocèse, prince-évêque: notions parfois confuses.</a:t>
            </a:r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6E82F6-ED13-4653-9FEA-574EA57C8386}" type="slidenum">
              <a:rPr lang="fr-FR" altLang="fr-FR" smtClean="0"/>
              <a:pPr/>
              <a:t>4</a:t>
            </a:fld>
            <a:endParaRPr lang="fr-FR" altLang="fr-FR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altLang="fr-FR"/>
              <a:t>Terres d’Empire</a:t>
            </a:r>
          </a:p>
          <a:p>
            <a:pPr eaLnBrk="1" hangingPunct="1"/>
            <a:r>
              <a:rPr lang="fr-CH" altLang="fr-FR"/>
              <a:t>« Porrentruy en Allemagne » (A 59/13), concordat pour l’échange de paroisses de 1779/1782</a:t>
            </a:r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638E33-7E9A-418E-93CA-7849B02923C6}" type="slidenum">
              <a:rPr lang="fr-FR" altLang="fr-FR" smtClean="0"/>
              <a:pPr/>
              <a:t>5</a:t>
            </a:fld>
            <a:endParaRPr lang="fr-FR" altLang="fr-F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4496C0-51AA-4C76-B068-45298B595A4A}" type="slidenum">
              <a:rPr lang="fr-FR" altLang="fr-FR" smtClean="0"/>
              <a:pPr/>
              <a:t>6</a:t>
            </a:fld>
            <a:endParaRPr lang="fr-FR" altLang="fr-F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b="1"/>
              <a:t>Charles III</a:t>
            </a:r>
            <a:r>
              <a:rPr lang="fr-FR" altLang="fr-FR"/>
              <a:t> dit </a:t>
            </a:r>
            <a:r>
              <a:rPr lang="fr-FR" altLang="fr-FR" i="1"/>
              <a:t>le Gros</a:t>
            </a:r>
            <a:r>
              <a:rPr lang="fr-FR" altLang="fr-FR"/>
              <a:t> (</a:t>
            </a:r>
            <a:r>
              <a:rPr lang="fr-FR" altLang="fr-FR">
                <a:hlinkClick r:id="rId3" tooltip="839"/>
              </a:rPr>
              <a:t>839</a:t>
            </a:r>
            <a:r>
              <a:rPr lang="fr-FR" altLang="fr-FR"/>
              <a:t> -† </a:t>
            </a:r>
            <a:r>
              <a:rPr lang="fr-FR" altLang="fr-FR">
                <a:hlinkClick r:id="rId4" tooltip="13 janvier"/>
              </a:rPr>
              <a:t>13 janvier</a:t>
            </a:r>
            <a:r>
              <a:rPr lang="fr-FR" altLang="fr-FR"/>
              <a:t> </a:t>
            </a:r>
            <a:r>
              <a:rPr lang="fr-FR" altLang="fr-FR">
                <a:hlinkClick r:id="rId5" tooltip="888"/>
              </a:rPr>
              <a:t>888</a:t>
            </a:r>
            <a:r>
              <a:rPr lang="fr-FR" altLang="fr-FR"/>
              <a:t> à Neudingen), inhumé au monastère de </a:t>
            </a:r>
            <a:r>
              <a:rPr lang="fr-FR" altLang="fr-FR">
                <a:hlinkClick r:id="rId6" tooltip="Reichenau"/>
              </a:rPr>
              <a:t>Reichenau</a:t>
            </a:r>
            <a:r>
              <a:rPr lang="fr-FR" altLang="fr-FR"/>
              <a:t> situé sur une île du </a:t>
            </a:r>
            <a:r>
              <a:rPr lang="fr-FR" altLang="fr-FR">
                <a:hlinkClick r:id="rId7" tooltip="Lac de Constance"/>
              </a:rPr>
              <a:t>lac de Constance</a:t>
            </a:r>
            <a:r>
              <a:rPr lang="fr-FR" altLang="fr-FR"/>
              <a:t>. Il est roi de </a:t>
            </a:r>
            <a:r>
              <a:rPr lang="fr-FR" altLang="fr-FR">
                <a:hlinkClick r:id="rId8" tooltip="Francie orientale"/>
              </a:rPr>
              <a:t>Francie orientale</a:t>
            </a:r>
            <a:r>
              <a:rPr lang="fr-FR" altLang="fr-FR"/>
              <a:t> de </a:t>
            </a:r>
            <a:r>
              <a:rPr lang="fr-FR" altLang="fr-FR">
                <a:hlinkClick r:id="rId9" tooltip="876"/>
              </a:rPr>
              <a:t>876</a:t>
            </a:r>
            <a:r>
              <a:rPr lang="fr-FR" altLang="fr-FR"/>
              <a:t> à </a:t>
            </a:r>
            <a:r>
              <a:rPr lang="fr-FR" altLang="fr-FR">
                <a:hlinkClick r:id="rId10" tooltip="887"/>
              </a:rPr>
              <a:t>887</a:t>
            </a:r>
            <a:r>
              <a:rPr lang="fr-FR" altLang="fr-FR"/>
              <a:t>, </a:t>
            </a:r>
            <a:r>
              <a:rPr lang="fr-FR" altLang="fr-FR">
                <a:hlinkClick r:id="rId11" tooltip="Roi d'Italie"/>
              </a:rPr>
              <a:t>roi d'Italie</a:t>
            </a:r>
            <a:r>
              <a:rPr lang="fr-FR" altLang="fr-FR"/>
              <a:t> de </a:t>
            </a:r>
            <a:r>
              <a:rPr lang="fr-FR" altLang="fr-FR">
                <a:hlinkClick r:id="rId12" tooltip="879"/>
              </a:rPr>
              <a:t>879</a:t>
            </a:r>
            <a:r>
              <a:rPr lang="fr-FR" altLang="fr-FR"/>
              <a:t> à 887, </a:t>
            </a:r>
            <a:r>
              <a:rPr lang="fr-FR" altLang="fr-FR">
                <a:hlinkClick r:id="rId13" tooltip="Liste des empereurs d'Occident"/>
              </a:rPr>
              <a:t>empereur d'Occident</a:t>
            </a:r>
            <a:r>
              <a:rPr lang="fr-FR" altLang="fr-FR"/>
              <a:t> de </a:t>
            </a:r>
            <a:r>
              <a:rPr lang="fr-FR" altLang="fr-FR">
                <a:hlinkClick r:id="rId14" tooltip="881"/>
              </a:rPr>
              <a:t>881</a:t>
            </a:r>
            <a:r>
              <a:rPr lang="fr-FR" altLang="fr-FR"/>
              <a:t> à 888 et </a:t>
            </a:r>
            <a:r>
              <a:rPr lang="fr-FR" altLang="fr-FR">
                <a:hlinkClick r:id="rId15" tooltip="Liste des monarques de France"/>
              </a:rPr>
              <a:t>roi de France</a:t>
            </a:r>
            <a:r>
              <a:rPr lang="fr-FR" altLang="fr-FR"/>
              <a:t> de </a:t>
            </a:r>
            <a:r>
              <a:rPr lang="fr-FR" altLang="fr-FR">
                <a:hlinkClick r:id="rId16" tooltip="885"/>
              </a:rPr>
              <a:t>885</a:t>
            </a:r>
            <a:r>
              <a:rPr lang="fr-FR" altLang="fr-FR"/>
              <a:t> à 887. </a:t>
            </a:r>
          </a:p>
          <a:p>
            <a:pPr eaLnBrk="1" hangingPunct="1"/>
            <a:r>
              <a:rPr lang="fr-FR" altLang="fr-FR"/>
              <a:t>La </a:t>
            </a:r>
            <a:r>
              <a:rPr lang="fr-FR" altLang="fr-FR" b="1">
                <a:hlinkClick r:id="rId17" tooltip="Francie"/>
              </a:rPr>
              <a:t>Francie</a:t>
            </a:r>
            <a:r>
              <a:rPr lang="fr-FR" altLang="fr-FR" b="1"/>
              <a:t> orientale</a:t>
            </a:r>
            <a:r>
              <a:rPr lang="fr-FR" altLang="fr-FR"/>
              <a:t> est la partie est de l'empire franc divisé en 843. Elle échoit à </a:t>
            </a:r>
            <a:r>
              <a:rPr lang="fr-FR" altLang="fr-FR">
                <a:hlinkClick r:id="rId18" tooltip="Louis le Germanique"/>
              </a:rPr>
              <a:t>Louis le Germanique</a:t>
            </a:r>
            <a:r>
              <a:rPr lang="fr-FR" altLang="fr-FR"/>
              <a:t>. Ce royaume comprenait la part orientale de l'ancienne </a:t>
            </a:r>
            <a:r>
              <a:rPr lang="fr-FR" altLang="fr-FR">
                <a:hlinkClick r:id="rId19" tooltip="Austrasie"/>
              </a:rPr>
              <a:t>Austrasie</a:t>
            </a:r>
            <a:r>
              <a:rPr lang="fr-FR" altLang="fr-FR"/>
              <a:t>, la </a:t>
            </a:r>
            <a:r>
              <a:rPr lang="fr-FR" altLang="fr-FR">
                <a:hlinkClick r:id="rId20" tooltip="Saxe"/>
              </a:rPr>
              <a:t>Saxe</a:t>
            </a:r>
            <a:r>
              <a:rPr lang="fr-FR" altLang="fr-FR"/>
              <a:t>, la </a:t>
            </a:r>
            <a:r>
              <a:rPr lang="fr-FR" altLang="fr-FR">
                <a:hlinkClick r:id="rId21" tooltip="Thuringe"/>
              </a:rPr>
              <a:t>Thuringe</a:t>
            </a:r>
            <a:r>
              <a:rPr lang="fr-FR" altLang="fr-FR"/>
              <a:t> et la </a:t>
            </a:r>
            <a:r>
              <a:rPr lang="fr-FR" altLang="fr-FR">
                <a:hlinkClick r:id="rId22" tooltip="Bavière"/>
              </a:rPr>
              <a:t>Bavière</a:t>
            </a:r>
            <a:r>
              <a:rPr lang="fr-FR" altLang="fr-FR"/>
              <a:t>.</a:t>
            </a:r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D9C4E-10A2-433E-9D64-2CBD963EF06D}" type="slidenum">
              <a:rPr lang="fr-FR" altLang="fr-FR" smtClean="0"/>
              <a:pPr/>
              <a:t>7</a:t>
            </a:fld>
            <a:endParaRPr lang="fr-FR" altLang="fr-F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CH" altLang="fr-FR"/>
              <a:t>Accord entre l’abbé et le couvent de Bellelay, d’une part, et Hugues de Buix, d’autre part, selon lequel l’abbé pardonne à Hugues ses méfaits envers le couvent moyennant la donation de 22 journaux de terre à Courtemaîche, Grandgourt et Buix.</a:t>
            </a:r>
          </a:p>
          <a:p>
            <a:pPr eaLnBrk="1" hangingPunct="1"/>
            <a:r>
              <a:rPr lang="fr-CH" altLang="fr-FR"/>
              <a:t>Parchemin jadis scellé sur double queue (AAEB, chartes)</a:t>
            </a:r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1575-0204-4FD1-8A8E-CAE4A1FDE1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509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62C7-C8A2-4142-B015-857EB65857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017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93CB0-F0A9-455B-B485-95AFAE7E0E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449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842C-77F5-40FF-A1F9-C9D11B83FA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87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272F-99ED-448B-817E-C74A1DF5E5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328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C22C5-AABD-435B-9D60-9125684D94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102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76169-C6EB-4C6B-A02D-B12887B490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221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3622-C0FE-4C81-ABAC-8E2B2F92A3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029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A9CF-D3AA-4DC9-83C5-264890BFF8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8504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46BCE-8D13-4648-923A-2F8BF24998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982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FBCB-AB38-46B8-878A-B8ED7882E7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70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CE4B-84E5-4757-9E9B-00AFEA1CF2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15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C9394-9E0C-40B5-BBA5-EC1F9415AD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256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25CCE-5FB3-4A43-9ACC-CB113046FC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748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B882F-4417-4CC5-87D4-0D0A38EEF2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194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CCAC4EB-7222-4F96-A584-50F3ED35CB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734050"/>
            <a:ext cx="64008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H" altLang="fr-FR"/>
              <a:t>www.aaeb.ch</a:t>
            </a:r>
          </a:p>
          <a:p>
            <a:pPr eaLnBrk="1" hangingPunct="1">
              <a:lnSpc>
                <a:spcPct val="90000"/>
              </a:lnSpc>
            </a:pPr>
            <a:endParaRPr lang="fr-FR" altLang="fr-FR" sz="2800"/>
          </a:p>
        </p:txBody>
      </p:sp>
      <p:pic>
        <p:nvPicPr>
          <p:cNvPr id="3075" name="Picture 5" descr="image_liv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573587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banner7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 dirty="0"/>
              <a:t>Inventaires - Accueil</a:t>
            </a:r>
          </a:p>
        </p:txBody>
      </p:sp>
      <p:pic>
        <p:nvPicPr>
          <p:cNvPr id="12291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400175"/>
            <a:ext cx="651827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Inventaires – Plan d’archivage</a:t>
            </a:r>
          </a:p>
        </p:txBody>
      </p:sp>
      <p:pic>
        <p:nvPicPr>
          <p:cNvPr id="1331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20813"/>
            <a:ext cx="63722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B 168/18-22.3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87" y="1600200"/>
            <a:ext cx="62026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08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"/>
            <a:ext cx="9109246" cy="58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23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La Fondation des AAEB</a:t>
            </a:r>
            <a:endParaRPr lang="fr-FR" altLang="fr-FR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r-CH" altLang="fr-FR" sz="2800"/>
              <a:t>1979 : partage des archives?</a:t>
            </a:r>
          </a:p>
          <a:p>
            <a:pPr eaLnBrk="1" hangingPunct="1"/>
            <a:r>
              <a:rPr lang="fr-CH" altLang="fr-FR" sz="2800"/>
              <a:t>1985 : création de la Fondation (privée, bi-cantonale)</a:t>
            </a:r>
          </a:p>
          <a:p>
            <a:pPr eaLnBrk="1" hangingPunct="1"/>
            <a:r>
              <a:rPr lang="fr-CH" altLang="fr-FR" sz="2800"/>
              <a:t>1997 : adhésion de Bâle-Campagne</a:t>
            </a:r>
          </a:p>
          <a:p>
            <a:pPr eaLnBrk="1" hangingPunct="1"/>
            <a:r>
              <a:rPr lang="fr-CH" altLang="fr-FR" sz="2800"/>
              <a:t>2008 : adhésion de Bâle-Ville</a:t>
            </a:r>
            <a:endParaRPr lang="fr-FR" altLang="fr-FR" sz="2800"/>
          </a:p>
        </p:txBody>
      </p:sp>
      <p:pic>
        <p:nvPicPr>
          <p:cNvPr id="5124" name="Picture 6" descr="https://attachment.outlook.office.net/owa/damienbregnard@hotmail.com/service.svc/s/GetAttachmentThumbnail?id=AQMkADAwATE0OTUwLTVhYQAwLWVmM2YtMDACLTAwCgBGAAADZbQ3m6vj%2FEy6TyQptLOSpwcAbaf9jqV9jkqRDgStjDfYvQAAAgEMAAAAbaf9jqV9jkqRDgStjDfYvQAAAL%2BlksYAAAABEgAQAO9lxoLR8dtEi6ubsIlYC9Q%3D&amp;thumbnailType=2&amp;X-OWA-CANARY=EB1YeUPX1EuiyyyQqZWZD5BXcsUCs9QYPnnDVTxwKqP4uXtnqIkIViINO2hmXm6-KoSOqLHW9jM.&amp;token=578b0d61-f2ba-44b3-b263-94504d51450d&amp;owa=outlook.live.com&amp;isc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1700213"/>
            <a:ext cx="463867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Évêché et diocèse</a:t>
            </a:r>
            <a:endParaRPr lang="fr-FR" altLang="fr-F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316413" cy="4525963"/>
          </a:xfrm>
        </p:spPr>
        <p:txBody>
          <a:bodyPr/>
          <a:lstStyle/>
          <a:p>
            <a:pPr eaLnBrk="1" hangingPunct="1"/>
            <a:r>
              <a:rPr lang="fr-CH" altLang="fr-FR" sz="2800"/>
              <a:t>Prince et évêque</a:t>
            </a:r>
          </a:p>
          <a:p>
            <a:pPr eaLnBrk="1" hangingPunct="1"/>
            <a:r>
              <a:rPr lang="fr-CH" altLang="fr-FR" sz="2800">
                <a:solidFill>
                  <a:srgbClr val="FFFF66"/>
                </a:solidFill>
              </a:rPr>
              <a:t>Principauté = Évêché (temporel)</a:t>
            </a:r>
          </a:p>
          <a:p>
            <a:pPr eaLnBrk="1" hangingPunct="1"/>
            <a:r>
              <a:rPr lang="fr-CH" altLang="fr-FR" sz="2800">
                <a:solidFill>
                  <a:srgbClr val="F088E1"/>
                </a:solidFill>
              </a:rPr>
              <a:t>Diocèse (spirituel)</a:t>
            </a:r>
            <a:endParaRPr lang="fr-FR" altLang="fr-FR" sz="2800"/>
          </a:p>
        </p:txBody>
      </p:sp>
      <p:pic>
        <p:nvPicPr>
          <p:cNvPr id="7172" name="Picture 7" descr="Carte diocèse et principauté avant Réforme (f) (erreur Altkrich)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1600200"/>
            <a:ext cx="34163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827088" y="6165850"/>
            <a:ext cx="331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CH" altLang="fr-FR" sz="1800"/>
              <a:t>Fin du Moyen Age</a:t>
            </a:r>
            <a:endParaRPr lang="fr-FR" altLang="fr-F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Évêché ou principauté</a:t>
            </a:r>
            <a:endParaRPr lang="fr-FR" altLang="fr-FR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44975" cy="4525963"/>
          </a:xfrm>
        </p:spPr>
        <p:txBody>
          <a:bodyPr/>
          <a:lstStyle/>
          <a:p>
            <a:pPr eaLnBrk="1" hangingPunct="1"/>
            <a:r>
              <a:rPr lang="fr-CH" altLang="fr-FR" sz="2800"/>
              <a:t>Seigneuries ou bailliages</a:t>
            </a:r>
          </a:p>
          <a:p>
            <a:pPr eaLnBrk="1" hangingPunct="1"/>
            <a:r>
              <a:rPr lang="fr-CH" altLang="fr-FR" sz="2800"/>
              <a:t>Deux langues</a:t>
            </a:r>
          </a:p>
          <a:p>
            <a:pPr eaLnBrk="1" hangingPunct="1"/>
            <a:r>
              <a:rPr lang="fr-CH" altLang="fr-FR" sz="2800"/>
              <a:t>Deux confessions</a:t>
            </a:r>
          </a:p>
          <a:p>
            <a:pPr eaLnBrk="1" hangingPunct="1"/>
            <a:r>
              <a:rPr lang="fr-CH" altLang="fr-FR" sz="2800"/>
              <a:t>Terres d’Empire</a:t>
            </a:r>
          </a:p>
          <a:p>
            <a:pPr eaLnBrk="1" hangingPunct="1"/>
            <a:r>
              <a:rPr lang="fr-CH" altLang="fr-FR" sz="2800"/>
              <a:t>Terres « helvétiques » (combourgeoisies)</a:t>
            </a:r>
            <a:endParaRPr lang="fr-FR" altLang="fr-FR" sz="2800"/>
          </a:p>
        </p:txBody>
      </p:sp>
      <p:pic>
        <p:nvPicPr>
          <p:cNvPr id="9220" name="Object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125" y="1600200"/>
            <a:ext cx="4040188" cy="5716588"/>
          </a:xfrm>
          <a:noFill/>
        </p:spPr>
      </p:pic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395288" y="6021388"/>
            <a:ext cx="3887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CH" altLang="fr-FR" sz="1800"/>
              <a:t>Avant la Révolution française</a:t>
            </a:r>
            <a:endParaRPr lang="fr-FR" altLang="fr-FR" sz="1800"/>
          </a:p>
        </p:txBody>
      </p:sp>
      <p:pic>
        <p:nvPicPr>
          <p:cNvPr id="9222" name="Picture 13" descr="Carte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42783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fr-CH" altLang="fr-FR" sz="4000" dirty="0"/>
              <a:t>Les fonds d’archives</a:t>
            </a:r>
            <a:endParaRPr lang="fr-FR" altLang="fr-FR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219200"/>
            <a:ext cx="4038600" cy="3700463"/>
          </a:xfrm>
        </p:spPr>
        <p:txBody>
          <a:bodyPr/>
          <a:lstStyle/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fr-FR" sz="1800" b="1" i="1"/>
              <a:t>ANCIEN RÉGIME </a:t>
            </a:r>
            <a:endParaRPr lang="fr-FR" altLang="fr-FR" sz="1800"/>
          </a:p>
          <a:p>
            <a:pPr marL="174625" indent="-174625" eaLnBrk="1" hangingPunct="1"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fr-FR" altLang="fr-FR" sz="1800" i="1"/>
              <a:t>Administrations épiscopale et inférieures</a:t>
            </a:r>
            <a:r>
              <a:rPr lang="fr-FR" altLang="fr-FR" sz="1800"/>
              <a:t>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Diocèse (spirituel) : série A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Évêché (temporel) : série B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registres de chancellerie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comptes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procédures civiles, criminelles et fiscales ; audiences seigneuriales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ordre judiciaire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</a:pPr>
            <a:r>
              <a:rPr lang="fr-FR" altLang="fr-FR" sz="1800"/>
              <a:t>notaires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fr-FR" altLang="fr-FR" sz="1800" i="1"/>
              <a:t>Abbayes et établissements religieux sécularisés : leurs fonds ont été intégrés a posteriori dans les séries A et B.</a:t>
            </a:r>
            <a:r>
              <a:rPr lang="fr-FR" altLang="fr-FR" sz="1800"/>
              <a:t> 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495800" cy="3700463"/>
          </a:xfrm>
        </p:spPr>
        <p:txBody>
          <a:bodyPr/>
          <a:lstStyle/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altLang="fr-FR" sz="1800" b="1" i="1" dirty="0"/>
              <a:t>RÉVOLUTION ET « FONDS FRANCAIS »</a:t>
            </a:r>
            <a:endParaRPr lang="fr-FR" altLang="fr-FR" sz="1800" dirty="0"/>
          </a:p>
          <a:p>
            <a:pPr marL="174625" indent="-174625" eaLnBrk="1" hangingPunct="1">
              <a:lnSpc>
                <a:spcPct val="80000"/>
              </a:lnSpc>
              <a:spcBef>
                <a:spcPct val="25000"/>
              </a:spcBef>
              <a:defRPr/>
            </a:pPr>
            <a:r>
              <a:rPr lang="fr-FR" altLang="fr-FR" sz="1800" dirty="0"/>
              <a:t>RR : République </a:t>
            </a:r>
            <a:r>
              <a:rPr lang="fr-FR" altLang="fr-FR" sz="1800" dirty="0" err="1"/>
              <a:t>rauracienne</a:t>
            </a:r>
            <a:r>
              <a:rPr lang="fr-FR" altLang="fr-FR" sz="1800" dirty="0"/>
              <a:t> 		(1792 - 1793)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fr-FR" altLang="fr-FR" sz="1800" dirty="0"/>
              <a:t>MT : Département du Mont-Terrible 	(1793 - 1800)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fr-FR" altLang="fr-FR" sz="1800" dirty="0"/>
              <a:t>Département du Haut-Rhin, archives des sous-préfectures :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altLang="fr-FR" sz="1800" dirty="0"/>
              <a:t>	- AD, Arrondissement de Delémont 	(1800 - 1814) 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lang="fr-FR" altLang="fr-FR" sz="1800" dirty="0"/>
              <a:t>	- AP, Arrondissement de Porrentruy 	(1800 - 1814)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fr-FR" altLang="fr-FR" sz="1800" dirty="0"/>
              <a:t>U : Justice (1792 - 1815)</a:t>
            </a:r>
          </a:p>
          <a:p>
            <a:pPr marL="174625" indent="-174625"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lang="fr-FR" altLang="fr-FR" sz="1800" dirty="0"/>
              <a:t>EC : État civil (1792 - 1815)</a:t>
            </a:r>
          </a:p>
          <a:p>
            <a:pPr marL="0" indent="0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endParaRPr lang="fr-FR" altLang="fr-FR" sz="18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fr-FR" altLang="fr-FR" sz="1800" b="1" i="1" dirty="0"/>
              <a:t>PRINCIPAUTÉ DE PORRENTRUY (1814-1815)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468313" y="5300663"/>
            <a:ext cx="83518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b="1" i="1"/>
              <a:t>COLLECTIONS </a:t>
            </a:r>
            <a:endParaRPr lang="fr-FR" altLang="fr-FR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/>
              <a:t>Dons et entrées extraordinaires ; chartes ; documents iconographiques ; petite collection de documents sur l’histoire des familles ; microfilms et reproductions photographiques.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 sz="4000" dirty="0"/>
              <a:t>Le plus vieux document</a:t>
            </a:r>
            <a:br>
              <a:rPr lang="fr-CH" altLang="fr-FR" sz="4000" dirty="0"/>
            </a:br>
            <a:r>
              <a:rPr lang="fr-CH" altLang="fr-FR" sz="4000" dirty="0"/>
              <a:t>(24 mars 878)</a:t>
            </a:r>
            <a:endParaRPr lang="fr-FR" altLang="fr-FR" sz="4000" dirty="0"/>
          </a:p>
        </p:txBody>
      </p:sp>
      <p:pic>
        <p:nvPicPr>
          <p:cNvPr id="16387" name="Picture 5" descr="_DSC59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" t="1460" r="2324" b="2687"/>
          <a:stretch>
            <a:fillRect/>
          </a:stretch>
        </p:blipFill>
        <p:spPr bwMode="auto">
          <a:xfrm>
            <a:off x="1835150" y="1557338"/>
            <a:ext cx="5441950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539750" y="5949950"/>
            <a:ext cx="828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CH" altLang="fr-FR" sz="1800"/>
              <a:t>Diplôme du roi Charles-le-Gros, confirmant certaines propriétés à l’abbaye de Moutier-Grandval</a:t>
            </a:r>
            <a:endParaRPr lang="fr-FR" altLang="fr-FR" sz="1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 sz="3200" dirty="0"/>
              <a:t>Le plus vieux document en langue française conservé en Suisse (30 avril 1244)</a:t>
            </a:r>
            <a:endParaRPr lang="fr-FR" altLang="fr-FR" sz="3200" dirty="0"/>
          </a:p>
        </p:txBody>
      </p:sp>
      <p:pic>
        <p:nvPicPr>
          <p:cNvPr id="18435" name="Picture 6" descr="1244, 30 avril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624363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Le plus ancien acte original en langue allemande conservé (1238)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24" y="1628800"/>
            <a:ext cx="3678351" cy="49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00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altLang="fr-FR"/>
              <a:t>Inventaires en ligne</a:t>
            </a:r>
          </a:p>
        </p:txBody>
      </p:sp>
      <p:pic>
        <p:nvPicPr>
          <p:cNvPr id="1126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417638"/>
            <a:ext cx="637857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Modèle par défaut">
  <a:themeElements>
    <a:clrScheme name="Modèle par défau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520</Words>
  <Application>Microsoft Macintosh PowerPoint</Application>
  <PresentationFormat>Affichage à l'écran (4:3)</PresentationFormat>
  <Paragraphs>64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Arial</vt:lpstr>
      <vt:lpstr>Modèle par défaut</vt:lpstr>
      <vt:lpstr>Présentation PowerPoint</vt:lpstr>
      <vt:lpstr>La Fondation des AAEB</vt:lpstr>
      <vt:lpstr>Évêché et diocèse</vt:lpstr>
      <vt:lpstr>Évêché ou principauté</vt:lpstr>
      <vt:lpstr>Les fonds d’archives</vt:lpstr>
      <vt:lpstr>Le plus vieux document (24 mars 878)</vt:lpstr>
      <vt:lpstr>Le plus vieux document en langue française conservé en Suisse (30 avril 1244)</vt:lpstr>
      <vt:lpstr>Le plus ancien acte original en langue allemande conservé (1238)</vt:lpstr>
      <vt:lpstr>Inventaires en ligne</vt:lpstr>
      <vt:lpstr>Inventaires - Accueil</vt:lpstr>
      <vt:lpstr>Inventaires – Plan d’archivage</vt:lpstr>
      <vt:lpstr>B 168/18-22.3</vt:lpstr>
      <vt:lpstr>Présentation PowerPoint</vt:lpstr>
    </vt:vector>
  </TitlesOfParts>
  <Company>Archives de l'Ancien Evêché de Bâle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Archives de l’ancien Évêché de Bâle (Porrentruy)</dc:title>
  <dc:creator>pc3</dc:creator>
  <cp:lastModifiedBy>Élodie Paupe</cp:lastModifiedBy>
  <cp:revision>126</cp:revision>
  <dcterms:created xsi:type="dcterms:W3CDTF">2007-04-30T07:03:41Z</dcterms:created>
  <dcterms:modified xsi:type="dcterms:W3CDTF">2021-12-16T20:15:39Z</dcterms:modified>
</cp:coreProperties>
</file>