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23f527f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23f527f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3f527f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3f527f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23f527f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23f527f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23f527fd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23f527fd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23f52814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23f52814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Yard and stockpile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80625" y="-183800"/>
            <a:ext cx="1450500" cy="5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Add and edit yard</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0" y="353500"/>
            <a:ext cx="2121900" cy="12825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Enter the yard parameters.</a:t>
            </a:r>
            <a:endParaRPr b="0" i="0" sz="1400" u="none" cap="none" strike="noStrike">
              <a:solidFill>
                <a:srgbClr val="000000"/>
              </a:solidFill>
              <a:latin typeface="Arial"/>
              <a:ea typeface="Arial"/>
              <a:cs typeface="Arial"/>
              <a:sym typeface="Arial"/>
            </a:endParaRPr>
          </a:p>
        </p:txBody>
      </p:sp>
      <p:cxnSp>
        <p:nvCxnSpPr>
          <p:cNvPr id="61" name="Google Shape;61;p14"/>
          <p:cNvCxnSpPr>
            <a:stCxn id="60" idx="3"/>
            <a:endCxn id="62" idx="1"/>
          </p:cNvCxnSpPr>
          <p:nvPr/>
        </p:nvCxnSpPr>
        <p:spPr>
          <a:xfrm flipH="1" rot="10800000">
            <a:off x="2121900" y="920950"/>
            <a:ext cx="684900" cy="73800"/>
          </a:xfrm>
          <a:prstGeom prst="straightConnector1">
            <a:avLst/>
          </a:prstGeom>
          <a:noFill/>
          <a:ln cap="flat" cmpd="sng" w="9525">
            <a:solidFill>
              <a:srgbClr val="595959"/>
            </a:solidFill>
            <a:prstDash val="solid"/>
            <a:round/>
            <a:headEnd len="sm" w="sm" type="none"/>
            <a:tailEnd len="med" w="med" type="triangle"/>
          </a:ln>
        </p:spPr>
      </p:cxnSp>
      <p:sp>
        <p:nvSpPr>
          <p:cNvPr id="63" name="Google Shape;63;p14"/>
          <p:cNvSpPr/>
          <p:nvPr/>
        </p:nvSpPr>
        <p:spPr>
          <a:xfrm>
            <a:off x="5367350" y="2230050"/>
            <a:ext cx="786000" cy="1057200"/>
          </a:xfrm>
          <a:prstGeom prst="can">
            <a:avLst>
              <a:gd fmla="val 25000" name="adj"/>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DB</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6453050" y="441775"/>
            <a:ext cx="2003700" cy="10572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Error message with name “yard already exists”</a:t>
            </a:r>
            <a:r>
              <a:rPr lang="en"/>
              <a:t> </a:t>
            </a:r>
            <a:endParaRPr/>
          </a:p>
        </p:txBody>
      </p:sp>
      <p:cxnSp>
        <p:nvCxnSpPr>
          <p:cNvPr id="65" name="Google Shape;65;p14"/>
          <p:cNvCxnSpPr>
            <a:stCxn id="62" idx="3"/>
            <a:endCxn id="64" idx="1"/>
          </p:cNvCxnSpPr>
          <p:nvPr/>
        </p:nvCxnSpPr>
        <p:spPr>
          <a:xfrm>
            <a:off x="5502350" y="920825"/>
            <a:ext cx="950700" cy="49500"/>
          </a:xfrm>
          <a:prstGeom prst="straightConnector1">
            <a:avLst/>
          </a:prstGeom>
          <a:noFill/>
          <a:ln cap="flat" cmpd="sng" w="9525">
            <a:solidFill>
              <a:srgbClr val="595959"/>
            </a:solidFill>
            <a:prstDash val="solid"/>
            <a:round/>
            <a:headEnd len="med" w="med" type="none"/>
            <a:tailEnd len="med" w="med" type="triangle"/>
          </a:ln>
        </p:spPr>
      </p:cxnSp>
      <p:sp>
        <p:nvSpPr>
          <p:cNvPr id="66" name="Google Shape;66;p14"/>
          <p:cNvSpPr txBox="1"/>
          <p:nvPr/>
        </p:nvSpPr>
        <p:spPr>
          <a:xfrm>
            <a:off x="5711500" y="362875"/>
            <a:ext cx="684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cxnSp>
        <p:nvCxnSpPr>
          <p:cNvPr id="67" name="Google Shape;67;p14"/>
          <p:cNvCxnSpPr>
            <a:stCxn id="62" idx="2"/>
            <a:endCxn id="68" idx="0"/>
          </p:cNvCxnSpPr>
          <p:nvPr/>
        </p:nvCxnSpPr>
        <p:spPr>
          <a:xfrm flipH="1">
            <a:off x="4075675" y="1562075"/>
            <a:ext cx="78900" cy="734400"/>
          </a:xfrm>
          <a:prstGeom prst="straightConnector1">
            <a:avLst/>
          </a:prstGeom>
          <a:noFill/>
          <a:ln cap="flat" cmpd="sng" w="9525">
            <a:solidFill>
              <a:srgbClr val="595959"/>
            </a:solidFill>
            <a:prstDash val="solid"/>
            <a:round/>
            <a:headEnd len="med" w="med" type="none"/>
            <a:tailEnd len="med" w="med" type="triangle"/>
          </a:ln>
        </p:spPr>
      </p:cxnSp>
      <p:sp>
        <p:nvSpPr>
          <p:cNvPr id="69" name="Google Shape;69;p14"/>
          <p:cNvSpPr txBox="1"/>
          <p:nvPr/>
        </p:nvSpPr>
        <p:spPr>
          <a:xfrm>
            <a:off x="4154575" y="1660618"/>
            <a:ext cx="5679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70" name="Google Shape;70;p14"/>
          <p:cNvSpPr/>
          <p:nvPr/>
        </p:nvSpPr>
        <p:spPr>
          <a:xfrm>
            <a:off x="120225" y="3616200"/>
            <a:ext cx="2242800" cy="13968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Edit the yard parameters</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2806800" y="279575"/>
            <a:ext cx="2695550" cy="1282500"/>
          </a:xfrm>
          <a:prstGeom prst="flowChartDecision">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yard</a:t>
            </a:r>
            <a:r>
              <a:rPr lang="en"/>
              <a:t> name already exists and active</a:t>
            </a:r>
            <a:endParaRPr/>
          </a:p>
        </p:txBody>
      </p:sp>
      <p:sp>
        <p:nvSpPr>
          <p:cNvPr id="71" name="Google Shape;71;p14"/>
          <p:cNvSpPr/>
          <p:nvPr/>
        </p:nvSpPr>
        <p:spPr>
          <a:xfrm>
            <a:off x="7250700" y="2153950"/>
            <a:ext cx="1893300" cy="13968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the yard, edit the parameters </a:t>
            </a:r>
            <a:endParaRPr/>
          </a:p>
        </p:txBody>
      </p:sp>
      <p:sp>
        <p:nvSpPr>
          <p:cNvPr id="68" name="Google Shape;68;p14"/>
          <p:cNvSpPr/>
          <p:nvPr/>
        </p:nvSpPr>
        <p:spPr>
          <a:xfrm>
            <a:off x="3518550" y="2296450"/>
            <a:ext cx="1114500" cy="11118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Success message “yard is created”</a:t>
            </a:r>
            <a:endParaRPr/>
          </a:p>
        </p:txBody>
      </p:sp>
      <p:cxnSp>
        <p:nvCxnSpPr>
          <p:cNvPr id="72" name="Google Shape;72;p14"/>
          <p:cNvCxnSpPr>
            <a:stCxn id="68" idx="3"/>
            <a:endCxn id="63" idx="2"/>
          </p:cNvCxnSpPr>
          <p:nvPr/>
        </p:nvCxnSpPr>
        <p:spPr>
          <a:xfrm flipH="1" rot="10800000">
            <a:off x="4633050" y="2758750"/>
            <a:ext cx="734400" cy="936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4"/>
          <p:cNvSpPr/>
          <p:nvPr/>
        </p:nvSpPr>
        <p:spPr>
          <a:xfrm>
            <a:off x="3464800" y="3840850"/>
            <a:ext cx="1893300" cy="1057200"/>
          </a:xfrm>
          <a:prstGeom prst="flowChartDecision">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Edit yard or delete?</a:t>
            </a:r>
            <a:endParaRPr/>
          </a:p>
        </p:txBody>
      </p:sp>
      <p:cxnSp>
        <p:nvCxnSpPr>
          <p:cNvPr id="74" name="Google Shape;74;p14"/>
          <p:cNvCxnSpPr>
            <a:stCxn id="73" idx="3"/>
            <a:endCxn id="71" idx="1"/>
          </p:cNvCxnSpPr>
          <p:nvPr/>
        </p:nvCxnSpPr>
        <p:spPr>
          <a:xfrm flipH="1" rot="10800000">
            <a:off x="5358100" y="2852350"/>
            <a:ext cx="1892700" cy="15171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4"/>
          <p:cNvSpPr txBox="1"/>
          <p:nvPr/>
        </p:nvSpPr>
        <p:spPr>
          <a:xfrm>
            <a:off x="5502350" y="3616200"/>
            <a:ext cx="7344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edit</a:t>
            </a:r>
            <a:endParaRPr/>
          </a:p>
        </p:txBody>
      </p:sp>
      <p:sp>
        <p:nvSpPr>
          <p:cNvPr id="76" name="Google Shape;76;p14"/>
          <p:cNvSpPr/>
          <p:nvPr/>
        </p:nvSpPr>
        <p:spPr>
          <a:xfrm>
            <a:off x="7184775" y="4002000"/>
            <a:ext cx="1893300" cy="10572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Delete the yard</a:t>
            </a:r>
            <a:endParaRPr/>
          </a:p>
        </p:txBody>
      </p:sp>
      <p:cxnSp>
        <p:nvCxnSpPr>
          <p:cNvPr id="77" name="Google Shape;77;p14"/>
          <p:cNvCxnSpPr>
            <a:stCxn id="73" idx="3"/>
            <a:endCxn id="76" idx="1"/>
          </p:cNvCxnSpPr>
          <p:nvPr/>
        </p:nvCxnSpPr>
        <p:spPr>
          <a:xfrm>
            <a:off x="5358100" y="4369450"/>
            <a:ext cx="1826700" cy="1611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4"/>
          <p:cNvSpPr txBox="1"/>
          <p:nvPr/>
        </p:nvSpPr>
        <p:spPr>
          <a:xfrm>
            <a:off x="6080325" y="4002000"/>
            <a:ext cx="7860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cxnSp>
        <p:nvCxnSpPr>
          <p:cNvPr id="79" name="Google Shape;79;p14"/>
          <p:cNvCxnSpPr>
            <a:stCxn id="71" idx="1"/>
            <a:endCxn id="63" idx="4"/>
          </p:cNvCxnSpPr>
          <p:nvPr/>
        </p:nvCxnSpPr>
        <p:spPr>
          <a:xfrm rot="10800000">
            <a:off x="6153300" y="2758750"/>
            <a:ext cx="1097400" cy="936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4"/>
          <p:cNvCxnSpPr>
            <a:stCxn id="76" idx="1"/>
            <a:endCxn id="63" idx="4"/>
          </p:cNvCxnSpPr>
          <p:nvPr/>
        </p:nvCxnSpPr>
        <p:spPr>
          <a:xfrm rot="10800000">
            <a:off x="6153375" y="2758800"/>
            <a:ext cx="1031400" cy="17718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4"/>
          <p:cNvCxnSpPr>
            <a:stCxn id="70" idx="3"/>
            <a:endCxn id="73" idx="1"/>
          </p:cNvCxnSpPr>
          <p:nvPr/>
        </p:nvCxnSpPr>
        <p:spPr>
          <a:xfrm>
            <a:off x="2363025" y="4314600"/>
            <a:ext cx="1101900" cy="5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80625" y="-183800"/>
            <a:ext cx="1450500" cy="5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Add and edit stockpile</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0" y="353500"/>
            <a:ext cx="2121900" cy="12825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Enter the stockpile parameters.</a:t>
            </a:r>
            <a:endParaRPr b="0" i="0" sz="1400" u="none" cap="none" strike="noStrike">
              <a:solidFill>
                <a:srgbClr val="000000"/>
              </a:solidFill>
              <a:latin typeface="Arial"/>
              <a:ea typeface="Arial"/>
              <a:cs typeface="Arial"/>
              <a:sym typeface="Arial"/>
            </a:endParaRPr>
          </a:p>
        </p:txBody>
      </p:sp>
      <p:cxnSp>
        <p:nvCxnSpPr>
          <p:cNvPr id="88" name="Google Shape;88;p15"/>
          <p:cNvCxnSpPr>
            <a:stCxn id="87" idx="3"/>
            <a:endCxn id="89" idx="1"/>
          </p:cNvCxnSpPr>
          <p:nvPr/>
        </p:nvCxnSpPr>
        <p:spPr>
          <a:xfrm flipH="1" rot="10800000">
            <a:off x="2121900" y="920950"/>
            <a:ext cx="684900" cy="73800"/>
          </a:xfrm>
          <a:prstGeom prst="straightConnector1">
            <a:avLst/>
          </a:prstGeom>
          <a:noFill/>
          <a:ln cap="flat" cmpd="sng" w="9525">
            <a:solidFill>
              <a:srgbClr val="595959"/>
            </a:solidFill>
            <a:prstDash val="solid"/>
            <a:round/>
            <a:headEnd len="sm" w="sm" type="none"/>
            <a:tailEnd len="med" w="med" type="triangle"/>
          </a:ln>
        </p:spPr>
      </p:cxnSp>
      <p:sp>
        <p:nvSpPr>
          <p:cNvPr id="90" name="Google Shape;90;p15"/>
          <p:cNvSpPr/>
          <p:nvPr/>
        </p:nvSpPr>
        <p:spPr>
          <a:xfrm>
            <a:off x="5367350" y="2230050"/>
            <a:ext cx="786000" cy="1057200"/>
          </a:xfrm>
          <a:prstGeom prst="can">
            <a:avLst>
              <a:gd fmla="val 25000" name="adj"/>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DB</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6453050" y="441775"/>
            <a:ext cx="2003700" cy="10572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Error message with name “stockpile already exists” </a:t>
            </a:r>
            <a:endParaRPr/>
          </a:p>
        </p:txBody>
      </p:sp>
      <p:cxnSp>
        <p:nvCxnSpPr>
          <p:cNvPr id="92" name="Google Shape;92;p15"/>
          <p:cNvCxnSpPr>
            <a:stCxn id="89" idx="3"/>
            <a:endCxn id="91" idx="1"/>
          </p:cNvCxnSpPr>
          <p:nvPr/>
        </p:nvCxnSpPr>
        <p:spPr>
          <a:xfrm>
            <a:off x="5502350" y="920825"/>
            <a:ext cx="950700" cy="49500"/>
          </a:xfrm>
          <a:prstGeom prst="straightConnector1">
            <a:avLst/>
          </a:prstGeom>
          <a:noFill/>
          <a:ln cap="flat" cmpd="sng" w="9525">
            <a:solidFill>
              <a:srgbClr val="595959"/>
            </a:solidFill>
            <a:prstDash val="solid"/>
            <a:round/>
            <a:headEnd len="med" w="med" type="none"/>
            <a:tailEnd len="med" w="med" type="triangle"/>
          </a:ln>
        </p:spPr>
      </p:cxnSp>
      <p:sp>
        <p:nvSpPr>
          <p:cNvPr id="93" name="Google Shape;93;p15"/>
          <p:cNvSpPr txBox="1"/>
          <p:nvPr/>
        </p:nvSpPr>
        <p:spPr>
          <a:xfrm>
            <a:off x="5711500" y="362875"/>
            <a:ext cx="6849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cxnSp>
        <p:nvCxnSpPr>
          <p:cNvPr id="94" name="Google Shape;94;p15"/>
          <p:cNvCxnSpPr>
            <a:stCxn id="89" idx="2"/>
            <a:endCxn id="95" idx="0"/>
          </p:cNvCxnSpPr>
          <p:nvPr/>
        </p:nvCxnSpPr>
        <p:spPr>
          <a:xfrm flipH="1">
            <a:off x="4075675" y="1562075"/>
            <a:ext cx="78900" cy="734400"/>
          </a:xfrm>
          <a:prstGeom prst="straightConnector1">
            <a:avLst/>
          </a:prstGeom>
          <a:noFill/>
          <a:ln cap="flat" cmpd="sng" w="9525">
            <a:solidFill>
              <a:srgbClr val="595959"/>
            </a:solidFill>
            <a:prstDash val="solid"/>
            <a:round/>
            <a:headEnd len="med" w="med" type="none"/>
            <a:tailEnd len="med" w="med" type="triangle"/>
          </a:ln>
        </p:spPr>
      </p:cxnSp>
      <p:sp>
        <p:nvSpPr>
          <p:cNvPr id="96" name="Google Shape;96;p15"/>
          <p:cNvSpPr txBox="1"/>
          <p:nvPr/>
        </p:nvSpPr>
        <p:spPr>
          <a:xfrm>
            <a:off x="4154575" y="1660618"/>
            <a:ext cx="5679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97" name="Google Shape;97;p15"/>
          <p:cNvSpPr/>
          <p:nvPr/>
        </p:nvSpPr>
        <p:spPr>
          <a:xfrm>
            <a:off x="120225" y="3616200"/>
            <a:ext cx="2242800" cy="13968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Edit the stockpile parameters</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a:off x="2806800" y="279575"/>
            <a:ext cx="2695550" cy="1282500"/>
          </a:xfrm>
          <a:prstGeom prst="flowChartDecision">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stockpile</a:t>
            </a:r>
            <a:r>
              <a:rPr lang="en"/>
              <a:t> name already exists and active</a:t>
            </a:r>
            <a:endParaRPr/>
          </a:p>
        </p:txBody>
      </p:sp>
      <p:sp>
        <p:nvSpPr>
          <p:cNvPr id="98" name="Google Shape;98;p15"/>
          <p:cNvSpPr/>
          <p:nvPr/>
        </p:nvSpPr>
        <p:spPr>
          <a:xfrm>
            <a:off x="7250700" y="2153950"/>
            <a:ext cx="1893300" cy="13968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the stockpile, edit the parameters </a:t>
            </a:r>
            <a:endParaRPr/>
          </a:p>
        </p:txBody>
      </p:sp>
      <p:sp>
        <p:nvSpPr>
          <p:cNvPr id="95" name="Google Shape;95;p15"/>
          <p:cNvSpPr/>
          <p:nvPr/>
        </p:nvSpPr>
        <p:spPr>
          <a:xfrm>
            <a:off x="3518550" y="2296450"/>
            <a:ext cx="1114500" cy="11118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Success message “stockpile is created”</a:t>
            </a:r>
            <a:endParaRPr/>
          </a:p>
        </p:txBody>
      </p:sp>
      <p:cxnSp>
        <p:nvCxnSpPr>
          <p:cNvPr id="99" name="Google Shape;99;p15"/>
          <p:cNvCxnSpPr>
            <a:stCxn id="95" idx="3"/>
            <a:endCxn id="90" idx="2"/>
          </p:cNvCxnSpPr>
          <p:nvPr/>
        </p:nvCxnSpPr>
        <p:spPr>
          <a:xfrm flipH="1" rot="10800000">
            <a:off x="4633050" y="2758750"/>
            <a:ext cx="734400" cy="936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5"/>
          <p:cNvSpPr/>
          <p:nvPr/>
        </p:nvSpPr>
        <p:spPr>
          <a:xfrm>
            <a:off x="3464800" y="3840850"/>
            <a:ext cx="1893300" cy="1057200"/>
          </a:xfrm>
          <a:prstGeom prst="flowChartDecision">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Edit stockpile or delete?</a:t>
            </a:r>
            <a:endParaRPr/>
          </a:p>
        </p:txBody>
      </p:sp>
      <p:cxnSp>
        <p:nvCxnSpPr>
          <p:cNvPr id="101" name="Google Shape;101;p15"/>
          <p:cNvCxnSpPr>
            <a:stCxn id="100" idx="3"/>
            <a:endCxn id="98" idx="1"/>
          </p:cNvCxnSpPr>
          <p:nvPr/>
        </p:nvCxnSpPr>
        <p:spPr>
          <a:xfrm flipH="1" rot="10800000">
            <a:off x="5358100" y="2852350"/>
            <a:ext cx="1892700" cy="15171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5"/>
          <p:cNvSpPr txBox="1"/>
          <p:nvPr/>
        </p:nvSpPr>
        <p:spPr>
          <a:xfrm>
            <a:off x="5502350" y="3616200"/>
            <a:ext cx="7344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edit</a:t>
            </a:r>
            <a:endParaRPr/>
          </a:p>
        </p:txBody>
      </p:sp>
      <p:sp>
        <p:nvSpPr>
          <p:cNvPr id="103" name="Google Shape;103;p15"/>
          <p:cNvSpPr/>
          <p:nvPr/>
        </p:nvSpPr>
        <p:spPr>
          <a:xfrm>
            <a:off x="7184775" y="4002000"/>
            <a:ext cx="1893300" cy="10572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Delete the stockpile</a:t>
            </a:r>
            <a:endParaRPr/>
          </a:p>
        </p:txBody>
      </p:sp>
      <p:cxnSp>
        <p:nvCxnSpPr>
          <p:cNvPr id="104" name="Google Shape;104;p15"/>
          <p:cNvCxnSpPr>
            <a:stCxn id="100" idx="3"/>
            <a:endCxn id="103" idx="1"/>
          </p:cNvCxnSpPr>
          <p:nvPr/>
        </p:nvCxnSpPr>
        <p:spPr>
          <a:xfrm>
            <a:off x="5358100" y="4369450"/>
            <a:ext cx="1826700" cy="1611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5"/>
          <p:cNvSpPr txBox="1"/>
          <p:nvPr/>
        </p:nvSpPr>
        <p:spPr>
          <a:xfrm>
            <a:off x="6080325" y="4002000"/>
            <a:ext cx="7860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cxnSp>
        <p:nvCxnSpPr>
          <p:cNvPr id="106" name="Google Shape;106;p15"/>
          <p:cNvCxnSpPr>
            <a:stCxn id="98" idx="1"/>
            <a:endCxn id="90" idx="4"/>
          </p:cNvCxnSpPr>
          <p:nvPr/>
        </p:nvCxnSpPr>
        <p:spPr>
          <a:xfrm rot="10800000">
            <a:off x="6153300" y="2758750"/>
            <a:ext cx="1097400" cy="936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5"/>
          <p:cNvCxnSpPr>
            <a:stCxn id="103" idx="1"/>
            <a:endCxn id="90" idx="4"/>
          </p:cNvCxnSpPr>
          <p:nvPr/>
        </p:nvCxnSpPr>
        <p:spPr>
          <a:xfrm rot="10800000">
            <a:off x="6153375" y="2758800"/>
            <a:ext cx="1031400" cy="17718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5"/>
          <p:cNvCxnSpPr>
            <a:stCxn id="97" idx="3"/>
            <a:endCxn id="100" idx="1"/>
          </p:cNvCxnSpPr>
          <p:nvPr/>
        </p:nvCxnSpPr>
        <p:spPr>
          <a:xfrm>
            <a:off x="2363025" y="4314600"/>
            <a:ext cx="1101900" cy="5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p:nvPr/>
        </p:nvSpPr>
        <p:spPr>
          <a:xfrm>
            <a:off x="308875" y="644625"/>
            <a:ext cx="2672400" cy="1624800"/>
          </a:xfrm>
          <a:prstGeom prst="roundRect">
            <a:avLst>
              <a:gd fmla="val 16667" name="adj"/>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Duing mine-dispatch </a:t>
            </a:r>
            <a:r>
              <a:rPr lang="en"/>
              <a:t>stockpile</a:t>
            </a:r>
            <a:r>
              <a:rPr b="0" i="0" lang="en" sz="1400" u="none" cap="none" strike="noStrike">
                <a:solidFill>
                  <a:srgbClr val="000000"/>
                </a:solidFill>
                <a:latin typeface="Arial"/>
                <a:ea typeface="Arial"/>
                <a:cs typeface="Arial"/>
                <a:sym typeface="Arial"/>
              </a:rPr>
              <a:t> allocation takes place. </a:t>
            </a:r>
            <a:endParaRPr b="0" i="0" sz="1400" u="none" cap="none" strike="noStrike">
              <a:solidFill>
                <a:srgbClr val="000000"/>
              </a:solidFill>
              <a:latin typeface="Arial"/>
              <a:ea typeface="Arial"/>
              <a:cs typeface="Arial"/>
              <a:sym typeface="Arial"/>
            </a:endParaRPr>
          </a:p>
        </p:txBody>
      </p:sp>
      <p:sp>
        <p:nvSpPr>
          <p:cNvPr id="114" name="Google Shape;114;p16"/>
          <p:cNvSpPr txBox="1"/>
          <p:nvPr/>
        </p:nvSpPr>
        <p:spPr>
          <a:xfrm>
            <a:off x="335750" y="-80575"/>
            <a:ext cx="1383300" cy="5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Stockpile</a:t>
            </a:r>
            <a:r>
              <a:rPr b="0" i="0" lang="en" sz="1400" u="none" cap="none" strike="noStrike">
                <a:solidFill>
                  <a:srgbClr val="000000"/>
                </a:solidFill>
                <a:latin typeface="Arial"/>
                <a:ea typeface="Arial"/>
                <a:cs typeface="Arial"/>
                <a:sym typeface="Arial"/>
              </a:rPr>
              <a:t> allocation and reallocation</a:t>
            </a:r>
            <a:endParaRPr b="0" i="0" sz="1400" u="none" cap="none" strike="noStrike">
              <a:solidFill>
                <a:srgbClr val="000000"/>
              </a:solidFill>
              <a:latin typeface="Arial"/>
              <a:ea typeface="Arial"/>
              <a:cs typeface="Arial"/>
              <a:sym typeface="Arial"/>
            </a:endParaRPr>
          </a:p>
        </p:txBody>
      </p:sp>
      <p:cxnSp>
        <p:nvCxnSpPr>
          <p:cNvPr id="115" name="Google Shape;115;p16"/>
          <p:cNvCxnSpPr>
            <a:stCxn id="113" idx="3"/>
            <a:endCxn id="116" idx="1"/>
          </p:cNvCxnSpPr>
          <p:nvPr/>
        </p:nvCxnSpPr>
        <p:spPr>
          <a:xfrm flipH="1" rot="10800000">
            <a:off x="2981275" y="1007625"/>
            <a:ext cx="907500" cy="449400"/>
          </a:xfrm>
          <a:prstGeom prst="straightConnector1">
            <a:avLst/>
          </a:prstGeom>
          <a:noFill/>
          <a:ln cap="flat" cmpd="sng" w="9525">
            <a:solidFill>
              <a:srgbClr val="595959"/>
            </a:solidFill>
            <a:prstDash val="solid"/>
            <a:round/>
            <a:headEnd len="sm" w="sm" type="none"/>
            <a:tailEnd len="med" w="med" type="triangle"/>
          </a:ln>
        </p:spPr>
      </p:cxnSp>
      <p:sp>
        <p:nvSpPr>
          <p:cNvPr id="116" name="Google Shape;116;p16"/>
          <p:cNvSpPr/>
          <p:nvPr/>
        </p:nvSpPr>
        <p:spPr>
          <a:xfrm>
            <a:off x="3888788" y="344850"/>
            <a:ext cx="2256300" cy="1325400"/>
          </a:xfrm>
          <a:prstGeom prst="roundRect">
            <a:avLst>
              <a:gd fmla="val 16667" name="adj"/>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is allocated based on the stock allocation method</a:t>
            </a:r>
            <a:endParaRPr/>
          </a:p>
        </p:txBody>
      </p:sp>
      <p:sp>
        <p:nvSpPr>
          <p:cNvPr id="117" name="Google Shape;117;p16"/>
          <p:cNvSpPr/>
          <p:nvPr/>
        </p:nvSpPr>
        <p:spPr>
          <a:xfrm>
            <a:off x="3343374" y="2129975"/>
            <a:ext cx="2672400" cy="1199100"/>
          </a:xfrm>
          <a:prstGeom prst="flowChartDecision">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allocation method source?</a:t>
            </a:r>
            <a:endParaRPr/>
          </a:p>
        </p:txBody>
      </p:sp>
      <p:cxnSp>
        <p:nvCxnSpPr>
          <p:cNvPr id="118" name="Google Shape;118;p16"/>
          <p:cNvCxnSpPr>
            <a:stCxn id="116" idx="2"/>
            <a:endCxn id="117" idx="0"/>
          </p:cNvCxnSpPr>
          <p:nvPr/>
        </p:nvCxnSpPr>
        <p:spPr>
          <a:xfrm flipH="1">
            <a:off x="4679438" y="1670250"/>
            <a:ext cx="337500" cy="459600"/>
          </a:xfrm>
          <a:prstGeom prst="straightConnector1">
            <a:avLst/>
          </a:prstGeom>
          <a:noFill/>
          <a:ln cap="flat" cmpd="sng" w="9525">
            <a:solidFill>
              <a:srgbClr val="595959"/>
            </a:solidFill>
            <a:prstDash val="solid"/>
            <a:round/>
            <a:headEnd len="med" w="med" type="none"/>
            <a:tailEnd len="med" w="med" type="triangle"/>
          </a:ln>
        </p:spPr>
      </p:cxnSp>
      <p:sp>
        <p:nvSpPr>
          <p:cNvPr id="119" name="Google Shape;119;p16"/>
          <p:cNvSpPr/>
          <p:nvPr/>
        </p:nvSpPr>
        <p:spPr>
          <a:xfrm>
            <a:off x="0" y="2934625"/>
            <a:ext cx="2256300" cy="1199100"/>
          </a:xfrm>
          <a:prstGeom prst="roundRect">
            <a:avLst>
              <a:gd fmla="val 16667" name="adj"/>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Gcv based algorithm is used to allocate the stockpile</a:t>
            </a:r>
            <a:endParaRPr>
              <a:solidFill>
                <a:srgbClr val="FFFFFF"/>
              </a:solidFill>
            </a:endParaRPr>
          </a:p>
        </p:txBody>
      </p:sp>
      <p:cxnSp>
        <p:nvCxnSpPr>
          <p:cNvPr id="120" name="Google Shape;120;p16"/>
          <p:cNvCxnSpPr>
            <a:stCxn id="117" idx="1"/>
            <a:endCxn id="119" idx="0"/>
          </p:cNvCxnSpPr>
          <p:nvPr/>
        </p:nvCxnSpPr>
        <p:spPr>
          <a:xfrm flipH="1">
            <a:off x="1128174" y="2729525"/>
            <a:ext cx="2215200" cy="205200"/>
          </a:xfrm>
          <a:prstGeom prst="straightConnector1">
            <a:avLst/>
          </a:prstGeom>
          <a:noFill/>
          <a:ln cap="flat" cmpd="sng" w="9525">
            <a:solidFill>
              <a:srgbClr val="595959"/>
            </a:solidFill>
            <a:prstDash val="solid"/>
            <a:round/>
            <a:headEnd len="med" w="med" type="none"/>
            <a:tailEnd len="med" w="med" type="triangle"/>
          </a:ln>
        </p:spPr>
      </p:cxnSp>
      <p:sp>
        <p:nvSpPr>
          <p:cNvPr id="121" name="Google Shape;121;p16"/>
          <p:cNvSpPr txBox="1"/>
          <p:nvPr/>
        </p:nvSpPr>
        <p:spPr>
          <a:xfrm>
            <a:off x="2256300" y="2406150"/>
            <a:ext cx="5679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122" name="Google Shape;122;p16"/>
          <p:cNvSpPr txBox="1"/>
          <p:nvPr/>
        </p:nvSpPr>
        <p:spPr>
          <a:xfrm>
            <a:off x="6441013" y="1341100"/>
            <a:ext cx="789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123" name="Google Shape;123;p16"/>
          <p:cNvSpPr/>
          <p:nvPr/>
        </p:nvSpPr>
        <p:spPr>
          <a:xfrm>
            <a:off x="7525925" y="344850"/>
            <a:ext cx="2445600" cy="16248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Source based algorithm is used to allocate the stockpile</a:t>
            </a:r>
            <a:endParaRPr>
              <a:solidFill>
                <a:srgbClr val="FFFFFF"/>
              </a:solidFill>
            </a:endParaRPr>
          </a:p>
        </p:txBody>
      </p:sp>
      <p:cxnSp>
        <p:nvCxnSpPr>
          <p:cNvPr id="124" name="Google Shape;124;p16"/>
          <p:cNvCxnSpPr>
            <a:stCxn id="117" idx="3"/>
            <a:endCxn id="123" idx="1"/>
          </p:cNvCxnSpPr>
          <p:nvPr/>
        </p:nvCxnSpPr>
        <p:spPr>
          <a:xfrm flipH="1" rot="10800000">
            <a:off x="6015774" y="1157225"/>
            <a:ext cx="1510200" cy="15723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6"/>
          <p:cNvSpPr/>
          <p:nvPr/>
        </p:nvSpPr>
        <p:spPr>
          <a:xfrm>
            <a:off x="3408738" y="3818100"/>
            <a:ext cx="2541675" cy="1325400"/>
          </a:xfrm>
          <a:prstGeom prst="flowChartDecision">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Is stockpile allocated?</a:t>
            </a:r>
            <a:endParaRPr/>
          </a:p>
        </p:txBody>
      </p:sp>
      <p:sp>
        <p:nvSpPr>
          <p:cNvPr id="126" name="Google Shape;126;p16"/>
          <p:cNvSpPr/>
          <p:nvPr/>
        </p:nvSpPr>
        <p:spPr>
          <a:xfrm>
            <a:off x="7760700" y="2269425"/>
            <a:ext cx="1383300" cy="13254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127" name="Google Shape;127;p16"/>
          <p:cNvCxnSpPr>
            <a:stCxn id="125" idx="3"/>
            <a:endCxn id="126" idx="2"/>
          </p:cNvCxnSpPr>
          <p:nvPr/>
        </p:nvCxnSpPr>
        <p:spPr>
          <a:xfrm flipH="1" rot="10800000">
            <a:off x="5950413" y="2932200"/>
            <a:ext cx="1810200" cy="15486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16"/>
          <p:cNvSpPr/>
          <p:nvPr/>
        </p:nvSpPr>
        <p:spPr>
          <a:xfrm>
            <a:off x="7510150" y="4323075"/>
            <a:ext cx="1633800" cy="82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Continued in next slide</a:t>
            </a:r>
            <a:endParaRPr/>
          </a:p>
        </p:txBody>
      </p:sp>
      <p:sp>
        <p:nvSpPr>
          <p:cNvPr id="129" name="Google Shape;129;p16"/>
          <p:cNvSpPr txBox="1"/>
          <p:nvPr/>
        </p:nvSpPr>
        <p:spPr>
          <a:xfrm>
            <a:off x="6839300" y="3594825"/>
            <a:ext cx="7890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cxnSp>
        <p:nvCxnSpPr>
          <p:cNvPr id="130" name="Google Shape;130;p16"/>
          <p:cNvCxnSpPr>
            <a:stCxn id="125" idx="3"/>
            <a:endCxn id="128" idx="1"/>
          </p:cNvCxnSpPr>
          <p:nvPr/>
        </p:nvCxnSpPr>
        <p:spPr>
          <a:xfrm>
            <a:off x="5950413" y="4480800"/>
            <a:ext cx="1559700" cy="2526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6"/>
          <p:cNvSpPr txBox="1"/>
          <p:nvPr/>
        </p:nvSpPr>
        <p:spPr>
          <a:xfrm>
            <a:off x="6705475" y="4228400"/>
            <a:ext cx="6783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cxnSp>
        <p:nvCxnSpPr>
          <p:cNvPr id="132" name="Google Shape;132;p16"/>
          <p:cNvCxnSpPr>
            <a:stCxn id="119" idx="2"/>
            <a:endCxn id="125" idx="1"/>
          </p:cNvCxnSpPr>
          <p:nvPr/>
        </p:nvCxnSpPr>
        <p:spPr>
          <a:xfrm>
            <a:off x="1128150" y="4133725"/>
            <a:ext cx="2280600" cy="3471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6"/>
          <p:cNvCxnSpPr>
            <a:stCxn id="123" idx="1"/>
            <a:endCxn id="125" idx="3"/>
          </p:cNvCxnSpPr>
          <p:nvPr/>
        </p:nvCxnSpPr>
        <p:spPr>
          <a:xfrm flipH="1">
            <a:off x="5950325" y="1157250"/>
            <a:ext cx="1575600" cy="332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p:nvPr/>
        </p:nvSpPr>
        <p:spPr>
          <a:xfrm>
            <a:off x="268225" y="331325"/>
            <a:ext cx="1798800" cy="89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Continued from previous slide</a:t>
            </a:r>
            <a:endParaRPr/>
          </a:p>
        </p:txBody>
      </p:sp>
      <p:sp>
        <p:nvSpPr>
          <p:cNvPr id="139" name="Google Shape;139;p17"/>
          <p:cNvSpPr/>
          <p:nvPr/>
        </p:nvSpPr>
        <p:spPr>
          <a:xfrm>
            <a:off x="2682175" y="394450"/>
            <a:ext cx="2634900" cy="1404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User can go to reallocate by vehicle tab in yard and stockpile management and select a vehicle and reallocate a stockpile </a:t>
            </a:r>
            <a:endParaRPr>
              <a:solidFill>
                <a:schemeClr val="dk1"/>
              </a:solidFill>
            </a:endParaRPr>
          </a:p>
          <a:p>
            <a:pPr indent="0" lvl="0" marL="0" rtl="0" algn="l">
              <a:spcBef>
                <a:spcPts val="0"/>
              </a:spcBef>
              <a:spcAft>
                <a:spcPts val="0"/>
              </a:spcAft>
              <a:buNone/>
            </a:pPr>
            <a:r>
              <a:t/>
            </a:r>
            <a:endParaRPr/>
          </a:p>
        </p:txBody>
      </p:sp>
      <p:sp>
        <p:nvSpPr>
          <p:cNvPr id="140" name="Google Shape;140;p17"/>
          <p:cNvSpPr/>
          <p:nvPr/>
        </p:nvSpPr>
        <p:spPr>
          <a:xfrm>
            <a:off x="6169075" y="512800"/>
            <a:ext cx="2256300" cy="1167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shall view the list of active vehicles in the plant whose unloading is still not done.</a:t>
            </a:r>
            <a:endParaRPr/>
          </a:p>
        </p:txBody>
      </p:sp>
      <p:sp>
        <p:nvSpPr>
          <p:cNvPr id="141" name="Google Shape;141;p17"/>
          <p:cNvSpPr/>
          <p:nvPr/>
        </p:nvSpPr>
        <p:spPr>
          <a:xfrm>
            <a:off x="2398175" y="2571750"/>
            <a:ext cx="2634900" cy="17988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allocation will be done based on the material type and source of the vehicle and the stockpile. The queue length of the stockpile should not be greater than its threshold.</a:t>
            </a:r>
            <a:endParaRPr/>
          </a:p>
        </p:txBody>
      </p:sp>
      <p:sp>
        <p:nvSpPr>
          <p:cNvPr id="142" name="Google Shape;142;p17"/>
          <p:cNvSpPr/>
          <p:nvPr/>
        </p:nvSpPr>
        <p:spPr>
          <a:xfrm>
            <a:off x="6405725" y="2548200"/>
            <a:ext cx="1593600" cy="18459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143" name="Google Shape;143;p17"/>
          <p:cNvCxnSpPr>
            <a:stCxn id="138" idx="3"/>
            <a:endCxn id="139" idx="1"/>
          </p:cNvCxnSpPr>
          <p:nvPr/>
        </p:nvCxnSpPr>
        <p:spPr>
          <a:xfrm>
            <a:off x="2067025" y="781025"/>
            <a:ext cx="615300" cy="3156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7"/>
          <p:cNvCxnSpPr>
            <a:stCxn id="139" idx="3"/>
            <a:endCxn id="140" idx="1"/>
          </p:cNvCxnSpPr>
          <p:nvPr/>
        </p:nvCxnSpPr>
        <p:spPr>
          <a:xfrm>
            <a:off x="5317075" y="1096600"/>
            <a:ext cx="8520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7"/>
          <p:cNvCxnSpPr>
            <a:stCxn id="140" idx="2"/>
            <a:endCxn id="141" idx="0"/>
          </p:cNvCxnSpPr>
          <p:nvPr/>
        </p:nvCxnSpPr>
        <p:spPr>
          <a:xfrm flipH="1">
            <a:off x="3715525" y="1680400"/>
            <a:ext cx="3581700" cy="8913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7"/>
          <p:cNvCxnSpPr>
            <a:stCxn id="141" idx="3"/>
            <a:endCxn id="142" idx="2"/>
          </p:cNvCxnSpPr>
          <p:nvPr/>
        </p:nvCxnSpPr>
        <p:spPr>
          <a:xfrm>
            <a:off x="5033075" y="3471150"/>
            <a:ext cx="1372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nvSpPr>
        <p:spPr>
          <a:xfrm>
            <a:off x="255150" y="134300"/>
            <a:ext cx="15444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based algorithm</a:t>
            </a:r>
            <a:endParaRPr/>
          </a:p>
        </p:txBody>
      </p:sp>
      <p:sp>
        <p:nvSpPr>
          <p:cNvPr id="152" name="Google Shape;152;p18"/>
          <p:cNvSpPr/>
          <p:nvPr/>
        </p:nvSpPr>
        <p:spPr>
          <a:xfrm>
            <a:off x="295450" y="993775"/>
            <a:ext cx="2162100" cy="1141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DO number, gcv min,gcv max,source, material type are passed to the allocation algorithm</a:t>
            </a:r>
            <a:endParaRPr>
              <a:solidFill>
                <a:srgbClr val="FFFFFF"/>
              </a:solidFill>
            </a:endParaRPr>
          </a:p>
        </p:txBody>
      </p:sp>
      <p:sp>
        <p:nvSpPr>
          <p:cNvPr id="153" name="Google Shape;153;p18"/>
          <p:cNvSpPr/>
          <p:nvPr/>
        </p:nvSpPr>
        <p:spPr>
          <a:xfrm>
            <a:off x="3250000" y="846050"/>
            <a:ext cx="2564975" cy="1450400"/>
          </a:xfrm>
          <a:prstGeom prst="flowChartDecision">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and material type matches</a:t>
            </a:r>
            <a:endParaRPr/>
          </a:p>
        </p:txBody>
      </p:sp>
      <p:sp>
        <p:nvSpPr>
          <p:cNvPr id="154" name="Google Shape;154;p18"/>
          <p:cNvSpPr/>
          <p:nvPr/>
        </p:nvSpPr>
        <p:spPr>
          <a:xfrm>
            <a:off x="6781900" y="953500"/>
            <a:ext cx="1893600" cy="11817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Stockpile is considered</a:t>
            </a:r>
            <a:endParaRPr/>
          </a:p>
        </p:txBody>
      </p:sp>
      <p:sp>
        <p:nvSpPr>
          <p:cNvPr id="155" name="Google Shape;155;p18"/>
          <p:cNvSpPr/>
          <p:nvPr/>
        </p:nvSpPr>
        <p:spPr>
          <a:xfrm>
            <a:off x="2538200" y="2779900"/>
            <a:ext cx="2283000" cy="12489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Stockpile is not considered</a:t>
            </a:r>
            <a:endParaRPr/>
          </a:p>
        </p:txBody>
      </p:sp>
      <p:cxnSp>
        <p:nvCxnSpPr>
          <p:cNvPr id="156" name="Google Shape;156;p18"/>
          <p:cNvCxnSpPr>
            <a:stCxn id="153" idx="3"/>
            <a:endCxn id="154" idx="1"/>
          </p:cNvCxnSpPr>
          <p:nvPr/>
        </p:nvCxnSpPr>
        <p:spPr>
          <a:xfrm flipH="1" rot="10800000">
            <a:off x="5814975" y="1544250"/>
            <a:ext cx="966900" cy="270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8"/>
          <p:cNvCxnSpPr>
            <a:stCxn id="153" idx="2"/>
            <a:endCxn id="155" idx="0"/>
          </p:cNvCxnSpPr>
          <p:nvPr/>
        </p:nvCxnSpPr>
        <p:spPr>
          <a:xfrm flipH="1">
            <a:off x="3679588" y="2296450"/>
            <a:ext cx="852900" cy="4836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8"/>
          <p:cNvSpPr txBox="1"/>
          <p:nvPr/>
        </p:nvSpPr>
        <p:spPr>
          <a:xfrm>
            <a:off x="5828400" y="1141500"/>
            <a:ext cx="9669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159" name="Google Shape;159;p18"/>
          <p:cNvSpPr txBox="1"/>
          <p:nvPr/>
        </p:nvSpPr>
        <p:spPr>
          <a:xfrm>
            <a:off x="3712500" y="2296450"/>
            <a:ext cx="859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160" name="Google Shape;160;p18"/>
          <p:cNvSpPr/>
          <p:nvPr/>
        </p:nvSpPr>
        <p:spPr>
          <a:xfrm>
            <a:off x="5694100" y="2491125"/>
            <a:ext cx="1974125" cy="1450400"/>
          </a:xfrm>
          <a:prstGeom prst="flowChartDecision">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Queue length &gt; threshold</a:t>
            </a:r>
            <a:endParaRPr/>
          </a:p>
        </p:txBody>
      </p:sp>
      <p:sp>
        <p:nvSpPr>
          <p:cNvPr id="161" name="Google Shape;161;p18"/>
          <p:cNvSpPr/>
          <p:nvPr/>
        </p:nvSpPr>
        <p:spPr>
          <a:xfrm>
            <a:off x="1933850" y="4257250"/>
            <a:ext cx="3102300" cy="8190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Stockpile is considered and allocated.</a:t>
            </a:r>
            <a:endParaRPr/>
          </a:p>
        </p:txBody>
      </p:sp>
      <p:sp>
        <p:nvSpPr>
          <p:cNvPr id="162" name="Google Shape;162;p18"/>
          <p:cNvSpPr/>
          <p:nvPr/>
        </p:nvSpPr>
        <p:spPr>
          <a:xfrm>
            <a:off x="7251925" y="4297450"/>
            <a:ext cx="1974000" cy="7386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Stockpile is not considered.</a:t>
            </a:r>
            <a:endParaRPr/>
          </a:p>
        </p:txBody>
      </p:sp>
      <p:cxnSp>
        <p:nvCxnSpPr>
          <p:cNvPr id="163" name="Google Shape;163;p18"/>
          <p:cNvCxnSpPr>
            <a:stCxn id="154" idx="2"/>
            <a:endCxn id="160" idx="0"/>
          </p:cNvCxnSpPr>
          <p:nvPr/>
        </p:nvCxnSpPr>
        <p:spPr>
          <a:xfrm flipH="1">
            <a:off x="6681100" y="2135200"/>
            <a:ext cx="1047600" cy="355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a:stCxn id="160" idx="2"/>
            <a:endCxn id="161" idx="3"/>
          </p:cNvCxnSpPr>
          <p:nvPr/>
        </p:nvCxnSpPr>
        <p:spPr>
          <a:xfrm flipH="1">
            <a:off x="5036263" y="3941525"/>
            <a:ext cx="1644900" cy="7251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8"/>
          <p:cNvCxnSpPr>
            <a:stCxn id="160" idx="2"/>
            <a:endCxn id="162" idx="1"/>
          </p:cNvCxnSpPr>
          <p:nvPr/>
        </p:nvCxnSpPr>
        <p:spPr>
          <a:xfrm>
            <a:off x="6681163" y="3941525"/>
            <a:ext cx="570900" cy="7251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8"/>
          <p:cNvSpPr txBox="1"/>
          <p:nvPr/>
        </p:nvSpPr>
        <p:spPr>
          <a:xfrm>
            <a:off x="5519525" y="3934850"/>
            <a:ext cx="4869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167" name="Google Shape;167;p18"/>
          <p:cNvSpPr txBox="1"/>
          <p:nvPr/>
        </p:nvSpPr>
        <p:spPr>
          <a:xfrm>
            <a:off x="6919450" y="3958250"/>
            <a:ext cx="5709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cxnSp>
        <p:nvCxnSpPr>
          <p:cNvPr id="168" name="Google Shape;168;p18"/>
          <p:cNvCxnSpPr>
            <a:stCxn id="152" idx="3"/>
            <a:endCxn id="153" idx="1"/>
          </p:cNvCxnSpPr>
          <p:nvPr/>
        </p:nvCxnSpPr>
        <p:spPr>
          <a:xfrm>
            <a:off x="2457550" y="1564525"/>
            <a:ext cx="7926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