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0" r:id="rId4"/>
    <p:sldId id="265" r:id="rId5"/>
    <p:sldId id="258" r:id="rId6"/>
    <p:sldId id="259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238"/>
    <a:srgbClr val="62AAEC"/>
    <a:srgbClr val="FF7C80"/>
    <a:srgbClr val="4FD1FF"/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660"/>
  </p:normalViewPr>
  <p:slideViewPr>
    <p:cSldViewPr>
      <p:cViewPr varScale="1">
        <p:scale>
          <a:sx n="109" d="100"/>
          <a:sy n="109" d="100"/>
        </p:scale>
        <p:origin x="126" y="246"/>
      </p:cViewPr>
      <p:guideLst>
        <p:guide orient="horz" pos="1628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Blend 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54305" y="133350"/>
            <a:ext cx="8862382" cy="4342995"/>
            <a:chOff x="-1216918" y="137481"/>
            <a:chExt cx="9516690" cy="4549312"/>
          </a:xfrm>
        </p:grpSpPr>
        <p:sp>
          <p:nvSpPr>
            <p:cNvPr id="59" name="Google Shape;59;p14"/>
            <p:cNvSpPr/>
            <p:nvPr/>
          </p:nvSpPr>
          <p:spPr>
            <a:xfrm>
              <a:off x="-1216613" y="372062"/>
              <a:ext cx="1324916" cy="842033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GB" sz="1200" b="0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User enters target parameters</a:t>
              </a:r>
              <a:endParaRPr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567222" y="447105"/>
              <a:ext cx="1528049" cy="702751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GB" sz="1200" b="0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User wishes to add sources</a:t>
              </a:r>
              <a:endParaRPr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3545052" y="423834"/>
              <a:ext cx="1860247" cy="738411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GB" sz="1200" b="0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User can add a railway rake or truck tippler as a source</a:t>
              </a:r>
              <a:endParaRPr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1927337" y="137481"/>
              <a:ext cx="2496697" cy="4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GB" sz="1400" b="0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Create Blend plan</a:t>
              </a:r>
              <a:endParaRPr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202012" y="1874206"/>
              <a:ext cx="2214000" cy="11640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GB" sz="1200" b="0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User selects a mode and method.. The input from the previous steps are passed to the blend algorithm. </a:t>
              </a:r>
              <a:endParaRPr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227187" y="3307306"/>
              <a:ext cx="2072585" cy="1348841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GB" sz="1200" b="0" i="0" u="none" strike="noStrike" cap="none" dirty="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Blend algorithm process the input and generates a blend plan. This will have two levels: source level and summary </a:t>
              </a:r>
              <a:endParaRPr sz="1200" b="0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2510512" y="3272220"/>
              <a:ext cx="3234880" cy="1414573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GB" sz="1200" b="0" i="0" u="none" strike="noStrike" cap="none" dirty="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Source level will have the quantity to be picked from a stockpile or railway rake or truck tippler  and the internal vehicle to be used.</a:t>
              </a:r>
              <a:endParaRPr sz="1200" b="0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GB" sz="1200" b="0" i="0" u="none" strike="noStrike" cap="none" dirty="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Summary will contain the output gcv,output cost, etc.</a:t>
              </a:r>
              <a:endParaRPr sz="1200" b="0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67" name="Google Shape;67;p14"/>
            <p:cNvCxnSpPr>
              <a:stCxn id="59" idx="3"/>
              <a:endCxn id="60" idx="1"/>
            </p:cNvCxnSpPr>
            <p:nvPr/>
          </p:nvCxnSpPr>
          <p:spPr>
            <a:xfrm>
              <a:off x="108303" y="793079"/>
              <a:ext cx="458907" cy="5986"/>
            </a:xfrm>
            <a:prstGeom prst="straightConnector1">
              <a:avLst/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oogle Shape;68;p14"/>
            <p:cNvCxnSpPr>
              <a:stCxn id="60" idx="3"/>
              <a:endCxn id="62" idx="1"/>
            </p:cNvCxnSpPr>
            <p:nvPr/>
          </p:nvCxnSpPr>
          <p:spPr>
            <a:xfrm flipV="1">
              <a:off x="2095229" y="793159"/>
              <a:ext cx="1450363" cy="5986"/>
            </a:xfrm>
            <a:prstGeom prst="straightConnector1">
              <a:avLst/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Google Shape;70;p14"/>
            <p:cNvCxnSpPr>
              <a:stCxn id="57" idx="3"/>
            </p:cNvCxnSpPr>
            <p:nvPr/>
          </p:nvCxnSpPr>
          <p:spPr>
            <a:xfrm flipV="1">
              <a:off x="2393793" y="2586151"/>
              <a:ext cx="2808219" cy="4605"/>
            </a:xfrm>
            <a:prstGeom prst="straightConnector1">
              <a:avLst/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oogle Shape;73;p14"/>
            <p:cNvCxnSpPr>
              <a:stCxn id="65" idx="1"/>
              <a:endCxn id="66" idx="3"/>
            </p:cNvCxnSpPr>
            <p:nvPr/>
          </p:nvCxnSpPr>
          <p:spPr>
            <a:xfrm flipH="1" flipV="1">
              <a:off x="5745392" y="3979507"/>
              <a:ext cx="481795" cy="2220"/>
            </a:xfrm>
            <a:prstGeom prst="straightConnector1">
              <a:avLst/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Google Shape;74;p14"/>
            <p:cNvSpPr/>
            <p:nvPr/>
          </p:nvSpPr>
          <p:spPr>
            <a:xfrm>
              <a:off x="-1216918" y="3824804"/>
              <a:ext cx="1083662" cy="30940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GB" sz="1200" b="0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Next slide</a:t>
              </a:r>
              <a:endParaRPr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456340" y="1367537"/>
              <a:ext cx="1181700" cy="984600"/>
            </a:xfrm>
            <a:prstGeom prst="can">
              <a:avLst>
                <a:gd name="adj" fmla="val 25000"/>
              </a:avLst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/>
                <a:t>User input is persisted in the DB</a:t>
              </a:r>
              <a:endParaRPr sz="1200" dirty="0"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35727" y="3424498"/>
              <a:ext cx="1464165" cy="1110017"/>
            </a:xfrm>
            <a:prstGeom prst="can">
              <a:avLst>
                <a:gd name="adj" fmla="val 25000"/>
              </a:avLst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/>
                <a:t>Output from the blend algorithm is persisted in the DB.</a:t>
              </a:r>
              <a:endParaRPr sz="1200" dirty="0"/>
            </a:p>
          </p:txBody>
        </p:sp>
        <p:cxnSp>
          <p:nvCxnSpPr>
            <p:cNvPr id="79" name="Google Shape;79;p14"/>
            <p:cNvCxnSpPr>
              <a:stCxn id="66" idx="1"/>
              <a:endCxn id="78" idx="4"/>
            </p:cNvCxnSpPr>
            <p:nvPr/>
          </p:nvCxnSpPr>
          <p:spPr>
            <a:xfrm flipH="1">
              <a:off x="1799892" y="3979507"/>
              <a:ext cx="71062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oogle Shape;80;p14"/>
            <p:cNvCxnSpPr>
              <a:stCxn id="78" idx="2"/>
              <a:endCxn id="74" idx="3"/>
            </p:cNvCxnSpPr>
            <p:nvPr/>
          </p:nvCxnSpPr>
          <p:spPr>
            <a:xfrm flipH="1">
              <a:off x="-133256" y="3979507"/>
              <a:ext cx="468983" cy="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Google Shape;61;p14"/>
            <p:cNvSpPr/>
            <p:nvPr/>
          </p:nvSpPr>
          <p:spPr>
            <a:xfrm>
              <a:off x="268700" y="1874206"/>
              <a:ext cx="2125093" cy="14331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GB" sz="1200" b="0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The user can specify the internal vehicle (hyva, dozer or SR) to be used for a stockpile along with the quanity to be used</a:t>
              </a:r>
              <a:endParaRPr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cxnSp>
        <p:nvCxnSpPr>
          <p:cNvPr id="3" name="Google Shape;67;p14"/>
          <p:cNvCxnSpPr>
            <a:stCxn id="60" idx="2"/>
            <a:endCxn id="57" idx="0"/>
          </p:cNvCxnSpPr>
          <p:nvPr/>
        </p:nvCxnSpPr>
        <p:spPr>
          <a:xfrm>
            <a:off x="2527274" y="1099812"/>
            <a:ext cx="0" cy="69150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2" idx="3"/>
            <a:endCxn id="64" idx="0"/>
          </p:cNvCxnSpPr>
          <p:nvPr/>
        </p:nvCxnSpPr>
        <p:spPr>
          <a:xfrm>
            <a:off x="6321220" y="759179"/>
            <a:ext cx="841580" cy="1032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oogle Shape;67;p14"/>
          <p:cNvCxnSpPr/>
          <p:nvPr/>
        </p:nvCxnSpPr>
        <p:spPr>
          <a:xfrm>
            <a:off x="4860694" y="1116327"/>
            <a:ext cx="0" cy="203648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7" idx="3"/>
            <a:endCxn id="75" idx="2"/>
          </p:cNvCxnSpPr>
          <p:nvPr/>
        </p:nvCxnSpPr>
        <p:spPr>
          <a:xfrm flipV="1">
            <a:off x="3516766" y="1777595"/>
            <a:ext cx="989493" cy="697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4" idx="3"/>
          </p:cNvCxnSpPr>
          <p:nvPr/>
        </p:nvCxnSpPr>
        <p:spPr>
          <a:xfrm>
            <a:off x="8193689" y="2346918"/>
            <a:ext cx="281811" cy="830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971790" y="994410"/>
            <a:ext cx="275590" cy="222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32255" y="79857"/>
            <a:ext cx="238539" cy="198783"/>
          </a:xfrm>
          <a:prstGeom prst="ellipse">
            <a:avLst/>
          </a:prstGeom>
          <a:solidFill>
            <a:srgbClr val="62A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31785" y="490855"/>
            <a:ext cx="267970" cy="222250"/>
          </a:xfrm>
          <a:prstGeom prst="ellipse">
            <a:avLst/>
          </a:prstGeom>
          <a:solidFill>
            <a:srgbClr val="2C7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4"/>
          <p:cNvSpPr txBox="1"/>
          <p:nvPr/>
        </p:nvSpPr>
        <p:spPr>
          <a:xfrm>
            <a:off x="8161655" y="57150"/>
            <a:ext cx="982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PROCESS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53400" y="520065"/>
            <a:ext cx="11512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WebApp/HHD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8247380" y="97155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95885" y="93980"/>
            <a:ext cx="8880204" cy="4990787"/>
            <a:chOff x="19956" y="133350"/>
            <a:chExt cx="8880204" cy="4990787"/>
          </a:xfrm>
        </p:grpSpPr>
        <p:sp>
          <p:nvSpPr>
            <p:cNvPr id="2" name="TextBox 1"/>
            <p:cNvSpPr txBox="1"/>
            <p:nvPr/>
          </p:nvSpPr>
          <p:spPr>
            <a:xfrm>
              <a:off x="152400" y="133350"/>
              <a:ext cx="175260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Blend Plan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9956" y="644978"/>
              <a:ext cx="656772" cy="653143"/>
            </a:xfrm>
            <a:prstGeom prst="ellipse">
              <a:avLst/>
            </a:prstGeom>
            <a:solidFill>
              <a:srgbClr val="62A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019628" y="644978"/>
              <a:ext cx="1456872" cy="631371"/>
            </a:xfrm>
            <a:prstGeom prst="roundRect">
              <a:avLst/>
            </a:prstGeom>
            <a:solidFill>
              <a:srgbClr val="2C7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Capture the master parameters</a:t>
              </a:r>
            </a:p>
          </p:txBody>
        </p:sp>
        <p:sp>
          <p:nvSpPr>
            <p:cNvPr id="8" name="Can 7"/>
            <p:cNvSpPr/>
            <p:nvPr/>
          </p:nvSpPr>
          <p:spPr>
            <a:xfrm>
              <a:off x="64877" y="4095749"/>
              <a:ext cx="685800" cy="838200"/>
            </a:xfrm>
            <a:prstGeom prst="can">
              <a:avLst/>
            </a:prstGeom>
            <a:solidFill>
              <a:srgbClr val="62A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DB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379952" y="575748"/>
              <a:ext cx="1828800" cy="777239"/>
            </a:xfrm>
            <a:prstGeom prst="roundRect">
              <a:avLst/>
            </a:prstGeom>
            <a:solidFill>
              <a:srgbClr val="2C7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Display Active Stock Details and Select Required Stock Details</a:t>
              </a:r>
            </a:p>
          </p:txBody>
        </p:sp>
        <p:cxnSp>
          <p:nvCxnSpPr>
            <p:cNvPr id="21" name="Shape 20"/>
            <p:cNvCxnSpPr>
              <a:stCxn id="48" idx="1"/>
              <a:endCxn id="8" idx="1"/>
            </p:cNvCxnSpPr>
            <p:nvPr/>
          </p:nvCxnSpPr>
          <p:spPr>
            <a:xfrm rot="10800000" flipV="1">
              <a:off x="407778" y="1791969"/>
              <a:ext cx="1208751" cy="2303779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" idx="6"/>
              <a:endCxn id="4" idx="1"/>
            </p:cNvCxnSpPr>
            <p:nvPr/>
          </p:nvCxnSpPr>
          <p:spPr>
            <a:xfrm flipV="1">
              <a:off x="676728" y="960664"/>
              <a:ext cx="342900" cy="108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" idx="3"/>
              <a:endCxn id="10" idx="1"/>
            </p:cNvCxnSpPr>
            <p:nvPr/>
          </p:nvCxnSpPr>
          <p:spPr>
            <a:xfrm>
              <a:off x="2476500" y="960664"/>
              <a:ext cx="903452" cy="37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5655363" y="523873"/>
              <a:ext cx="1490873" cy="873579"/>
            </a:xfrm>
            <a:prstGeom prst="roundRect">
              <a:avLst/>
            </a:prstGeom>
            <a:solidFill>
              <a:srgbClr val="2C7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 Rake/Tippler Quantity (Optional)</a:t>
              </a:r>
            </a:p>
          </p:txBody>
        </p:sp>
        <p:cxnSp>
          <p:nvCxnSpPr>
            <p:cNvPr id="30" name="Straight Arrow Connector 29"/>
            <p:cNvCxnSpPr>
              <a:stCxn id="10" idx="3"/>
              <a:endCxn id="28" idx="1"/>
            </p:cNvCxnSpPr>
            <p:nvPr/>
          </p:nvCxnSpPr>
          <p:spPr>
            <a:xfrm flipV="1">
              <a:off x="5208752" y="960663"/>
              <a:ext cx="446611" cy="37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7391400" y="561156"/>
              <a:ext cx="1508760" cy="799011"/>
            </a:xfrm>
            <a:prstGeom prst="roundRect">
              <a:avLst/>
            </a:prstGeom>
            <a:solidFill>
              <a:srgbClr val="2C7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Select Reclaim mode – SR/</a:t>
              </a:r>
              <a:r>
                <a:rPr lang="en-US" sz="1200" dirty="0" err="1">
                  <a:solidFill>
                    <a:schemeClr val="tx1"/>
                  </a:solidFill>
                </a:rPr>
                <a:t>Hywa</a:t>
              </a:r>
              <a:r>
                <a:rPr lang="en-US" sz="1200" dirty="0">
                  <a:solidFill>
                    <a:schemeClr val="tx1"/>
                  </a:solidFill>
                </a:rPr>
                <a:t>/Dozer</a:t>
              </a:r>
            </a:p>
          </p:txBody>
        </p:sp>
        <p:cxnSp>
          <p:nvCxnSpPr>
            <p:cNvPr id="45" name="Straight Arrow Connector 44"/>
            <p:cNvCxnSpPr>
              <a:stCxn id="28" idx="3"/>
              <a:endCxn id="31" idx="1"/>
            </p:cNvCxnSpPr>
            <p:nvPr/>
          </p:nvCxnSpPr>
          <p:spPr>
            <a:xfrm flipV="1">
              <a:off x="7146236" y="960662"/>
              <a:ext cx="24516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hape 58"/>
            <p:cNvCxnSpPr>
              <a:stCxn id="31" idx="3"/>
              <a:endCxn id="8" idx="3"/>
            </p:cNvCxnSpPr>
            <p:nvPr/>
          </p:nvCxnSpPr>
          <p:spPr>
            <a:xfrm flipH="1">
              <a:off x="407777" y="960662"/>
              <a:ext cx="8492383" cy="3973287"/>
            </a:xfrm>
            <a:prstGeom prst="bentConnector4">
              <a:avLst>
                <a:gd name="adj1" fmla="val -1047"/>
                <a:gd name="adj2" fmla="val 10575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7482295" y="2260236"/>
              <a:ext cx="1371600" cy="723901"/>
            </a:xfrm>
            <a:prstGeom prst="roundRect">
              <a:avLst/>
            </a:prstGeom>
            <a:solidFill>
              <a:srgbClr val="2C7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Select Blend mode and Method</a:t>
              </a:r>
            </a:p>
          </p:txBody>
        </p:sp>
        <p:cxnSp>
          <p:nvCxnSpPr>
            <p:cNvPr id="63" name="Straight Arrow Connector 62"/>
            <p:cNvCxnSpPr>
              <a:stCxn id="31" idx="2"/>
              <a:endCxn id="60" idx="0"/>
            </p:cNvCxnSpPr>
            <p:nvPr/>
          </p:nvCxnSpPr>
          <p:spPr>
            <a:xfrm>
              <a:off x="8145780" y="1360167"/>
              <a:ext cx="22315" cy="9000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3341242" y="2317388"/>
              <a:ext cx="1371600" cy="609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Blend Algorithm</a:t>
              </a:r>
            </a:p>
          </p:txBody>
        </p:sp>
        <p:cxnSp>
          <p:nvCxnSpPr>
            <p:cNvPr id="70" name="Straight Arrow Connector 69"/>
            <p:cNvCxnSpPr>
              <a:endCxn id="66" idx="3"/>
            </p:cNvCxnSpPr>
            <p:nvPr/>
          </p:nvCxnSpPr>
          <p:spPr>
            <a:xfrm flipH="1">
              <a:off x="4712842" y="2622188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6" idx="1"/>
              <a:endCxn id="50" idx="3"/>
            </p:cNvCxnSpPr>
            <p:nvPr/>
          </p:nvCxnSpPr>
          <p:spPr>
            <a:xfrm flipH="1">
              <a:off x="2895600" y="2622188"/>
              <a:ext cx="4456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ounded Rectangle 77"/>
            <p:cNvSpPr/>
            <p:nvPr/>
          </p:nvSpPr>
          <p:spPr>
            <a:xfrm>
              <a:off x="1196085" y="3397067"/>
              <a:ext cx="1676400" cy="838200"/>
            </a:xfrm>
            <a:prstGeom prst="roundRect">
              <a:avLst/>
            </a:prstGeom>
            <a:solidFill>
              <a:srgbClr val="2C7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Display Plan and options to Persist or modify the plan</a:t>
              </a:r>
            </a:p>
          </p:txBody>
        </p:sp>
        <p:cxnSp>
          <p:nvCxnSpPr>
            <p:cNvPr id="82" name="Straight Arrow Connector 81"/>
            <p:cNvCxnSpPr>
              <a:stCxn id="60" idx="1"/>
              <a:endCxn id="49" idx="3"/>
            </p:cNvCxnSpPr>
            <p:nvPr/>
          </p:nvCxnSpPr>
          <p:spPr>
            <a:xfrm flipH="1">
              <a:off x="6834884" y="2622187"/>
              <a:ext cx="647411" cy="4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hape 93"/>
            <p:cNvCxnSpPr>
              <a:stCxn id="10" idx="2"/>
              <a:endCxn id="48" idx="3"/>
            </p:cNvCxnSpPr>
            <p:nvPr/>
          </p:nvCxnSpPr>
          <p:spPr>
            <a:xfrm rot="5400000">
              <a:off x="3421749" y="919366"/>
              <a:ext cx="438983" cy="13062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78" idx="0"/>
            </p:cNvCxnSpPr>
            <p:nvPr/>
          </p:nvCxnSpPr>
          <p:spPr>
            <a:xfrm>
              <a:off x="2034285" y="2939867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ounded Rectangle 101"/>
            <p:cNvSpPr/>
            <p:nvPr/>
          </p:nvSpPr>
          <p:spPr>
            <a:xfrm>
              <a:off x="3608749" y="3397067"/>
              <a:ext cx="1676400" cy="838200"/>
            </a:xfrm>
            <a:prstGeom prst="roundRect">
              <a:avLst/>
            </a:prstGeom>
            <a:solidFill>
              <a:srgbClr val="2C7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Modify the existing stock parameters and re-calculate</a:t>
              </a:r>
            </a:p>
          </p:txBody>
        </p:sp>
        <p:cxnSp>
          <p:nvCxnSpPr>
            <p:cNvPr id="104" name="Straight Arrow Connector 103"/>
            <p:cNvCxnSpPr>
              <a:stCxn id="78" idx="3"/>
              <a:endCxn id="102" idx="1"/>
            </p:cNvCxnSpPr>
            <p:nvPr/>
          </p:nvCxnSpPr>
          <p:spPr>
            <a:xfrm>
              <a:off x="2872485" y="3816167"/>
              <a:ext cx="736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hape 109"/>
            <p:cNvCxnSpPr>
              <a:stCxn id="102" idx="3"/>
              <a:endCxn id="49" idx="2"/>
            </p:cNvCxnSpPr>
            <p:nvPr/>
          </p:nvCxnSpPr>
          <p:spPr>
            <a:xfrm flipV="1">
              <a:off x="5285149" y="2927440"/>
              <a:ext cx="711535" cy="88872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874335" y="3462526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Modify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2577" y="481636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Persist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616528" y="1487170"/>
              <a:ext cx="1371600" cy="609600"/>
            </a:xfrm>
            <a:prstGeom prst="roundRect">
              <a:avLst/>
            </a:prstGeom>
            <a:solidFill>
              <a:srgbClr val="62A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Get Active Stock List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158484" y="2317840"/>
              <a:ext cx="1676400" cy="609600"/>
            </a:xfrm>
            <a:prstGeom prst="roundRect">
              <a:avLst/>
            </a:prstGeom>
            <a:solidFill>
              <a:srgbClr val="62A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Construct the structure and invoke algorithm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219200" y="2317388"/>
              <a:ext cx="1676400" cy="609600"/>
            </a:xfrm>
            <a:prstGeom prst="roundRect">
              <a:avLst/>
            </a:prstGeom>
            <a:solidFill>
              <a:srgbClr val="62A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Capture Response and process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1700048" y="4456466"/>
              <a:ext cx="656772" cy="653143"/>
            </a:xfrm>
            <a:prstGeom prst="ellipse">
              <a:avLst/>
            </a:prstGeom>
            <a:solidFill>
              <a:srgbClr val="62A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Elbow Connector 67"/>
          <p:cNvCxnSpPr>
            <a:stCxn id="50" idx="1"/>
            <a:endCxn id="8" idx="1"/>
          </p:cNvCxnSpPr>
          <p:nvPr/>
        </p:nvCxnSpPr>
        <p:spPr>
          <a:xfrm rot="10800000" flipV="1">
            <a:off x="483870" y="2582545"/>
            <a:ext cx="811530" cy="14738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8" idx="2"/>
            <a:endCxn id="51" idx="0"/>
          </p:cNvCxnSpPr>
          <p:nvPr/>
        </p:nvCxnSpPr>
        <p:spPr>
          <a:xfrm flipH="1">
            <a:off x="2104499" y="4195897"/>
            <a:ext cx="5715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8" idx="1"/>
            <a:endCxn id="8" idx="1"/>
          </p:cNvCxnSpPr>
          <p:nvPr/>
        </p:nvCxnSpPr>
        <p:spPr>
          <a:xfrm rot="10800000" flipV="1">
            <a:off x="483870" y="3776980"/>
            <a:ext cx="788035" cy="2794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20000" y="133985"/>
            <a:ext cx="275590" cy="222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90835" y="93827"/>
            <a:ext cx="238539" cy="198783"/>
          </a:xfrm>
          <a:prstGeom prst="ellipse">
            <a:avLst/>
          </a:prstGeom>
          <a:solidFill>
            <a:srgbClr val="62A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18835" y="82550"/>
            <a:ext cx="267970" cy="222250"/>
          </a:xfrm>
          <a:prstGeom prst="ellipse">
            <a:avLst/>
          </a:prstGeom>
          <a:solidFill>
            <a:srgbClr val="2C7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4"/>
          <p:cNvSpPr txBox="1"/>
          <p:nvPr/>
        </p:nvSpPr>
        <p:spPr>
          <a:xfrm>
            <a:off x="4572000" y="93980"/>
            <a:ext cx="982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PROCESS</a:t>
            </a:r>
          </a:p>
        </p:txBody>
      </p:sp>
      <p:sp>
        <p:nvSpPr>
          <p:cNvPr id="16" name="TextBox 7"/>
          <p:cNvSpPr txBox="1"/>
          <p:nvPr/>
        </p:nvSpPr>
        <p:spPr>
          <a:xfrm>
            <a:off x="6387465" y="71120"/>
            <a:ext cx="11512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WebApp/HHD</a:t>
            </a:r>
          </a:p>
        </p:txBody>
      </p:sp>
      <p:sp>
        <p:nvSpPr>
          <p:cNvPr id="17" name="TextBox 10"/>
          <p:cNvSpPr txBox="1"/>
          <p:nvPr/>
        </p:nvSpPr>
        <p:spPr>
          <a:xfrm>
            <a:off x="8145780" y="11112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442" y="19363"/>
            <a:ext cx="1752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Blend Plan</a:t>
            </a:r>
          </a:p>
        </p:txBody>
      </p:sp>
      <p:sp>
        <p:nvSpPr>
          <p:cNvPr id="3" name="Oval 2"/>
          <p:cNvSpPr/>
          <p:nvPr/>
        </p:nvSpPr>
        <p:spPr>
          <a:xfrm>
            <a:off x="99126" y="521934"/>
            <a:ext cx="656772" cy="653143"/>
          </a:xfrm>
          <a:prstGeom prst="ellipse">
            <a:avLst/>
          </a:prstGeom>
          <a:solidFill>
            <a:srgbClr val="62A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98670" y="530991"/>
            <a:ext cx="1456872" cy="63137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Master Parameters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96431" y="496783"/>
            <a:ext cx="2161027" cy="7049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Display Active Stockpiles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 Rake/TT Details (if required)</a:t>
            </a:r>
          </a:p>
        </p:txBody>
      </p:sp>
      <p:cxnSp>
        <p:nvCxnSpPr>
          <p:cNvPr id="23" name="Straight Arrow Connector 22"/>
          <p:cNvCxnSpPr>
            <a:cxnSpLocks/>
            <a:stCxn id="3" idx="6"/>
            <a:endCxn id="4" idx="1"/>
          </p:cNvCxnSpPr>
          <p:nvPr/>
        </p:nvCxnSpPr>
        <p:spPr>
          <a:xfrm flipV="1">
            <a:off x="755898" y="846677"/>
            <a:ext cx="342772" cy="18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4" idx="3"/>
            <a:endCxn id="10" idx="1"/>
          </p:cNvCxnSpPr>
          <p:nvPr/>
        </p:nvCxnSpPr>
        <p:spPr>
          <a:xfrm>
            <a:off x="2555542" y="846677"/>
            <a:ext cx="840889" cy="25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6659440" y="484724"/>
            <a:ext cx="1676400" cy="72390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 Blend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Mode and Method</a:t>
            </a:r>
          </a:p>
        </p:txBody>
      </p:sp>
      <p:cxnSp>
        <p:nvCxnSpPr>
          <p:cNvPr id="63" name="Straight Arrow Connector 62"/>
          <p:cNvCxnSpPr>
            <a:cxnSpLocks/>
            <a:stCxn id="10" idx="3"/>
            <a:endCxn id="60" idx="1"/>
          </p:cNvCxnSpPr>
          <p:nvPr/>
        </p:nvCxnSpPr>
        <p:spPr>
          <a:xfrm flipV="1">
            <a:off x="5557458" y="846675"/>
            <a:ext cx="1101982" cy="2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49" idx="1"/>
            <a:endCxn id="38" idx="3"/>
          </p:cNvCxnSpPr>
          <p:nvPr/>
        </p:nvCxnSpPr>
        <p:spPr>
          <a:xfrm flipH="1">
            <a:off x="5254291" y="2455153"/>
            <a:ext cx="1408579" cy="6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stCxn id="38" idx="1"/>
            <a:endCxn id="50" idx="3"/>
          </p:cNvCxnSpPr>
          <p:nvPr/>
        </p:nvCxnSpPr>
        <p:spPr>
          <a:xfrm flipH="1">
            <a:off x="2974642" y="2462006"/>
            <a:ext cx="723990" cy="2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783355" y="3642101"/>
            <a:ext cx="2708032" cy="72709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*Super-User* further filters down  the Approved Plan(s) for Blend Execution from the Reports-Tab</a:t>
            </a:r>
          </a:p>
        </p:txBody>
      </p:sp>
      <p:cxnSp>
        <p:nvCxnSpPr>
          <p:cNvPr id="96" name="Straight Arrow Connector 95"/>
          <p:cNvCxnSpPr>
            <a:cxnSpLocks/>
            <a:stCxn id="50" idx="2"/>
            <a:endCxn id="78" idx="0"/>
          </p:cNvCxnSpPr>
          <p:nvPr/>
        </p:nvCxnSpPr>
        <p:spPr>
          <a:xfrm>
            <a:off x="2136442" y="2769041"/>
            <a:ext cx="929" cy="873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78" idx="3"/>
            <a:endCxn id="90" idx="2"/>
          </p:cNvCxnSpPr>
          <p:nvPr/>
        </p:nvCxnSpPr>
        <p:spPr>
          <a:xfrm flipV="1">
            <a:off x="3491387" y="4001122"/>
            <a:ext cx="985074" cy="4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662870" y="2150353"/>
            <a:ext cx="1676400" cy="609600"/>
          </a:xfrm>
          <a:prstGeom prst="roundRect">
            <a:avLst/>
          </a:prstGeom>
          <a:solidFill>
            <a:srgbClr val="62A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Generate Blend Plan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298242" y="2159441"/>
            <a:ext cx="1676400" cy="6096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compares and *Approves* a plan(s)</a:t>
            </a:r>
          </a:p>
        </p:txBody>
      </p:sp>
      <p:sp>
        <p:nvSpPr>
          <p:cNvPr id="13" name="Oval 12"/>
          <p:cNvSpPr/>
          <p:nvPr/>
        </p:nvSpPr>
        <p:spPr>
          <a:xfrm>
            <a:off x="7605150" y="57150"/>
            <a:ext cx="275590" cy="222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68277" y="78175"/>
            <a:ext cx="238539" cy="198783"/>
          </a:xfrm>
          <a:prstGeom prst="ellipse">
            <a:avLst/>
          </a:prstGeom>
          <a:solidFill>
            <a:srgbClr val="62A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88870" y="50767"/>
            <a:ext cx="267970" cy="222250"/>
          </a:xfrm>
          <a:prstGeom prst="ellipse">
            <a:avLst/>
          </a:prstGeom>
          <a:solidFill>
            <a:srgbClr val="2C7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4"/>
          <p:cNvSpPr txBox="1"/>
          <p:nvPr/>
        </p:nvSpPr>
        <p:spPr>
          <a:xfrm>
            <a:off x="4662437" y="40640"/>
            <a:ext cx="982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PROCESS</a:t>
            </a:r>
          </a:p>
        </p:txBody>
      </p:sp>
      <p:sp>
        <p:nvSpPr>
          <p:cNvPr id="16" name="TextBox 7"/>
          <p:cNvSpPr txBox="1"/>
          <p:nvPr/>
        </p:nvSpPr>
        <p:spPr>
          <a:xfrm>
            <a:off x="6344541" y="58639"/>
            <a:ext cx="11512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WebApp</a:t>
            </a:r>
          </a:p>
        </p:txBody>
      </p:sp>
      <p:sp>
        <p:nvSpPr>
          <p:cNvPr id="17" name="TextBox 10"/>
          <p:cNvSpPr txBox="1"/>
          <p:nvPr/>
        </p:nvSpPr>
        <p:spPr>
          <a:xfrm>
            <a:off x="7856097" y="33704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Interfacing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1064F7-2209-4AFE-ADB1-6440D60B9B41}"/>
              </a:ext>
            </a:extLst>
          </p:cNvPr>
          <p:cNvSpPr/>
          <p:nvPr/>
        </p:nvSpPr>
        <p:spPr>
          <a:xfrm>
            <a:off x="6683316" y="2149718"/>
            <a:ext cx="183476" cy="164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037DC543-F81F-4C59-83B6-209E39B548CF}"/>
              </a:ext>
            </a:extLst>
          </p:cNvPr>
          <p:cNvSpPr/>
          <p:nvPr/>
        </p:nvSpPr>
        <p:spPr>
          <a:xfrm>
            <a:off x="3698632" y="1853766"/>
            <a:ext cx="1555659" cy="12164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Gen. more Plans?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FE7D92-2357-44CF-BE08-164BE3866CB9}"/>
              </a:ext>
            </a:extLst>
          </p:cNvPr>
          <p:cNvCxnSpPr>
            <a:stCxn id="38" idx="0"/>
            <a:endCxn id="10" idx="2"/>
          </p:cNvCxnSpPr>
          <p:nvPr/>
        </p:nvCxnSpPr>
        <p:spPr>
          <a:xfrm flipV="1">
            <a:off x="4476462" y="1201733"/>
            <a:ext cx="483" cy="652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C9FA88B-0358-4377-9F15-AA10737CF1DB}"/>
              </a:ext>
            </a:extLst>
          </p:cNvPr>
          <p:cNvSpPr txBox="1"/>
          <p:nvPr/>
        </p:nvSpPr>
        <p:spPr>
          <a:xfrm>
            <a:off x="4452730" y="1502195"/>
            <a:ext cx="53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9F4AE0E-7095-4D76-93C9-FFA53B1D829B}"/>
              </a:ext>
            </a:extLst>
          </p:cNvPr>
          <p:cNvCxnSpPr>
            <a:cxnSpLocks/>
            <a:stCxn id="60" idx="2"/>
            <a:endCxn id="49" idx="0"/>
          </p:cNvCxnSpPr>
          <p:nvPr/>
        </p:nvCxnSpPr>
        <p:spPr>
          <a:xfrm>
            <a:off x="7497640" y="1208625"/>
            <a:ext cx="3430" cy="941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EE32811-CA90-46F6-AE11-96FB20F1B6FC}"/>
              </a:ext>
            </a:extLst>
          </p:cNvPr>
          <p:cNvCxnSpPr>
            <a:cxnSpLocks/>
          </p:cNvCxnSpPr>
          <p:nvPr/>
        </p:nvCxnSpPr>
        <p:spPr>
          <a:xfrm flipV="1">
            <a:off x="5565020" y="846040"/>
            <a:ext cx="1084398" cy="2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B5D4651-FA95-48C7-8677-B8736F0B432D}"/>
              </a:ext>
            </a:extLst>
          </p:cNvPr>
          <p:cNvSpPr txBox="1"/>
          <p:nvPr/>
        </p:nvSpPr>
        <p:spPr>
          <a:xfrm>
            <a:off x="3233431" y="2170882"/>
            <a:ext cx="53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2E2A491-8736-4AAB-B643-2F3A1DCABE3D}"/>
              </a:ext>
            </a:extLst>
          </p:cNvPr>
          <p:cNvSpPr/>
          <p:nvPr/>
        </p:nvSpPr>
        <p:spPr>
          <a:xfrm>
            <a:off x="4476461" y="3582022"/>
            <a:ext cx="1354298" cy="838200"/>
          </a:xfrm>
          <a:prstGeom prst="ellipse">
            <a:avLst/>
          </a:prstGeom>
          <a:solidFill>
            <a:srgbClr val="62A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Job-Allocation</a:t>
            </a:r>
          </a:p>
        </p:txBody>
      </p:sp>
      <p:sp>
        <p:nvSpPr>
          <p:cNvPr id="97" name="Thought Bubble: Cloud 96">
            <a:extLst>
              <a:ext uri="{FF2B5EF4-FFF2-40B4-BE49-F238E27FC236}">
                <a16:creationId xmlns:a16="http://schemas.microsoft.com/office/drawing/2014/main" id="{63A21C36-8A82-4F71-B5B3-2B4AAC43B40B}"/>
              </a:ext>
            </a:extLst>
          </p:cNvPr>
          <p:cNvSpPr/>
          <p:nvPr/>
        </p:nvSpPr>
        <p:spPr>
          <a:xfrm>
            <a:off x="6739884" y="4045479"/>
            <a:ext cx="2099316" cy="888471"/>
          </a:xfrm>
          <a:prstGeom prst="cloudCallout">
            <a:avLst>
              <a:gd name="adj1" fmla="val -92282"/>
              <a:gd name="adj2" fmla="val -63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Super-User approved plans appear here for Blend Execution</a:t>
            </a:r>
          </a:p>
        </p:txBody>
      </p:sp>
    </p:spTree>
    <p:extLst>
      <p:ext uri="{BB962C8B-B14F-4D97-AF65-F5344CB8AC3E}">
        <p14:creationId xmlns:p14="http://schemas.microsoft.com/office/powerpoint/2010/main" val="425723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162311" y="246400"/>
            <a:ext cx="1895089" cy="118235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User has the option to continue with the system generate plan or modify the plan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568562" y="384737"/>
            <a:ext cx="2083075" cy="905675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Continue system plan and exit. </a:t>
            </a:r>
            <a:r>
              <a:rPr lang="en-GB" dirty="0"/>
              <a:t>Plan is persisted on the DB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6366" y="3028950"/>
            <a:ext cx="2086977" cy="11430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Modify the blend plan and recalculate output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606662" y="3028950"/>
            <a:ext cx="1676400" cy="11430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Record updated plan. Plan is persi</a:t>
            </a:r>
            <a:r>
              <a:rPr lang="en-GB" dirty="0"/>
              <a:t>sted in the DB.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9" name="Google Shape;89;p15"/>
          <p:cNvCxnSpPr>
            <a:stCxn id="85" idx="3"/>
            <a:endCxn id="86" idx="1"/>
          </p:cNvCxnSpPr>
          <p:nvPr/>
        </p:nvCxnSpPr>
        <p:spPr>
          <a:xfrm>
            <a:off x="2057400" y="837575"/>
            <a:ext cx="151116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0" name="Google Shape;90;p15"/>
          <p:cNvCxnSpPr>
            <a:stCxn id="85" idx="2"/>
            <a:endCxn id="87" idx="0"/>
          </p:cNvCxnSpPr>
          <p:nvPr/>
        </p:nvCxnSpPr>
        <p:spPr>
          <a:xfrm flipH="1">
            <a:off x="1109855" y="1428750"/>
            <a:ext cx="1" cy="160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91;p15"/>
          <p:cNvCxnSpPr>
            <a:stCxn id="87" idx="3"/>
            <a:endCxn id="88" idx="1"/>
          </p:cNvCxnSpPr>
          <p:nvPr/>
        </p:nvCxnSpPr>
        <p:spPr>
          <a:xfrm>
            <a:off x="2153343" y="3600450"/>
            <a:ext cx="145331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" name="Google Shape;92;p15"/>
          <p:cNvSpPr txBox="1"/>
          <p:nvPr/>
        </p:nvSpPr>
        <p:spPr>
          <a:xfrm>
            <a:off x="2135973" y="477292"/>
            <a:ext cx="14537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 plan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094614" y="2019925"/>
            <a:ext cx="1551871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Modified plan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6630034" y="570874"/>
            <a:ext cx="823574" cy="533400"/>
          </a:xfrm>
          <a:prstGeom prst="can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15"/>
          <p:cNvCxnSpPr>
            <a:stCxn id="86" idx="3"/>
            <a:endCxn id="94" idx="2"/>
          </p:cNvCxnSpPr>
          <p:nvPr/>
        </p:nvCxnSpPr>
        <p:spPr>
          <a:xfrm>
            <a:off x="5651637" y="837575"/>
            <a:ext cx="9785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Oval 9"/>
          <p:cNvSpPr/>
          <p:nvPr/>
        </p:nvSpPr>
        <p:spPr>
          <a:xfrm>
            <a:off x="7971790" y="994410"/>
            <a:ext cx="275590" cy="222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32255" y="79857"/>
            <a:ext cx="238539" cy="198783"/>
          </a:xfrm>
          <a:prstGeom prst="ellipse">
            <a:avLst/>
          </a:prstGeom>
          <a:solidFill>
            <a:srgbClr val="62A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31785" y="490855"/>
            <a:ext cx="267970" cy="222250"/>
          </a:xfrm>
          <a:prstGeom prst="ellipse">
            <a:avLst/>
          </a:prstGeom>
          <a:solidFill>
            <a:srgbClr val="2C7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4"/>
          <p:cNvSpPr txBox="1"/>
          <p:nvPr/>
        </p:nvSpPr>
        <p:spPr>
          <a:xfrm>
            <a:off x="8161655" y="57150"/>
            <a:ext cx="982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PROCESS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53400" y="520065"/>
            <a:ext cx="11512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WebApp/HHD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8247380" y="97155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606650" y="514025"/>
            <a:ext cx="1700100" cy="1057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Viewing blend reports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195050" y="444113"/>
            <a:ext cx="2578200" cy="11970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User selects the dates within which they want to view the approved blend plan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195050" y="2813663"/>
            <a:ext cx="2578200" cy="1263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All the approved blend plans between the dates selected is fetched.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93900" y="2879513"/>
            <a:ext cx="2486100" cy="1131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Approved blend plans are displayed. User can elect any blend plan and execute them.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5" name="Google Shape;105;p16"/>
          <p:cNvCxnSpPr>
            <a:stCxn id="101" idx="3"/>
            <a:endCxn id="102" idx="1"/>
          </p:cNvCxnSpPr>
          <p:nvPr/>
        </p:nvCxnSpPr>
        <p:spPr>
          <a:xfrm>
            <a:off x="2306750" y="1042625"/>
            <a:ext cx="288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06;p16"/>
          <p:cNvCxnSpPr>
            <a:stCxn id="102" idx="2"/>
            <a:endCxn id="103" idx="0"/>
          </p:cNvCxnSpPr>
          <p:nvPr/>
        </p:nvCxnSpPr>
        <p:spPr>
          <a:xfrm>
            <a:off x="6484150" y="1641113"/>
            <a:ext cx="0" cy="11725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" name="Google Shape;107;p16"/>
          <p:cNvCxnSpPr>
            <a:stCxn id="103" idx="1"/>
            <a:endCxn id="104" idx="3"/>
          </p:cNvCxnSpPr>
          <p:nvPr/>
        </p:nvCxnSpPr>
        <p:spPr>
          <a:xfrm flipH="1">
            <a:off x="3080000" y="3445163"/>
            <a:ext cx="21150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" name="Google Shape;108;p16"/>
          <p:cNvSpPr txBox="1"/>
          <p:nvPr/>
        </p:nvSpPr>
        <p:spPr>
          <a:xfrm>
            <a:off x="492800" y="123200"/>
            <a:ext cx="2587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Reports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1790" y="994410"/>
            <a:ext cx="275590" cy="222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32255" y="79857"/>
            <a:ext cx="238539" cy="198783"/>
          </a:xfrm>
          <a:prstGeom prst="ellipse">
            <a:avLst/>
          </a:prstGeom>
          <a:solidFill>
            <a:srgbClr val="62A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31785" y="490855"/>
            <a:ext cx="267970" cy="222250"/>
          </a:xfrm>
          <a:prstGeom prst="ellipse">
            <a:avLst/>
          </a:prstGeom>
          <a:solidFill>
            <a:srgbClr val="2C7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4"/>
          <p:cNvSpPr txBox="1"/>
          <p:nvPr/>
        </p:nvSpPr>
        <p:spPr>
          <a:xfrm>
            <a:off x="8161655" y="57150"/>
            <a:ext cx="982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PROCESS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53400" y="520065"/>
            <a:ext cx="11512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WebApp/HHD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8247380" y="97155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57200" y="209550"/>
            <a:ext cx="7616190" cy="4749979"/>
            <a:chOff x="228600" y="209550"/>
            <a:chExt cx="7616190" cy="4749979"/>
          </a:xfrm>
        </p:grpSpPr>
        <p:sp>
          <p:nvSpPr>
            <p:cNvPr id="2" name="TextBox 1"/>
            <p:cNvSpPr txBox="1"/>
            <p:nvPr/>
          </p:nvSpPr>
          <p:spPr>
            <a:xfrm>
              <a:off x="228600" y="209550"/>
              <a:ext cx="121920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Reports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304800" y="895350"/>
              <a:ext cx="656772" cy="653143"/>
            </a:xfrm>
            <a:prstGeom prst="ellipse">
              <a:avLst/>
            </a:prstGeom>
            <a:solidFill>
              <a:srgbClr val="62A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95450" y="895350"/>
              <a:ext cx="1371600" cy="609600"/>
            </a:xfrm>
            <a:prstGeom prst="roundRect">
              <a:avLst/>
            </a:prstGeom>
            <a:solidFill>
              <a:srgbClr val="2C7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Select From and To-Dates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657600" y="895350"/>
              <a:ext cx="1905000" cy="609600"/>
            </a:xfrm>
            <a:prstGeom prst="roundRect">
              <a:avLst/>
            </a:prstGeom>
            <a:solidFill>
              <a:srgbClr val="62A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Get the Blend plans created between the dates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4267200" y="3051810"/>
              <a:ext cx="685800" cy="838200"/>
            </a:xfrm>
            <a:prstGeom prst="can">
              <a:avLst/>
            </a:prstGeom>
            <a:solidFill>
              <a:srgbClr val="62A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DB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206490" y="895350"/>
              <a:ext cx="1371600" cy="609600"/>
            </a:xfrm>
            <a:prstGeom prst="roundRect">
              <a:avLst/>
            </a:prstGeom>
            <a:solidFill>
              <a:srgbClr val="2C7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Approved Blend plans</a:t>
              </a:r>
            </a:p>
          </p:txBody>
        </p:sp>
        <p:cxnSp>
          <p:nvCxnSpPr>
            <p:cNvPr id="18" name="Straight Arrow Connector 17"/>
            <p:cNvCxnSpPr>
              <a:stCxn id="3" idx="6"/>
              <a:endCxn id="5" idx="1"/>
            </p:cNvCxnSpPr>
            <p:nvPr/>
          </p:nvCxnSpPr>
          <p:spPr>
            <a:xfrm flipV="1">
              <a:off x="961572" y="1200150"/>
              <a:ext cx="733878" cy="217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3"/>
              <a:endCxn id="6" idx="1"/>
            </p:cNvCxnSpPr>
            <p:nvPr/>
          </p:nvCxnSpPr>
          <p:spPr>
            <a:xfrm>
              <a:off x="3067050" y="1200150"/>
              <a:ext cx="5905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6" idx="1"/>
            </p:cNvCxnSpPr>
            <p:nvPr/>
          </p:nvCxnSpPr>
          <p:spPr>
            <a:xfrm>
              <a:off x="5562600" y="1200150"/>
              <a:ext cx="643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6130290" y="2057399"/>
              <a:ext cx="1524000" cy="609600"/>
            </a:xfrm>
            <a:prstGeom prst="roundRect">
              <a:avLst/>
            </a:prstGeom>
            <a:solidFill>
              <a:srgbClr val="2C7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Select and mark for execution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939790" y="3166110"/>
              <a:ext cx="1905000" cy="609600"/>
            </a:xfrm>
            <a:prstGeom prst="roundRect">
              <a:avLst/>
            </a:prstGeom>
            <a:solidFill>
              <a:srgbClr val="62A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Capture Execution status and persist</a:t>
              </a:r>
            </a:p>
          </p:txBody>
        </p:sp>
        <p:cxnSp>
          <p:nvCxnSpPr>
            <p:cNvPr id="27" name="Straight Arrow Connector 26"/>
            <p:cNvCxnSpPr>
              <a:stCxn id="16" idx="2"/>
              <a:endCxn id="23" idx="0"/>
            </p:cNvCxnSpPr>
            <p:nvPr/>
          </p:nvCxnSpPr>
          <p:spPr>
            <a:xfrm>
              <a:off x="6892290" y="1504950"/>
              <a:ext cx="0" cy="5524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3" idx="2"/>
              <a:endCxn id="25" idx="0"/>
            </p:cNvCxnSpPr>
            <p:nvPr/>
          </p:nvCxnSpPr>
          <p:spPr>
            <a:xfrm>
              <a:off x="6892290" y="2666999"/>
              <a:ext cx="0" cy="4991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7" idx="4"/>
            </p:cNvCxnSpPr>
            <p:nvPr/>
          </p:nvCxnSpPr>
          <p:spPr>
            <a:xfrm flipH="1">
              <a:off x="4953000" y="3470910"/>
              <a:ext cx="986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563904" y="4306386"/>
              <a:ext cx="656772" cy="653143"/>
            </a:xfrm>
            <a:prstGeom prst="ellipse">
              <a:avLst/>
            </a:prstGeom>
            <a:solidFill>
              <a:srgbClr val="62A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25" idx="2"/>
            <a:endCxn id="32" idx="0"/>
          </p:cNvCxnSpPr>
          <p:nvPr/>
        </p:nvCxnSpPr>
        <p:spPr>
          <a:xfrm>
            <a:off x="7120890" y="3775710"/>
            <a:ext cx="0" cy="530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1"/>
            <a:endCxn id="6" idx="2"/>
          </p:cNvCxnSpPr>
          <p:nvPr/>
        </p:nvCxnSpPr>
        <p:spPr>
          <a:xfrm flipV="1">
            <a:off x="4838700" y="1504950"/>
            <a:ext cx="0" cy="1546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971790" y="994410"/>
            <a:ext cx="275590" cy="222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32255" y="79857"/>
            <a:ext cx="238539" cy="198783"/>
          </a:xfrm>
          <a:prstGeom prst="ellipse">
            <a:avLst/>
          </a:prstGeom>
          <a:solidFill>
            <a:srgbClr val="62A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31785" y="490855"/>
            <a:ext cx="267970" cy="222250"/>
          </a:xfrm>
          <a:prstGeom prst="ellipse">
            <a:avLst/>
          </a:prstGeom>
          <a:solidFill>
            <a:srgbClr val="2C7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4"/>
          <p:cNvSpPr txBox="1"/>
          <p:nvPr/>
        </p:nvSpPr>
        <p:spPr>
          <a:xfrm>
            <a:off x="8161655" y="57150"/>
            <a:ext cx="982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PROCESS</a:t>
            </a:r>
          </a:p>
        </p:txBody>
      </p:sp>
      <p:sp>
        <p:nvSpPr>
          <p:cNvPr id="26" name="TextBox 7"/>
          <p:cNvSpPr txBox="1"/>
          <p:nvPr/>
        </p:nvSpPr>
        <p:spPr>
          <a:xfrm>
            <a:off x="8153400" y="520065"/>
            <a:ext cx="11512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WebApp/HHD</a:t>
            </a:r>
          </a:p>
        </p:txBody>
      </p:sp>
      <p:sp>
        <p:nvSpPr>
          <p:cNvPr id="28" name="TextBox 10"/>
          <p:cNvSpPr txBox="1"/>
          <p:nvPr/>
        </p:nvSpPr>
        <p:spPr>
          <a:xfrm>
            <a:off x="8247380" y="97155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447</Words>
  <Application>Microsoft Office PowerPoint</Application>
  <PresentationFormat>On-screen Show (16:9)</PresentationFormat>
  <Paragraphs>78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Blend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 flow</dc:title>
  <dc:creator>Raghav</dc:creator>
  <cp:lastModifiedBy>Admin</cp:lastModifiedBy>
  <cp:revision>23</cp:revision>
  <dcterms:created xsi:type="dcterms:W3CDTF">2021-01-20T13:16:00Z</dcterms:created>
  <dcterms:modified xsi:type="dcterms:W3CDTF">2021-02-05T10:32:25Z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