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88" r:id="rId1"/>
  </p:sldMasterIdLst>
  <p:notesMasterIdLst>
    <p:notesMasterId r:id="rId19"/>
  </p:notesMasterIdLst>
  <p:handoutMasterIdLst>
    <p:handoutMasterId r:id="rId20"/>
  </p:handoutMasterIdLst>
  <p:sldIdLst>
    <p:sldId id="256" r:id="rId2"/>
    <p:sldId id="258" r:id="rId3"/>
    <p:sldId id="257" r:id="rId4"/>
    <p:sldId id="259" r:id="rId5"/>
    <p:sldId id="264" r:id="rId6"/>
    <p:sldId id="261" r:id="rId7"/>
    <p:sldId id="266" r:id="rId8"/>
    <p:sldId id="260" r:id="rId9"/>
    <p:sldId id="272" r:id="rId10"/>
    <p:sldId id="273" r:id="rId11"/>
    <p:sldId id="274" r:id="rId12"/>
    <p:sldId id="275" r:id="rId13"/>
    <p:sldId id="269" r:id="rId14"/>
    <p:sldId id="263" r:id="rId15"/>
    <p:sldId id="262" r:id="rId16"/>
    <p:sldId id="270" r:id="rId17"/>
    <p:sldId id="265" r:id="rId18"/>
  </p:sldIdLst>
  <p:sldSz cx="12192000" cy="6858000"/>
  <p:notesSz cx="6858000" cy="9144000"/>
  <p:defaultTextStyle>
    <a:defPPr rtl="0">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37"/>
    <p:restoredTop sz="96296"/>
  </p:normalViewPr>
  <p:slideViewPr>
    <p:cSldViewPr snapToGrid="0">
      <p:cViewPr varScale="1">
        <p:scale>
          <a:sx n="106" d="100"/>
          <a:sy n="106" d="100"/>
        </p:scale>
        <p:origin x="216" y="560"/>
      </p:cViewPr>
      <p:guideLst/>
    </p:cSldViewPr>
  </p:slideViewPr>
  <p:notesTextViewPr>
    <p:cViewPr>
      <p:scale>
        <a:sx n="1" d="1"/>
        <a:sy n="1" d="1"/>
      </p:scale>
      <p:origin x="0" y="0"/>
    </p:cViewPr>
  </p:notesTextViewPr>
  <p:notesViewPr>
    <p:cSldViewPr snapToGrid="0">
      <p:cViewPr varScale="1">
        <p:scale>
          <a:sx n="66" d="100"/>
          <a:sy n="66" d="100"/>
        </p:scale>
        <p:origin x="0" y="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oho Mukoro [Student-PECS]" userId="e8d3185a-620d-4b95-85f4-b0c685889f27" providerId="ADAL" clId="{EEC94C71-7768-1146-A777-F48F5B775814}"/>
    <pc:docChg chg="undo custSel modSld">
      <pc:chgData name="Eloho Mukoro [Student-PECS]" userId="e8d3185a-620d-4b95-85f4-b0c685889f27" providerId="ADAL" clId="{EEC94C71-7768-1146-A777-F48F5B775814}" dt="2023-06-06T19:10:04.029" v="1" actId="478"/>
      <pc:docMkLst>
        <pc:docMk/>
      </pc:docMkLst>
      <pc:sldChg chg="addSp delSp mod">
        <pc:chgData name="Eloho Mukoro [Student-PECS]" userId="e8d3185a-620d-4b95-85f4-b0c685889f27" providerId="ADAL" clId="{EEC94C71-7768-1146-A777-F48F5B775814}" dt="2023-06-06T19:10:04.029" v="1" actId="478"/>
        <pc:sldMkLst>
          <pc:docMk/>
          <pc:sldMk cId="189540378" sldId="265"/>
        </pc:sldMkLst>
        <pc:picChg chg="add del">
          <ac:chgData name="Eloho Mukoro [Student-PECS]" userId="e8d3185a-620d-4b95-85f4-b0c685889f27" providerId="ADAL" clId="{EEC94C71-7768-1146-A777-F48F5B775814}" dt="2023-06-06T19:10:04.029" v="1" actId="478"/>
          <ac:picMkLst>
            <pc:docMk/>
            <pc:sldMk cId="189540378" sldId="265"/>
            <ac:picMk id="6" creationId="{3DDBDC12-24FE-BD3D-745E-8F28E61EC438}"/>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58B8025-020F-4177-8923-A113458B020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F83BF0D7-34D6-4F21-A89C-6E56A70DAA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0107670-ED36-4F0A-A281-2C1CAA6A7C67}" type="datetime1">
              <a:rPr lang="en-GB" smtClean="0"/>
              <a:t>05/06/2023</a:t>
            </a:fld>
            <a:endParaRPr lang="en-GB"/>
          </a:p>
        </p:txBody>
      </p:sp>
      <p:sp>
        <p:nvSpPr>
          <p:cNvPr id="4" name="Footer Placeholder 3">
            <a:extLst>
              <a:ext uri="{FF2B5EF4-FFF2-40B4-BE49-F238E27FC236}">
                <a16:creationId xmlns:a16="http://schemas.microsoft.com/office/drawing/2014/main" id="{8D961BE4-40B3-4C17-94CC-EA9A790349A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4EB8A2F4-ED8E-403F-A4B6-34FEE7ADE24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5C7DE40-7AEB-4C7C-BC44-FA39FAEF52D2}" type="slidenum">
              <a:rPr lang="en-GB" smtClean="0"/>
              <a:t>‹#›</a:t>
            </a:fld>
            <a:endParaRPr lang="en-GB"/>
          </a:p>
        </p:txBody>
      </p:sp>
    </p:spTree>
    <p:extLst>
      <p:ext uri="{BB962C8B-B14F-4D97-AF65-F5344CB8AC3E}">
        <p14:creationId xmlns:p14="http://schemas.microsoft.com/office/powerpoint/2010/main" val="23549188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noProof="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82D2D3-0165-4B5D-ADED-1331DF83D0BE}" type="datetime1">
              <a:rPr lang="en-GB" smtClean="0"/>
              <a:pPr/>
              <a:t>05/06/2023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noProof="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46AA59-A65D-4FFD-9D6B-AAE6A5DDB6BE}" type="slidenum">
              <a:rPr lang="en-GB" noProof="0" smtClean="0"/>
              <a:t>‹#›</a:t>
            </a:fld>
            <a:endParaRPr lang="en-GB" noProof="0"/>
          </a:p>
        </p:txBody>
      </p:sp>
    </p:spTree>
    <p:extLst>
      <p:ext uri="{BB962C8B-B14F-4D97-AF65-F5344CB8AC3E}">
        <p14:creationId xmlns:p14="http://schemas.microsoft.com/office/powerpoint/2010/main" val="14178258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3746AA59-A65D-4FFD-9D6B-AAE6A5DDB6BE}" type="slidenum">
              <a:rPr lang="en-GB" smtClean="0"/>
              <a:t>1</a:t>
            </a:fld>
            <a:endParaRPr lang="en-GB"/>
          </a:p>
        </p:txBody>
      </p:sp>
    </p:spTree>
    <p:extLst>
      <p:ext uri="{BB962C8B-B14F-4D97-AF65-F5344CB8AC3E}">
        <p14:creationId xmlns:p14="http://schemas.microsoft.com/office/powerpoint/2010/main" val="2021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NG" dirty="0"/>
              <a:t>Some application of association mining can be applied in customer segementation, social media profiling, system recommendation and others.</a:t>
            </a:r>
          </a:p>
        </p:txBody>
      </p:sp>
      <p:sp>
        <p:nvSpPr>
          <p:cNvPr id="4" name="Slide Number Placeholder 3"/>
          <p:cNvSpPr>
            <a:spLocks noGrp="1"/>
          </p:cNvSpPr>
          <p:nvPr>
            <p:ph type="sldNum" sz="quarter" idx="5"/>
          </p:nvPr>
        </p:nvSpPr>
        <p:spPr/>
        <p:txBody>
          <a:bodyPr/>
          <a:lstStyle/>
          <a:p>
            <a:fld id="{3746AA59-A65D-4FFD-9D6B-AAE6A5DDB6BE}" type="slidenum">
              <a:rPr lang="en-GB" noProof="0" smtClean="0"/>
              <a:t>3</a:t>
            </a:fld>
            <a:endParaRPr lang="en-GB" noProof="0"/>
          </a:p>
        </p:txBody>
      </p:sp>
    </p:spTree>
    <p:extLst>
      <p:ext uri="{BB962C8B-B14F-4D97-AF65-F5344CB8AC3E}">
        <p14:creationId xmlns:p14="http://schemas.microsoft.com/office/powerpoint/2010/main" val="19612957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284A420-F50C-4C2C-B88E-E6F4EF504B6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893A6D2E-5228-4998-9E24-EFCCA024675E}"/>
              </a:ext>
            </a:extLst>
          </p:cNvPr>
          <p:cNvSpPr/>
          <p:nvPr/>
        </p:nvSpPr>
        <p:spPr>
          <a:xfrm>
            <a:off x="0" y="-2"/>
            <a:ext cx="12188952" cy="3567547"/>
          </a:xfrm>
          <a:prstGeom prst="rect">
            <a:avLst/>
          </a:prstGeom>
          <a:ln>
            <a:noFill/>
          </a:ln>
          <a:effectLst>
            <a:outerShdw blurRad="228600" dist="152400" dir="5460000" sx="95000" sy="95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9D878C-9930-44AF-AE18-FCA0DAE10D39}"/>
              </a:ext>
            </a:extLst>
          </p:cNvPr>
          <p:cNvSpPr>
            <a:spLocks noGrp="1"/>
          </p:cNvSpPr>
          <p:nvPr>
            <p:ph type="ctrTitle"/>
          </p:nvPr>
        </p:nvSpPr>
        <p:spPr>
          <a:xfrm>
            <a:off x="761802" y="852055"/>
            <a:ext cx="10380572" cy="2581463"/>
          </a:xfrm>
        </p:spPr>
        <p:txBody>
          <a:bodyPr anchor="b">
            <a:normAutofit/>
          </a:bodyPr>
          <a:lstStyle>
            <a:lvl1pPr algn="l">
              <a:defRPr sz="4800"/>
            </a:lvl1pPr>
          </a:lstStyle>
          <a:p>
            <a:r>
              <a:rPr lang="en-US"/>
              <a:t>Click to edit Master title style</a:t>
            </a:r>
          </a:p>
        </p:txBody>
      </p:sp>
      <p:sp>
        <p:nvSpPr>
          <p:cNvPr id="3" name="Subtitle 2">
            <a:extLst>
              <a:ext uri="{FF2B5EF4-FFF2-40B4-BE49-F238E27FC236}">
                <a16:creationId xmlns:a16="http://schemas.microsoft.com/office/drawing/2014/main" id="{CD82D608-1F8D-47BB-B595-43B7BEACA90A}"/>
              </a:ext>
            </a:extLst>
          </p:cNvPr>
          <p:cNvSpPr>
            <a:spLocks noGrp="1"/>
          </p:cNvSpPr>
          <p:nvPr>
            <p:ph type="subTitle" idx="1"/>
          </p:nvPr>
        </p:nvSpPr>
        <p:spPr>
          <a:xfrm>
            <a:off x="761802" y="3754582"/>
            <a:ext cx="10380572" cy="2244436"/>
          </a:xfrm>
        </p:spPr>
        <p:txBody>
          <a:bodyPr/>
          <a:lstStyle>
            <a:lvl1pPr marL="0" indent="0" algn="l">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D3C1DA-DAC9-422B-9450-54A7E03B3DE0}"/>
              </a:ext>
            </a:extLst>
          </p:cNvPr>
          <p:cNvSpPr>
            <a:spLocks noGrp="1"/>
          </p:cNvSpPr>
          <p:nvPr>
            <p:ph type="dt" sz="half" idx="10"/>
          </p:nvPr>
        </p:nvSpPr>
        <p:spPr/>
        <p:txBody>
          <a:bodyPr/>
          <a:lstStyle/>
          <a:p>
            <a:fld id="{3341EE12-F28E-4B03-A404-A8FCAE0F6316}" type="datetime1">
              <a:rPr lang="en-US" smtClean="0"/>
              <a:t>6/5/23</a:t>
            </a:fld>
            <a:endParaRPr lang="en-US"/>
          </a:p>
        </p:txBody>
      </p:sp>
      <p:sp>
        <p:nvSpPr>
          <p:cNvPr id="5" name="Footer Placeholder 4">
            <a:extLst>
              <a:ext uri="{FF2B5EF4-FFF2-40B4-BE49-F238E27FC236}">
                <a16:creationId xmlns:a16="http://schemas.microsoft.com/office/drawing/2014/main" id="{6739A2B9-3E23-4C08-A5CE-698861210A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12E61E-26F7-4369-8F2F-6D3CDF644D94}"/>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23" name="Straight Connector 22">
            <a:extLst>
              <a:ext uri="{FF2B5EF4-FFF2-40B4-BE49-F238E27FC236}">
                <a16:creationId xmlns:a16="http://schemas.microsoft.com/office/drawing/2014/main" id="{3ADB48DB-8E25-4F2F-8C02-5B793937255F}"/>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C32BA7E3-7313-49C8-A245-A85BDEB13EB3}"/>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02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F69F7-12D5-40F0-88F0-33D60AEB021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65BB511-E79D-41D8-AF91-14A5C803FC8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705DFA-4DAF-4B30-8032-503081AEA4BF}"/>
              </a:ext>
            </a:extLst>
          </p:cNvPr>
          <p:cNvSpPr>
            <a:spLocks noGrp="1"/>
          </p:cNvSpPr>
          <p:nvPr>
            <p:ph type="dt" sz="half" idx="10"/>
          </p:nvPr>
        </p:nvSpPr>
        <p:spPr/>
        <p:txBody>
          <a:bodyPr/>
          <a:lstStyle/>
          <a:p>
            <a:fld id="{B68B8189-0D9C-48A6-9FA3-862227B094CE}" type="datetime1">
              <a:rPr lang="en-US" smtClean="0"/>
              <a:t>6/5/23</a:t>
            </a:fld>
            <a:endParaRPr lang="en-US"/>
          </a:p>
        </p:txBody>
      </p:sp>
      <p:sp>
        <p:nvSpPr>
          <p:cNvPr id="5" name="Footer Placeholder 4">
            <a:extLst>
              <a:ext uri="{FF2B5EF4-FFF2-40B4-BE49-F238E27FC236}">
                <a16:creationId xmlns:a16="http://schemas.microsoft.com/office/drawing/2014/main" id="{E034FBF5-16C0-46A0-916A-4910C1B615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626EA6-7E48-454C-887A-0EF3356F91D5}"/>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7584853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A312BAB-A07B-4FEA-8EB5-A7BD8B24C6DA}"/>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F245A432-7E52-48B5-A8BB-13EED592E35A}"/>
              </a:ext>
            </a:extLst>
          </p:cNvPr>
          <p:cNvSpPr/>
          <p:nvPr/>
        </p:nvSpPr>
        <p:spPr>
          <a:xfrm>
            <a:off x="7813964" y="0"/>
            <a:ext cx="4378036" cy="6858000"/>
          </a:xfrm>
          <a:prstGeom prst="rect">
            <a:avLst/>
          </a:prstGeom>
          <a:ln>
            <a:noFill/>
          </a:ln>
          <a:effectLst>
            <a:outerShdw blurRad="254000" dist="152400" dir="10680000" sx="95000" sy="95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656288B6-16BD-4DEE-9187-C78963ED1D8A}"/>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Vertical Title 1">
            <a:extLst>
              <a:ext uri="{FF2B5EF4-FFF2-40B4-BE49-F238E27FC236}">
                <a16:creationId xmlns:a16="http://schemas.microsoft.com/office/drawing/2014/main" id="{F9259F7B-ED77-4251-A424-93712C6F57A0}"/>
              </a:ext>
            </a:extLst>
          </p:cNvPr>
          <p:cNvSpPr>
            <a:spLocks noGrp="1"/>
          </p:cNvSpPr>
          <p:nvPr>
            <p:ph type="title" orient="vert"/>
          </p:nvPr>
        </p:nvSpPr>
        <p:spPr>
          <a:xfrm>
            <a:off x="8139544" y="872836"/>
            <a:ext cx="2521527" cy="5119256"/>
          </a:xfrm>
        </p:spPr>
        <p:txBody>
          <a:bodyPr vert="eaVert" anchor="t"/>
          <a:lstStyle/>
          <a:p>
            <a:r>
              <a:rPr lang="en-US"/>
              <a:t>Click to edit Master title style</a:t>
            </a:r>
          </a:p>
        </p:txBody>
      </p:sp>
      <p:sp>
        <p:nvSpPr>
          <p:cNvPr id="3" name="Vertical Text Placeholder 2">
            <a:extLst>
              <a:ext uri="{FF2B5EF4-FFF2-40B4-BE49-F238E27FC236}">
                <a16:creationId xmlns:a16="http://schemas.microsoft.com/office/drawing/2014/main" id="{70295692-9BD0-4EB9-B344-9A6945DB0B81}"/>
              </a:ext>
            </a:extLst>
          </p:cNvPr>
          <p:cNvSpPr>
            <a:spLocks noGrp="1"/>
          </p:cNvSpPr>
          <p:nvPr>
            <p:ph type="body" orient="vert" idx="1"/>
          </p:nvPr>
        </p:nvSpPr>
        <p:spPr>
          <a:xfrm>
            <a:off x="756746" y="872836"/>
            <a:ext cx="6634169" cy="51192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B128527-7CED-4CF3-A260-649685D2E6D3}"/>
              </a:ext>
            </a:extLst>
          </p:cNvPr>
          <p:cNvSpPr>
            <a:spLocks noGrp="1"/>
          </p:cNvSpPr>
          <p:nvPr>
            <p:ph type="dt" sz="half" idx="10"/>
          </p:nvPr>
        </p:nvSpPr>
        <p:spPr>
          <a:xfrm>
            <a:off x="329184" y="6236208"/>
            <a:ext cx="3037459" cy="365125"/>
          </a:xfrm>
        </p:spPr>
        <p:txBody>
          <a:bodyPr/>
          <a:lstStyle/>
          <a:p>
            <a:fld id="{26ADDCAE-6443-42C3-9C19-F95985500186}" type="datetime1">
              <a:rPr lang="en-US" smtClean="0"/>
              <a:t>6/5/23</a:t>
            </a:fld>
            <a:endParaRPr lang="en-US"/>
          </a:p>
        </p:txBody>
      </p:sp>
      <p:sp>
        <p:nvSpPr>
          <p:cNvPr id="5" name="Footer Placeholder 4">
            <a:extLst>
              <a:ext uri="{FF2B5EF4-FFF2-40B4-BE49-F238E27FC236}">
                <a16:creationId xmlns:a16="http://schemas.microsoft.com/office/drawing/2014/main" id="{20517F65-E517-4B50-B559-FD7D59F3E8B5}"/>
              </a:ext>
            </a:extLst>
          </p:cNvPr>
          <p:cNvSpPr>
            <a:spLocks noGrp="1"/>
          </p:cNvSpPr>
          <p:nvPr>
            <p:ph type="ftr" sz="quarter" idx="11"/>
          </p:nvPr>
        </p:nvSpPr>
        <p:spPr>
          <a:xfrm>
            <a:off x="329184" y="237744"/>
            <a:ext cx="3581400" cy="365125"/>
          </a:xfrm>
        </p:spPr>
        <p:txBody>
          <a:bodyPr/>
          <a:lstStyle/>
          <a:p>
            <a:endParaRPr lang="en-US"/>
          </a:p>
        </p:txBody>
      </p:sp>
      <p:sp>
        <p:nvSpPr>
          <p:cNvPr id="6" name="Slide Number Placeholder 5">
            <a:extLst>
              <a:ext uri="{FF2B5EF4-FFF2-40B4-BE49-F238E27FC236}">
                <a16:creationId xmlns:a16="http://schemas.microsoft.com/office/drawing/2014/main" id="{CAED40B7-46EE-49D9-BE89-7E101F80A49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6" name="Straight Connector 15">
            <a:extLst>
              <a:ext uri="{FF2B5EF4-FFF2-40B4-BE49-F238E27FC236}">
                <a16:creationId xmlns:a16="http://schemas.microsoft.com/office/drawing/2014/main" id="{E05031BF-2EA5-4128-B6AF-2D0F5A101095}"/>
              </a:ext>
            </a:extLst>
          </p:cNvPr>
          <p:cNvCxnSpPr>
            <a:cxnSpLocks/>
          </p:cNvCxnSpPr>
          <p:nvPr/>
        </p:nvCxnSpPr>
        <p:spPr>
          <a:xfrm rot="16200000" flipH="1">
            <a:off x="10361537" y="120772"/>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2848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C62CCA-8D32-44C3-809A-54D0245B8ABF}"/>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10689041-349C-49F8-B155-6F5862873736}"/>
              </a:ext>
            </a:extLst>
          </p:cNvPr>
          <p:cNvSpPr>
            <a:spLocks noGrp="1"/>
          </p:cNvSpPr>
          <p:nvPr>
            <p:ph idx="1"/>
          </p:nvPr>
        </p:nvSpPr>
        <p:spPr>
          <a:xfrm>
            <a:off x="761799" y="2750126"/>
            <a:ext cx="10381205" cy="32617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35E088-72B1-425B-B53B-81B134826169}"/>
              </a:ext>
            </a:extLst>
          </p:cNvPr>
          <p:cNvSpPr>
            <a:spLocks noGrp="1"/>
          </p:cNvSpPr>
          <p:nvPr>
            <p:ph type="dt" sz="half" idx="10"/>
          </p:nvPr>
        </p:nvSpPr>
        <p:spPr/>
        <p:txBody>
          <a:bodyPr/>
          <a:lstStyle/>
          <a:p>
            <a:fld id="{1962799E-EB8E-4038-8063-81BB57C732D4}" type="datetime1">
              <a:rPr lang="en-US" smtClean="0"/>
              <a:t>6/5/23</a:t>
            </a:fld>
            <a:endParaRPr lang="en-US"/>
          </a:p>
        </p:txBody>
      </p:sp>
      <p:sp>
        <p:nvSpPr>
          <p:cNvPr id="5" name="Footer Placeholder 4">
            <a:extLst>
              <a:ext uri="{FF2B5EF4-FFF2-40B4-BE49-F238E27FC236}">
                <a16:creationId xmlns:a16="http://schemas.microsoft.com/office/drawing/2014/main" id="{89180451-8BF9-48B2-8E6A-9E15C83357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68196E-3A76-4417-BFD8-4400D16E07EA}"/>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2729025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CFB183B-99B9-4420-AB2D-070568510522}"/>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76DF62B9-1876-4EEB-929D-B46F98265E34}"/>
              </a:ext>
            </a:extLst>
          </p:cNvPr>
          <p:cNvSpPr/>
          <p:nvPr/>
        </p:nvSpPr>
        <p:spPr>
          <a:xfrm>
            <a:off x="0" y="-2"/>
            <a:ext cx="12192000" cy="3862064"/>
          </a:xfrm>
          <a:prstGeom prst="rect">
            <a:avLst/>
          </a:prstGeom>
          <a:ln>
            <a:noFill/>
          </a:ln>
          <a:effectLst>
            <a:outerShdw blurRad="203200" dist="127000" dir="5460000" sx="96000" sy="96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B5F0E4DD-839A-4BD2-B5FA-FF319E87D037}"/>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7692C2FB-E558-4132-AAF5-EFCED0144BA2}"/>
              </a:ext>
            </a:extLst>
          </p:cNvPr>
          <p:cNvSpPr>
            <a:spLocks noGrp="1"/>
          </p:cNvSpPr>
          <p:nvPr>
            <p:ph type="title"/>
          </p:nvPr>
        </p:nvSpPr>
        <p:spPr>
          <a:xfrm>
            <a:off x="761801" y="852056"/>
            <a:ext cx="10380572" cy="2576944"/>
          </a:xfrm>
        </p:spPr>
        <p:txBody>
          <a:bodyPr anchor="b">
            <a:normAutofit/>
          </a:bodyPr>
          <a:lstStyle>
            <a:lvl1pPr>
              <a:defRPr sz="5400"/>
            </a:lvl1pPr>
          </a:lstStyle>
          <a:p>
            <a:r>
              <a:rPr lang="en-US"/>
              <a:t>Click to edit Master title style</a:t>
            </a:r>
          </a:p>
        </p:txBody>
      </p:sp>
      <p:sp>
        <p:nvSpPr>
          <p:cNvPr id="3" name="Text Placeholder 2">
            <a:extLst>
              <a:ext uri="{FF2B5EF4-FFF2-40B4-BE49-F238E27FC236}">
                <a16:creationId xmlns:a16="http://schemas.microsoft.com/office/drawing/2014/main" id="{9AA20424-DA4E-467F-AC0A-D44192A54F64}"/>
              </a:ext>
            </a:extLst>
          </p:cNvPr>
          <p:cNvSpPr>
            <a:spLocks noGrp="1"/>
          </p:cNvSpPr>
          <p:nvPr>
            <p:ph type="body" idx="1"/>
          </p:nvPr>
        </p:nvSpPr>
        <p:spPr>
          <a:xfrm>
            <a:off x="761797" y="4202832"/>
            <a:ext cx="10395116" cy="1789260"/>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3B39F9C-ADA9-4225-9D74-193A8894ED7A}"/>
              </a:ext>
            </a:extLst>
          </p:cNvPr>
          <p:cNvSpPr>
            <a:spLocks noGrp="1"/>
          </p:cNvSpPr>
          <p:nvPr>
            <p:ph type="dt" sz="half" idx="10"/>
          </p:nvPr>
        </p:nvSpPr>
        <p:spPr>
          <a:xfrm>
            <a:off x="332481" y="6236208"/>
            <a:ext cx="3037459" cy="365125"/>
          </a:xfrm>
        </p:spPr>
        <p:txBody>
          <a:bodyPr/>
          <a:lstStyle/>
          <a:p>
            <a:fld id="{217A73C3-B243-44D3-809D-EF8FDFBD85D4}" type="datetime1">
              <a:rPr lang="en-US" smtClean="0"/>
              <a:t>6/5/23</a:t>
            </a:fld>
            <a:endParaRPr lang="en-US"/>
          </a:p>
        </p:txBody>
      </p:sp>
      <p:sp>
        <p:nvSpPr>
          <p:cNvPr id="5" name="Footer Placeholder 4">
            <a:extLst>
              <a:ext uri="{FF2B5EF4-FFF2-40B4-BE49-F238E27FC236}">
                <a16:creationId xmlns:a16="http://schemas.microsoft.com/office/drawing/2014/main" id="{84057DEC-B96B-4D69-8B62-5156FDA6D9BB}"/>
              </a:ext>
            </a:extLst>
          </p:cNvPr>
          <p:cNvSpPr>
            <a:spLocks noGrp="1"/>
          </p:cNvSpPr>
          <p:nvPr>
            <p:ph type="ftr" sz="quarter" idx="11"/>
          </p:nvPr>
        </p:nvSpPr>
        <p:spPr>
          <a:xfrm>
            <a:off x="332481" y="237744"/>
            <a:ext cx="4114800" cy="365125"/>
          </a:xfrm>
        </p:spPr>
        <p:txBody>
          <a:bodyPr/>
          <a:lstStyle/>
          <a:p>
            <a:endParaRPr lang="en-US"/>
          </a:p>
        </p:txBody>
      </p:sp>
      <p:sp>
        <p:nvSpPr>
          <p:cNvPr id="6" name="Slide Number Placeholder 5">
            <a:extLst>
              <a:ext uri="{FF2B5EF4-FFF2-40B4-BE49-F238E27FC236}">
                <a16:creationId xmlns:a16="http://schemas.microsoft.com/office/drawing/2014/main" id="{A0BF4AC1-9934-43DC-B9AC-322612A74656}"/>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cxnSp>
        <p:nvCxnSpPr>
          <p:cNvPr id="11" name="Straight Connector 10">
            <a:extLst>
              <a:ext uri="{FF2B5EF4-FFF2-40B4-BE49-F238E27FC236}">
                <a16:creationId xmlns:a16="http://schemas.microsoft.com/office/drawing/2014/main" id="{4CBDA60A-39CD-41D4-8AE5-0FB7FD78559C}"/>
              </a:ext>
            </a:extLst>
          </p:cNvPr>
          <p:cNvCxnSpPr>
            <a:cxnSpLocks/>
          </p:cNvCxnSpPr>
          <p:nvPr/>
        </p:nvCxnSpPr>
        <p:spPr>
          <a:xfrm>
            <a:off x="11668155" y="852056"/>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125601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CAF84-4A19-4D9A-9B82-46BCBED4F7BD}"/>
              </a:ext>
            </a:extLst>
          </p:cNvPr>
          <p:cNvSpPr>
            <a:spLocks noGrp="1"/>
          </p:cNvSpPr>
          <p:nvPr>
            <p:ph type="title"/>
          </p:nvPr>
        </p:nvSpPr>
        <p:spPr>
          <a:xfrm>
            <a:off x="761801" y="858982"/>
            <a:ext cx="10380573" cy="143227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5A373DD-26AC-4E69-A17C-538D9C7C6854}"/>
              </a:ext>
            </a:extLst>
          </p:cNvPr>
          <p:cNvSpPr>
            <a:spLocks noGrp="1"/>
          </p:cNvSpPr>
          <p:nvPr>
            <p:ph sz="half" idx="1"/>
          </p:nvPr>
        </p:nvSpPr>
        <p:spPr>
          <a:xfrm>
            <a:off x="761800"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AD30C23-A75F-45DF-BCCF-760C533AC7FA}"/>
              </a:ext>
            </a:extLst>
          </p:cNvPr>
          <p:cNvSpPr>
            <a:spLocks noGrp="1"/>
          </p:cNvSpPr>
          <p:nvPr>
            <p:ph sz="half" idx="2"/>
          </p:nvPr>
        </p:nvSpPr>
        <p:spPr>
          <a:xfrm>
            <a:off x="6097092" y="2833255"/>
            <a:ext cx="5045281" cy="31657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2C3974-73EC-4F1B-9E92-0E279ABEE5CD}"/>
              </a:ext>
            </a:extLst>
          </p:cNvPr>
          <p:cNvSpPr>
            <a:spLocks noGrp="1"/>
          </p:cNvSpPr>
          <p:nvPr>
            <p:ph type="dt" sz="half" idx="10"/>
          </p:nvPr>
        </p:nvSpPr>
        <p:spPr>
          <a:xfrm>
            <a:off x="332481" y="6236208"/>
            <a:ext cx="3037459" cy="365125"/>
          </a:xfrm>
        </p:spPr>
        <p:txBody>
          <a:bodyPr/>
          <a:lstStyle/>
          <a:p>
            <a:fld id="{C9B6D3E3-28E2-4380-A113-67698215C5F8}" type="datetime1">
              <a:rPr lang="en-US" smtClean="0"/>
              <a:t>6/5/23</a:t>
            </a:fld>
            <a:endParaRPr lang="en-US"/>
          </a:p>
        </p:txBody>
      </p:sp>
      <p:sp>
        <p:nvSpPr>
          <p:cNvPr id="6" name="Footer Placeholder 5">
            <a:extLst>
              <a:ext uri="{FF2B5EF4-FFF2-40B4-BE49-F238E27FC236}">
                <a16:creationId xmlns:a16="http://schemas.microsoft.com/office/drawing/2014/main" id="{CC70B3F2-3F28-42A3-9701-A6F01F1B185A}"/>
              </a:ext>
            </a:extLst>
          </p:cNvPr>
          <p:cNvSpPr>
            <a:spLocks noGrp="1"/>
          </p:cNvSpPr>
          <p:nvPr>
            <p:ph type="ftr" sz="quarter" idx="11"/>
          </p:nvPr>
        </p:nvSpPr>
        <p:spPr>
          <a:xfrm>
            <a:off x="332481" y="237744"/>
            <a:ext cx="4114800" cy="365125"/>
          </a:xfrm>
        </p:spPr>
        <p:txBody>
          <a:bodyPr/>
          <a:lstStyle/>
          <a:p>
            <a:endParaRPr lang="en-US"/>
          </a:p>
        </p:txBody>
      </p:sp>
      <p:sp>
        <p:nvSpPr>
          <p:cNvPr id="7" name="Slide Number Placeholder 6">
            <a:extLst>
              <a:ext uri="{FF2B5EF4-FFF2-40B4-BE49-F238E27FC236}">
                <a16:creationId xmlns:a16="http://schemas.microsoft.com/office/drawing/2014/main" id="{E5E7A2FC-50E7-4972-9F28-E3AC4EF93D44}"/>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3184325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865F85-77E6-4F6D-9FFA-5D76201B13E5}"/>
              </a:ext>
            </a:extLst>
          </p:cNvPr>
          <p:cNvSpPr>
            <a:spLocks noGrp="1"/>
          </p:cNvSpPr>
          <p:nvPr>
            <p:ph type="title"/>
          </p:nvPr>
        </p:nvSpPr>
        <p:spPr>
          <a:xfrm>
            <a:off x="761802" y="872836"/>
            <a:ext cx="10380572" cy="1427019"/>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6C0DAE-58D1-45D9-9FC4-B0864E332C08}"/>
              </a:ext>
            </a:extLst>
          </p:cNvPr>
          <p:cNvSpPr>
            <a:spLocks noGrp="1"/>
          </p:cNvSpPr>
          <p:nvPr>
            <p:ph type="body" idx="1"/>
          </p:nvPr>
        </p:nvSpPr>
        <p:spPr>
          <a:xfrm>
            <a:off x="761801" y="2713326"/>
            <a:ext cx="5023424"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1E63D7-9812-4EA1-A0A2-14D974311FAD}"/>
              </a:ext>
            </a:extLst>
          </p:cNvPr>
          <p:cNvSpPr>
            <a:spLocks noGrp="1"/>
          </p:cNvSpPr>
          <p:nvPr>
            <p:ph sz="half" idx="2"/>
          </p:nvPr>
        </p:nvSpPr>
        <p:spPr>
          <a:xfrm>
            <a:off x="761801" y="3706091"/>
            <a:ext cx="5023424"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4C5055B-04A0-47D3-90ED-135025F857F9}"/>
              </a:ext>
            </a:extLst>
          </p:cNvPr>
          <p:cNvSpPr>
            <a:spLocks noGrp="1"/>
          </p:cNvSpPr>
          <p:nvPr>
            <p:ph type="body" sz="quarter" idx="3"/>
          </p:nvPr>
        </p:nvSpPr>
        <p:spPr>
          <a:xfrm>
            <a:off x="6094211" y="2713326"/>
            <a:ext cx="5048163" cy="823912"/>
          </a:xfrm>
        </p:spPr>
        <p:txBody>
          <a:bodyPr anchor="b">
            <a:normAutofit/>
          </a:bodyPr>
          <a:lstStyle>
            <a:lvl1pPr marL="0" indent="0">
              <a:buNone/>
              <a:defRPr sz="2400" b="0" i="1" u="none"/>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8936E6E-8F64-49E6-B57C-86CF92D1689E}"/>
              </a:ext>
            </a:extLst>
          </p:cNvPr>
          <p:cNvSpPr>
            <a:spLocks noGrp="1"/>
          </p:cNvSpPr>
          <p:nvPr>
            <p:ph sz="quarter" idx="4"/>
          </p:nvPr>
        </p:nvSpPr>
        <p:spPr>
          <a:xfrm>
            <a:off x="6094211" y="3706091"/>
            <a:ext cx="5048163" cy="233449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FFBEAD-2827-40DA-8338-2D691325F1B3}"/>
              </a:ext>
            </a:extLst>
          </p:cNvPr>
          <p:cNvSpPr>
            <a:spLocks noGrp="1"/>
          </p:cNvSpPr>
          <p:nvPr>
            <p:ph type="dt" sz="half" idx="10"/>
          </p:nvPr>
        </p:nvSpPr>
        <p:spPr>
          <a:xfrm>
            <a:off x="332481" y="6236208"/>
            <a:ext cx="3037459" cy="365125"/>
          </a:xfrm>
        </p:spPr>
        <p:txBody>
          <a:bodyPr/>
          <a:lstStyle/>
          <a:p>
            <a:fld id="{A9EFCB61-04AD-47C9-BF79-2BD8B9CEC07A}" type="datetime1">
              <a:rPr lang="en-US" smtClean="0"/>
              <a:t>6/5/23</a:t>
            </a:fld>
            <a:endParaRPr lang="en-US"/>
          </a:p>
        </p:txBody>
      </p:sp>
      <p:sp>
        <p:nvSpPr>
          <p:cNvPr id="8" name="Footer Placeholder 7">
            <a:extLst>
              <a:ext uri="{FF2B5EF4-FFF2-40B4-BE49-F238E27FC236}">
                <a16:creationId xmlns:a16="http://schemas.microsoft.com/office/drawing/2014/main" id="{DF34B88D-9C6E-4A88-985C-3ED5057A1F65}"/>
              </a:ext>
            </a:extLst>
          </p:cNvPr>
          <p:cNvSpPr>
            <a:spLocks noGrp="1"/>
          </p:cNvSpPr>
          <p:nvPr>
            <p:ph type="ftr" sz="quarter" idx="11"/>
          </p:nvPr>
        </p:nvSpPr>
        <p:spPr>
          <a:xfrm>
            <a:off x="332481" y="237744"/>
            <a:ext cx="4114800" cy="365125"/>
          </a:xfrm>
        </p:spPr>
        <p:txBody>
          <a:bodyPr/>
          <a:lstStyle/>
          <a:p>
            <a:endParaRPr lang="en-US"/>
          </a:p>
        </p:txBody>
      </p:sp>
      <p:sp>
        <p:nvSpPr>
          <p:cNvPr id="9" name="Slide Number Placeholder 8">
            <a:extLst>
              <a:ext uri="{FF2B5EF4-FFF2-40B4-BE49-F238E27FC236}">
                <a16:creationId xmlns:a16="http://schemas.microsoft.com/office/drawing/2014/main" id="{880B6A32-2D15-425F-B6A9-146AFB5C1ACB}"/>
              </a:ext>
            </a:extLst>
          </p:cNvPr>
          <p:cNvSpPr>
            <a:spLocks noGrp="1"/>
          </p:cNvSpPr>
          <p:nvPr>
            <p:ph type="sldNum" sz="quarter" idx="12"/>
          </p:nvPr>
        </p:nvSpPr>
        <p:spPr>
          <a:xfrm>
            <a:off x="11289782" y="237744"/>
            <a:ext cx="756746" cy="365760"/>
          </a:xfrm>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2902961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81B7C-9BD5-4CF8-BAEB-A6CB78DA2F8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D85F1D3-3353-4FC6-8854-51B0BFFD6D5A}"/>
              </a:ext>
            </a:extLst>
          </p:cNvPr>
          <p:cNvSpPr>
            <a:spLocks noGrp="1"/>
          </p:cNvSpPr>
          <p:nvPr>
            <p:ph type="dt" sz="half" idx="10"/>
          </p:nvPr>
        </p:nvSpPr>
        <p:spPr/>
        <p:txBody>
          <a:bodyPr/>
          <a:lstStyle/>
          <a:p>
            <a:fld id="{A4535E0C-D585-492F-8146-7493F4086301}" type="datetime1">
              <a:rPr lang="en-US" smtClean="0"/>
              <a:t>6/5/23</a:t>
            </a:fld>
            <a:endParaRPr lang="en-US"/>
          </a:p>
        </p:txBody>
      </p:sp>
      <p:sp>
        <p:nvSpPr>
          <p:cNvPr id="4" name="Footer Placeholder 3">
            <a:extLst>
              <a:ext uri="{FF2B5EF4-FFF2-40B4-BE49-F238E27FC236}">
                <a16:creationId xmlns:a16="http://schemas.microsoft.com/office/drawing/2014/main" id="{F7226CE6-6BEB-46DB-BD4B-9B8AE89A1A8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181BCCC-8B3F-40B3-91D5-52E53B2AAE11}"/>
              </a:ext>
            </a:extLst>
          </p:cNvPr>
          <p:cNvSpPr>
            <a:spLocks noGrp="1"/>
          </p:cNvSpPr>
          <p:nvPr>
            <p:ph type="sldNum" sz="quarter" idx="12"/>
          </p:nvPr>
        </p:nvSpPr>
        <p:spPr/>
        <p:txBody>
          <a:bodyPr/>
          <a:lstStyle/>
          <a:p>
            <a:fld id="{B4A918BC-4D43-4B42-B3C0-E7EBE25E6AF0}" type="slidenum">
              <a:rPr lang="en-US" smtClean="0"/>
              <a:t>‹#›</a:t>
            </a:fld>
            <a:endParaRPr lang="en-US"/>
          </a:p>
        </p:txBody>
      </p:sp>
    </p:spTree>
    <p:extLst>
      <p:ext uri="{BB962C8B-B14F-4D97-AF65-F5344CB8AC3E}">
        <p14:creationId xmlns:p14="http://schemas.microsoft.com/office/powerpoint/2010/main" val="1507906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2C0FBB6-4CCA-4358-9DD5-CDF2173E63C8}"/>
              </a:ext>
            </a:extLst>
          </p:cNvPr>
          <p:cNvSpPr/>
          <p:nvPr/>
        </p:nvSpPr>
        <p:spPr>
          <a:xfrm>
            <a:off x="0" y="0"/>
            <a:ext cx="1219200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8902559A-671A-4FDE-82C3-1CF8CFCF18EC}"/>
              </a:ext>
            </a:extLst>
          </p:cNvPr>
          <p:cNvSpPr>
            <a:spLocks noGrp="1"/>
          </p:cNvSpPr>
          <p:nvPr>
            <p:ph type="dt" sz="half" idx="10"/>
          </p:nvPr>
        </p:nvSpPr>
        <p:spPr/>
        <p:txBody>
          <a:bodyPr/>
          <a:lstStyle/>
          <a:p>
            <a:fld id="{8CE48390-48B5-49AB-B019-A7C8FB8C31F6}" type="datetime1">
              <a:rPr lang="en-US" smtClean="0"/>
              <a:t>6/5/23</a:t>
            </a:fld>
            <a:endParaRPr lang="en-US"/>
          </a:p>
        </p:txBody>
      </p:sp>
      <p:sp>
        <p:nvSpPr>
          <p:cNvPr id="3" name="Footer Placeholder 2">
            <a:extLst>
              <a:ext uri="{FF2B5EF4-FFF2-40B4-BE49-F238E27FC236}">
                <a16:creationId xmlns:a16="http://schemas.microsoft.com/office/drawing/2014/main" id="{78A14275-250D-437E-BAF1-5BB3CDE64A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FD93BDE-2A52-4AA7-B222-0F25570EBF77}"/>
              </a:ext>
            </a:extLst>
          </p:cNvPr>
          <p:cNvSpPr>
            <a:spLocks noGrp="1"/>
          </p:cNvSpPr>
          <p:nvPr>
            <p:ph type="sldNum" sz="quarter" idx="12"/>
          </p:nvPr>
        </p:nvSpPr>
        <p:spPr/>
        <p:txBody>
          <a:bodyPr/>
          <a:lstStyle/>
          <a:p>
            <a:fld id="{B4A918BC-4D43-4B42-B3C0-E7EBE25E6AF0}" type="slidenum">
              <a:rPr lang="en-US" smtClean="0"/>
              <a:t>‹#›</a:t>
            </a:fld>
            <a:endParaRPr lang="en-US"/>
          </a:p>
        </p:txBody>
      </p:sp>
      <p:cxnSp>
        <p:nvCxnSpPr>
          <p:cNvPr id="5" name="Straight Connector 4">
            <a:extLst>
              <a:ext uri="{FF2B5EF4-FFF2-40B4-BE49-F238E27FC236}">
                <a16:creationId xmlns:a16="http://schemas.microsoft.com/office/drawing/2014/main" id="{9E6B771E-DDF7-430C-9462-BA1D3742C84E}"/>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4508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DF9A0B00-F6ED-4C3A-97DC-C2AF9D62EE8B}"/>
              </a:ext>
            </a:extLst>
          </p:cNvPr>
          <p:cNvSpPr/>
          <p:nvPr/>
        </p:nvSpPr>
        <p:spPr>
          <a:xfrm>
            <a:off x="79067" y="0"/>
            <a:ext cx="4998624" cy="6858000"/>
          </a:xfrm>
          <a:prstGeom prst="rect">
            <a:avLst/>
          </a:prstGeom>
          <a:ln>
            <a:noFill/>
          </a:ln>
          <a:effectLst>
            <a:outerShdw blurRad="228600" dist="1143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3" name="Rectangle 122">
            <a:extLst>
              <a:ext uri="{FF2B5EF4-FFF2-40B4-BE49-F238E27FC236}">
                <a16:creationId xmlns:a16="http://schemas.microsoft.com/office/drawing/2014/main" id="{3B025FD9-B9EF-4F5C-B67D-3485253B7A6A}"/>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47F545CD-A200-4C66-BF9A-9B839D0CE648}"/>
              </a:ext>
            </a:extLst>
          </p:cNvPr>
          <p:cNvSpPr/>
          <p:nvPr/>
        </p:nvSpPr>
        <p:spPr>
          <a:xfrm>
            <a:off x="0" y="0"/>
            <a:ext cx="6096000" cy="6858000"/>
          </a:xfrm>
          <a:prstGeom prst="rect">
            <a:avLst/>
          </a:prstGeom>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110916-EEE9-418C-B24A-EC09A6D22859}"/>
              </a:ext>
            </a:extLst>
          </p:cNvPr>
          <p:cNvSpPr>
            <a:spLocks noGrp="1"/>
          </p:cNvSpPr>
          <p:nvPr>
            <p:ph type="title"/>
          </p:nvPr>
        </p:nvSpPr>
        <p:spPr>
          <a:xfrm>
            <a:off x="770537" y="872836"/>
            <a:ext cx="4560525" cy="2281050"/>
          </a:xfrm>
        </p:spPr>
        <p:txBody>
          <a:bodyPr anchor="b">
            <a:noAutofit/>
          </a:bodyPr>
          <a:lstStyle>
            <a:lvl1pPr>
              <a:defRPr sz="3600"/>
            </a:lvl1pPr>
          </a:lstStyle>
          <a:p>
            <a:r>
              <a:rPr lang="en-US"/>
              <a:t>Click to edit Master title style</a:t>
            </a:r>
          </a:p>
        </p:txBody>
      </p:sp>
      <p:sp>
        <p:nvSpPr>
          <p:cNvPr id="3" name="Content Placeholder 2">
            <a:extLst>
              <a:ext uri="{FF2B5EF4-FFF2-40B4-BE49-F238E27FC236}">
                <a16:creationId xmlns:a16="http://schemas.microsoft.com/office/drawing/2014/main" id="{B9C3A0F4-FD98-409E-B41A-5F4352C6A8E5}"/>
              </a:ext>
            </a:extLst>
          </p:cNvPr>
          <p:cNvSpPr>
            <a:spLocks noGrp="1"/>
          </p:cNvSpPr>
          <p:nvPr>
            <p:ph idx="1"/>
          </p:nvPr>
        </p:nvSpPr>
        <p:spPr>
          <a:xfrm>
            <a:off x="6621781" y="872837"/>
            <a:ext cx="4520593" cy="5140036"/>
          </a:xfrm>
        </p:spPr>
        <p:txBody>
          <a:bodyPr>
            <a:normAutofit/>
          </a:bodyPr>
          <a:lstStyle>
            <a:lvl1pPr algn="l">
              <a:defRPr sz="2800"/>
            </a:lvl1pPr>
            <a:lvl2pPr algn="l">
              <a:defRPr sz="2400"/>
            </a:lvl2pPr>
            <a:lvl3pPr algn="l">
              <a:defRPr sz="2000"/>
            </a:lvl3pPr>
            <a:lvl4pPr algn="l">
              <a:defRPr sz="1800"/>
            </a:lvl4pPr>
            <a:lvl5pPr algn="l">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EFABF6F-6E7C-4B3F-B205-09361DA5898B}"/>
              </a:ext>
            </a:extLst>
          </p:cNvPr>
          <p:cNvSpPr>
            <a:spLocks noGrp="1"/>
          </p:cNvSpPr>
          <p:nvPr>
            <p:ph type="body" sz="half" idx="2"/>
          </p:nvPr>
        </p:nvSpPr>
        <p:spPr>
          <a:xfrm>
            <a:off x="770537" y="3442854"/>
            <a:ext cx="4560525" cy="2576945"/>
          </a:xfrm>
        </p:spPr>
        <p:txBody>
          <a:bodyPr>
            <a:normAutofit/>
          </a:bodyPr>
          <a:lstStyle>
            <a:lvl1pPr marL="0" indent="0">
              <a:buNone/>
              <a:defRPr sz="2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625198D-8500-4277-AA5D-3C3D8FDDCF4B}"/>
              </a:ext>
            </a:extLst>
          </p:cNvPr>
          <p:cNvSpPr>
            <a:spLocks noGrp="1"/>
          </p:cNvSpPr>
          <p:nvPr>
            <p:ph type="dt" sz="half" idx="10"/>
          </p:nvPr>
        </p:nvSpPr>
        <p:spPr>
          <a:xfrm>
            <a:off x="329184" y="6236208"/>
            <a:ext cx="3037459" cy="365125"/>
          </a:xfrm>
        </p:spPr>
        <p:txBody>
          <a:bodyPr/>
          <a:lstStyle/>
          <a:p>
            <a:fld id="{962E767E-8A14-4E70-91B9-2101CBC4D7BD}" type="datetime1">
              <a:rPr lang="en-US" smtClean="0"/>
              <a:t>6/5/23</a:t>
            </a:fld>
            <a:endParaRPr lang="en-US"/>
          </a:p>
        </p:txBody>
      </p:sp>
      <p:sp>
        <p:nvSpPr>
          <p:cNvPr id="6" name="Footer Placeholder 5">
            <a:extLst>
              <a:ext uri="{FF2B5EF4-FFF2-40B4-BE49-F238E27FC236}">
                <a16:creationId xmlns:a16="http://schemas.microsoft.com/office/drawing/2014/main" id="{F98D219F-027A-4632-9FB0-BD098D5693DB}"/>
              </a:ext>
            </a:extLst>
          </p:cNvPr>
          <p:cNvSpPr>
            <a:spLocks noGrp="1"/>
          </p:cNvSpPr>
          <p:nvPr>
            <p:ph type="ftr" sz="quarter" idx="11"/>
          </p:nvPr>
        </p:nvSpPr>
        <p:spPr>
          <a:xfrm>
            <a:off x="329184" y="237744"/>
            <a:ext cx="3792532"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CA30C82B-C7DC-434D-8768-DE9D1176715B}"/>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129" name="Straight Connector 128">
            <a:extLst>
              <a:ext uri="{FF2B5EF4-FFF2-40B4-BE49-F238E27FC236}">
                <a16:creationId xmlns:a16="http://schemas.microsoft.com/office/drawing/2014/main" id="{A8CCC603-9605-46C8-9034-8DAE6AC40DD9}"/>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CBBF1D9-8F8F-45A3-BDB4-952D0FB20A4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12103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BEB8797-B080-41A6-B14E-8DC7F0F27E4E}"/>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C6C7272-A552-46B3-992F-F5ADD5AA2443}"/>
              </a:ext>
            </a:extLst>
          </p:cNvPr>
          <p:cNvSpPr/>
          <p:nvPr/>
        </p:nvSpPr>
        <p:spPr>
          <a:xfrm>
            <a:off x="-1" y="0"/>
            <a:ext cx="6087677" cy="6858000"/>
          </a:xfrm>
          <a:prstGeom prst="rect">
            <a:avLst/>
          </a:prstGeom>
          <a:solidFill>
            <a:schemeClr val="bg1"/>
          </a:solidFill>
          <a:ln>
            <a:noFill/>
          </a:ln>
          <a:effectLst>
            <a:outerShdw blurRad="228600" dist="152400" dir="21540000" sx="96000" sy="96000" algn="t" rotWithShape="0">
              <a:srgbClr val="000000">
                <a:alpha val="1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2" name="Title 1">
            <a:extLst>
              <a:ext uri="{FF2B5EF4-FFF2-40B4-BE49-F238E27FC236}">
                <a16:creationId xmlns:a16="http://schemas.microsoft.com/office/drawing/2014/main" id="{C25F6AD1-1E6C-46AF-8431-6627180FFD2E}"/>
              </a:ext>
            </a:extLst>
          </p:cNvPr>
          <p:cNvSpPr>
            <a:spLocks noGrp="1"/>
          </p:cNvSpPr>
          <p:nvPr>
            <p:ph type="title"/>
          </p:nvPr>
        </p:nvSpPr>
        <p:spPr>
          <a:xfrm>
            <a:off x="768733" y="858981"/>
            <a:ext cx="4556749" cy="2281052"/>
          </a:xfrm>
        </p:spPr>
        <p:txBody>
          <a:bodyPr anchor="b"/>
          <a:lstStyle>
            <a:lvl1pPr>
              <a:defRPr lang="en-US" sz="3600" kern="1200" dirty="0">
                <a:solidFill>
                  <a:schemeClr val="tx1"/>
                </a:solidFill>
                <a:latin typeface="+mj-lt"/>
                <a:ea typeface="+mj-ea"/>
                <a:cs typeface="+mj-cs"/>
              </a:defRPr>
            </a:lvl1pPr>
          </a:lstStyle>
          <a:p>
            <a:r>
              <a:rPr lang="en-US"/>
              <a:t>Click to edit Master title style</a:t>
            </a:r>
          </a:p>
        </p:txBody>
      </p:sp>
      <p:sp>
        <p:nvSpPr>
          <p:cNvPr id="3" name="Picture Placeholder 2">
            <a:extLst>
              <a:ext uri="{FF2B5EF4-FFF2-40B4-BE49-F238E27FC236}">
                <a16:creationId xmlns:a16="http://schemas.microsoft.com/office/drawing/2014/main" id="{E88A91F9-760E-4CF4-8A03-FA1482C35EB7}"/>
              </a:ext>
            </a:extLst>
          </p:cNvPr>
          <p:cNvSpPr>
            <a:spLocks noGrp="1"/>
          </p:cNvSpPr>
          <p:nvPr>
            <p:ph type="pic" idx="1"/>
          </p:nvPr>
        </p:nvSpPr>
        <p:spPr>
          <a:xfrm>
            <a:off x="6559826" y="865909"/>
            <a:ext cx="4582548" cy="512618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149A9D5-BA6E-4C4A-88A0-5BB86958B8E6}"/>
              </a:ext>
            </a:extLst>
          </p:cNvPr>
          <p:cNvSpPr>
            <a:spLocks noGrp="1"/>
          </p:cNvSpPr>
          <p:nvPr>
            <p:ph type="body" sz="half" idx="2"/>
          </p:nvPr>
        </p:nvSpPr>
        <p:spPr>
          <a:xfrm>
            <a:off x="768733" y="3429000"/>
            <a:ext cx="4556749" cy="2590800"/>
          </a:xfrm>
        </p:spPr>
        <p:txBody>
          <a:bodyPr/>
          <a:lstStyle>
            <a:lvl1pPr marL="0" indent="0">
              <a:buNone/>
              <a:defRPr lang="en-US" sz="2400" kern="1200" dirty="0">
                <a:solidFill>
                  <a:schemeClr val="tx1"/>
                </a:solidFill>
                <a:latin typeface="+mn-lt"/>
                <a:ea typeface="+mn-ea"/>
                <a:cs typeface="+mn-cs"/>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56899E-70A1-4EFB-87EC-6C4F3BC0360B}"/>
              </a:ext>
            </a:extLst>
          </p:cNvPr>
          <p:cNvSpPr>
            <a:spLocks noGrp="1"/>
          </p:cNvSpPr>
          <p:nvPr>
            <p:ph type="dt" sz="half" idx="10"/>
          </p:nvPr>
        </p:nvSpPr>
        <p:spPr>
          <a:xfrm>
            <a:off x="329184" y="6236208"/>
            <a:ext cx="3037459" cy="365125"/>
          </a:xfrm>
        </p:spPr>
        <p:txBody>
          <a:bodyPr/>
          <a:lstStyle/>
          <a:p>
            <a:fld id="{01AF0C4B-5A4A-45CA-ABEC-10F107160D33}" type="datetime1">
              <a:rPr lang="en-US" smtClean="0"/>
              <a:t>6/5/23</a:t>
            </a:fld>
            <a:endParaRPr lang="en-US"/>
          </a:p>
        </p:txBody>
      </p:sp>
      <p:sp>
        <p:nvSpPr>
          <p:cNvPr id="6" name="Footer Placeholder 5">
            <a:extLst>
              <a:ext uri="{FF2B5EF4-FFF2-40B4-BE49-F238E27FC236}">
                <a16:creationId xmlns:a16="http://schemas.microsoft.com/office/drawing/2014/main" id="{5FC34B05-4931-4BC8-BD43-9E6B944B3069}"/>
              </a:ext>
            </a:extLst>
          </p:cNvPr>
          <p:cNvSpPr>
            <a:spLocks noGrp="1"/>
          </p:cNvSpPr>
          <p:nvPr>
            <p:ph type="ftr" sz="quarter" idx="11"/>
          </p:nvPr>
        </p:nvSpPr>
        <p:spPr>
          <a:xfrm>
            <a:off x="329184" y="237744"/>
            <a:ext cx="4114800" cy="365125"/>
          </a:xfrm>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id="{AD4ABE5D-7EA4-4D33-B23E-52E640CBF217}"/>
              </a:ext>
            </a:extLst>
          </p:cNvPr>
          <p:cNvSpPr>
            <a:spLocks noGrp="1"/>
          </p:cNvSpPr>
          <p:nvPr>
            <p:ph type="sldNum" sz="quarter" idx="12"/>
          </p:nvPr>
        </p:nvSpPr>
        <p:spPr>
          <a:xfrm>
            <a:off x="11292840" y="237744"/>
            <a:ext cx="756746" cy="365760"/>
          </a:xfrm>
        </p:spPr>
        <p:txBody>
          <a:bodyPr/>
          <a:lstStyle/>
          <a:p>
            <a:fld id="{B4A918BC-4D43-4B42-B3C0-E7EBE25E6AF0}" type="slidenum">
              <a:rPr lang="en-US" smtClean="0"/>
              <a:t>‹#›</a:t>
            </a:fld>
            <a:endParaRPr lang="en-US"/>
          </a:p>
        </p:txBody>
      </p:sp>
      <p:cxnSp>
        <p:nvCxnSpPr>
          <p:cNvPr id="74" name="Straight Connector 73">
            <a:extLst>
              <a:ext uri="{FF2B5EF4-FFF2-40B4-BE49-F238E27FC236}">
                <a16:creationId xmlns:a16="http://schemas.microsoft.com/office/drawing/2014/main" id="{DF0DB5EA-94EC-4DB5-B8E5-B454005C1552}"/>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699FF82-B951-46E6-AEA7-0993C867FB6D}"/>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84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38E7D36-B1C9-463C-983F-AEA5810A60D0}"/>
              </a:ext>
            </a:extLst>
          </p:cNvPr>
          <p:cNvSpPr/>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7B9A221-B33F-47C2-85FF-2C8F363D797B}"/>
              </a:ext>
            </a:extLst>
          </p:cNvPr>
          <p:cNvSpPr/>
          <p:nvPr/>
        </p:nvSpPr>
        <p:spPr>
          <a:xfrm>
            <a:off x="0" y="0"/>
            <a:ext cx="12188952" cy="6858000"/>
          </a:xfrm>
          <a:prstGeom prst="rect">
            <a:avLst/>
          </a:prstGeom>
          <a:solidFill>
            <a:schemeClr val="bg2">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 name="Rectangle 7">
            <a:extLst>
              <a:ext uri="{FF2B5EF4-FFF2-40B4-BE49-F238E27FC236}">
                <a16:creationId xmlns:a16="http://schemas.microsoft.com/office/drawing/2014/main" id="{CD0E0EF1-7626-4514-9337-271DD661B1EB}"/>
              </a:ext>
            </a:extLst>
          </p:cNvPr>
          <p:cNvSpPr/>
          <p:nvPr/>
        </p:nvSpPr>
        <p:spPr>
          <a:xfrm>
            <a:off x="0" y="0"/>
            <a:ext cx="12188952"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5F0B1492-9A00-4F80-8771-0BB2C2C4353C}"/>
              </a:ext>
            </a:extLst>
          </p:cNvPr>
          <p:cNvSpPr/>
          <p:nvPr/>
        </p:nvSpPr>
        <p:spPr>
          <a:xfrm>
            <a:off x="0" y="-2"/>
            <a:ext cx="12188952" cy="2544415"/>
          </a:xfrm>
          <a:prstGeom prst="rect">
            <a:avLst/>
          </a:prstGeom>
          <a:ln>
            <a:noFill/>
          </a:ln>
          <a:effectLst>
            <a:outerShdw blurRad="190500" dist="127000" dir="5460000" sx="94000" sy="94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a:extLst>
              <a:ext uri="{FF2B5EF4-FFF2-40B4-BE49-F238E27FC236}">
                <a16:creationId xmlns:a16="http://schemas.microsoft.com/office/drawing/2014/main" id="{0F462805-4F8E-44FE-905C-2C3F1A2B3D44}"/>
              </a:ext>
            </a:extLst>
          </p:cNvPr>
          <p:cNvSpPr>
            <a:spLocks noGrp="1"/>
          </p:cNvSpPr>
          <p:nvPr>
            <p:ph type="title"/>
          </p:nvPr>
        </p:nvSpPr>
        <p:spPr>
          <a:xfrm>
            <a:off x="761801" y="858982"/>
            <a:ext cx="10380573" cy="143227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45021C-0380-49AA-ADA1-A8B473FBF572}"/>
              </a:ext>
            </a:extLst>
          </p:cNvPr>
          <p:cNvSpPr>
            <a:spLocks noGrp="1"/>
          </p:cNvSpPr>
          <p:nvPr>
            <p:ph type="body" idx="1"/>
          </p:nvPr>
        </p:nvSpPr>
        <p:spPr>
          <a:xfrm>
            <a:off x="761799" y="2750126"/>
            <a:ext cx="10381205" cy="326178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7A2409-F298-40BF-BFAC-65A3E71D29E8}"/>
              </a:ext>
            </a:extLst>
          </p:cNvPr>
          <p:cNvSpPr>
            <a:spLocks noGrp="1"/>
          </p:cNvSpPr>
          <p:nvPr>
            <p:ph type="dt" sz="half" idx="2"/>
          </p:nvPr>
        </p:nvSpPr>
        <p:spPr>
          <a:xfrm>
            <a:off x="332481" y="6240079"/>
            <a:ext cx="4114800" cy="365125"/>
          </a:xfrm>
          <a:prstGeom prst="rect">
            <a:avLst/>
          </a:prstGeom>
        </p:spPr>
        <p:txBody>
          <a:bodyPr vert="horz" lIns="91440" tIns="45720" rIns="91440" bIns="45720" rtlCol="0" anchor="ctr"/>
          <a:lstStyle>
            <a:lvl1pPr algn="l">
              <a:defRPr sz="900">
                <a:solidFill>
                  <a:schemeClr val="tx1"/>
                </a:solidFill>
              </a:defRPr>
            </a:lvl1pPr>
          </a:lstStyle>
          <a:p>
            <a:fld id="{6989806E-8E94-473C-AEE7-BE6F15F85533}" type="datetime1">
              <a:rPr lang="en-US" smtClean="0"/>
              <a:t>6/5/23</a:t>
            </a:fld>
            <a:endParaRPr lang="en-US"/>
          </a:p>
        </p:txBody>
      </p:sp>
      <p:sp>
        <p:nvSpPr>
          <p:cNvPr id="5" name="Footer Placeholder 4">
            <a:extLst>
              <a:ext uri="{FF2B5EF4-FFF2-40B4-BE49-F238E27FC236}">
                <a16:creationId xmlns:a16="http://schemas.microsoft.com/office/drawing/2014/main" id="{CB4799D8-4DBF-4BB2-8D2B-65592ADC9004}"/>
              </a:ext>
            </a:extLst>
          </p:cNvPr>
          <p:cNvSpPr>
            <a:spLocks noGrp="1"/>
          </p:cNvSpPr>
          <p:nvPr>
            <p:ph type="ftr" sz="quarter" idx="3"/>
          </p:nvPr>
        </p:nvSpPr>
        <p:spPr>
          <a:xfrm>
            <a:off x="332481" y="236199"/>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F9F99666-11C3-48A1-966C-439EBF9D9A01}"/>
              </a:ext>
            </a:extLst>
          </p:cNvPr>
          <p:cNvSpPr>
            <a:spLocks noGrp="1"/>
          </p:cNvSpPr>
          <p:nvPr>
            <p:ph type="sldNum" sz="quarter" idx="4"/>
          </p:nvPr>
        </p:nvSpPr>
        <p:spPr>
          <a:xfrm>
            <a:off x="11289782" y="235881"/>
            <a:ext cx="756746" cy="365760"/>
          </a:xfrm>
          <a:prstGeom prst="rect">
            <a:avLst/>
          </a:prstGeom>
        </p:spPr>
        <p:txBody>
          <a:bodyPr vert="horz" lIns="91440" tIns="45720" rIns="91440" bIns="45720" rtlCol="0" anchor="ctr"/>
          <a:lstStyle>
            <a:lvl1pPr algn="ctr">
              <a:defRPr lang="en-US" sz="1400" b="1" kern="1200" smtClean="0">
                <a:solidFill>
                  <a:schemeClr val="tx1"/>
                </a:solidFill>
                <a:latin typeface="Bierstadt" panose="020B0504020202020204" pitchFamily="34" charset="0"/>
                <a:ea typeface="+mn-ea"/>
                <a:cs typeface="+mn-cs"/>
              </a:defRPr>
            </a:lvl1pPr>
          </a:lstStyle>
          <a:p>
            <a:fld id="{B4A918BC-4D43-4B42-B3C0-E7EBE25E6AF0}" type="slidenum">
              <a:rPr lang="en-US" smtClean="0"/>
              <a:pPr/>
              <a:t>‹#›</a:t>
            </a:fld>
            <a:endParaRPr lang="en-US"/>
          </a:p>
        </p:txBody>
      </p:sp>
      <p:cxnSp>
        <p:nvCxnSpPr>
          <p:cNvPr id="119" name="Straight Connector 118">
            <a:extLst>
              <a:ext uri="{FF2B5EF4-FFF2-40B4-BE49-F238E27FC236}">
                <a16:creationId xmlns:a16="http://schemas.microsoft.com/office/drawing/2014/main" id="{7FAC7B62-8ACC-41ED-80AB-8D1CDF38B9E4}"/>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45FF525-9A83-4625-99D9-B267BDE077E7}"/>
              </a:ext>
            </a:extLst>
          </p:cNvPr>
          <p:cNvCxnSpPr>
            <a:cxnSpLocks/>
          </p:cNvCxnSpPr>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52536280"/>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1" r:id="rId6"/>
    <p:sldLayoutId id="2147483777" r:id="rId7"/>
    <p:sldLayoutId id="2147483778" r:id="rId8"/>
    <p:sldLayoutId id="2147483779" r:id="rId9"/>
    <p:sldLayoutId id="2147483780" r:id="rId10"/>
    <p:sldLayoutId id="2147483782" r:id="rId11"/>
  </p:sldLayoutIdLst>
  <p:hf sldNum="0" hdr="0" ftr="0" dt="0"/>
  <p:txStyles>
    <p:titleStyle>
      <a:lvl1pPr algn="l" defTabSz="914400" rtl="0" eaLnBrk="1" latinLnBrk="0" hangingPunct="1">
        <a:lnSpc>
          <a:spcPct val="100000"/>
        </a:lnSpc>
        <a:spcBef>
          <a:spcPct val="0"/>
        </a:spcBef>
        <a:buNone/>
        <a:defRPr sz="4400" kern="1200">
          <a:solidFill>
            <a:schemeClr val="tx1"/>
          </a:solidFill>
          <a:latin typeface="+mj-lt"/>
          <a:ea typeface="+mj-ea"/>
          <a:cs typeface="+mj-cs"/>
        </a:defRPr>
      </a:lvl1pPr>
    </p:titleStyle>
    <p:bodyStyle>
      <a:lvl1pPr marL="0" indent="0" algn="l" defTabSz="914400" rtl="0" eaLnBrk="1" latinLnBrk="0" hangingPunct="1">
        <a:lnSpc>
          <a:spcPct val="110000"/>
        </a:lnSpc>
        <a:spcBef>
          <a:spcPts val="1000"/>
        </a:spcBef>
        <a:buFont typeface="Arial" panose="020B0604020202020204" pitchFamily="34" charset="0"/>
        <a:buNone/>
        <a:defRPr sz="2200" kern="1200">
          <a:solidFill>
            <a:schemeClr val="tx1"/>
          </a:solidFill>
          <a:latin typeface="+mn-lt"/>
          <a:ea typeface="+mn-ea"/>
          <a:cs typeface="+mn-cs"/>
        </a:defRPr>
      </a:lvl1pPr>
      <a:lvl2pPr marL="228600" indent="0" algn="l" defTabSz="914400" rtl="0" eaLnBrk="1" latinLnBrk="0" hangingPunct="1">
        <a:lnSpc>
          <a:spcPct val="110000"/>
        </a:lnSpc>
        <a:spcBef>
          <a:spcPts val="500"/>
        </a:spcBef>
        <a:buFont typeface="Arial" panose="020B0604020202020204" pitchFamily="34" charset="0"/>
        <a:buNone/>
        <a:defRPr sz="2000" kern="1200">
          <a:solidFill>
            <a:schemeClr val="tx1"/>
          </a:solidFill>
          <a:latin typeface="+mn-lt"/>
          <a:ea typeface="+mn-ea"/>
          <a:cs typeface="+mn-cs"/>
        </a:defRPr>
      </a:lvl2pPr>
      <a:lvl3pPr marL="457200" indent="0" algn="l" defTabSz="914400" rtl="0" eaLnBrk="1" latinLnBrk="0" hangingPunct="1">
        <a:lnSpc>
          <a:spcPct val="110000"/>
        </a:lnSpc>
        <a:spcBef>
          <a:spcPts val="500"/>
        </a:spcBef>
        <a:buFont typeface="Arial" panose="020B0604020202020204" pitchFamily="34" charset="0"/>
        <a:buNone/>
        <a:defRPr sz="1800" kern="1200">
          <a:solidFill>
            <a:schemeClr val="tx1"/>
          </a:solidFill>
          <a:latin typeface="+mn-lt"/>
          <a:ea typeface="+mn-ea"/>
          <a:cs typeface="+mn-cs"/>
        </a:defRPr>
      </a:lvl3pPr>
      <a:lvl4pPr marL="6858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4pPr>
      <a:lvl5pPr marL="914400" indent="0" algn="l" defTabSz="914400" rtl="0" eaLnBrk="1" latinLnBrk="0" hangingPunct="1">
        <a:lnSpc>
          <a:spcPct val="110000"/>
        </a:lnSpc>
        <a:spcBef>
          <a:spcPts val="500"/>
        </a:spcBef>
        <a:buFont typeface="Arial" panose="020B0604020202020204" pitchFamily="34" charset="0"/>
        <a:buNone/>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s3.amazonaws.com/amazon-reviews-pds/tsv/amazon_reviews_us_Watches_v1_00.tsv.gz%27" TargetMode="External"/><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JPG"/><Relationship Id="rId4" Type="http://schemas.openxmlformats.org/officeDocument/2006/relationships/image" Target="../media/image5.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Slide Background">
            <a:extLst>
              <a:ext uri="{FF2B5EF4-FFF2-40B4-BE49-F238E27FC236}">
                <a16:creationId xmlns:a16="http://schemas.microsoft.com/office/drawing/2014/main" id="{5CC50F2E-EF04-4D7A-A09C-5AEF6E5EAD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8" name="Rectangle 17">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5999" y="0"/>
            <a:ext cx="6095995" cy="3429000"/>
          </a:xfrm>
          <a:prstGeom prst="rect">
            <a:avLst/>
          </a:prstGeom>
          <a:ln>
            <a:noFill/>
          </a:ln>
          <a:effectLst>
            <a:outerShdw blurRad="342900" dist="228600" dir="5460000" sx="90000" sy="90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575305" y="235881"/>
            <a:ext cx="4569006" cy="2884247"/>
          </a:xfrm>
        </p:spPr>
        <p:txBody>
          <a:bodyPr rtlCol="0" anchor="ctr">
            <a:normAutofit/>
          </a:bodyPr>
          <a:lstStyle/>
          <a:p>
            <a:r>
              <a:rPr lang="en-GB">
                <a:ea typeface="Batang"/>
              </a:rPr>
              <a:t>AMAZON ASSOCIATION MINING</a:t>
            </a:r>
            <a:endParaRPr lang="en-GB"/>
          </a:p>
        </p:txBody>
      </p:sp>
      <p:sp>
        <p:nvSpPr>
          <p:cNvPr id="3" name="Subtitle 2"/>
          <p:cNvSpPr>
            <a:spLocks noGrp="1"/>
          </p:cNvSpPr>
          <p:nvPr>
            <p:ph type="subTitle" idx="1"/>
          </p:nvPr>
        </p:nvSpPr>
        <p:spPr>
          <a:xfrm>
            <a:off x="6575305" y="3880965"/>
            <a:ext cx="4569006" cy="2359114"/>
          </a:xfrm>
        </p:spPr>
        <p:txBody>
          <a:bodyPr vert="horz" lIns="91440" tIns="45720" rIns="91440" bIns="45720" rtlCol="0" anchor="b">
            <a:normAutofit/>
          </a:bodyPr>
          <a:lstStyle/>
          <a:p>
            <a:r>
              <a:rPr lang="en-GB">
                <a:ea typeface="Batang"/>
              </a:rPr>
              <a:t>University of Hertfordshire (Data Science Project Club)</a:t>
            </a:r>
            <a:endParaRPr lang="en-GB"/>
          </a:p>
        </p:txBody>
      </p:sp>
      <p:pic>
        <p:nvPicPr>
          <p:cNvPr id="4" name="Picture 3" descr="Triangular abstract background">
            <a:extLst>
              <a:ext uri="{FF2B5EF4-FFF2-40B4-BE49-F238E27FC236}">
                <a16:creationId xmlns:a16="http://schemas.microsoft.com/office/drawing/2014/main" id="{B911545B-4352-49CE-416B-A98C7AEF8D48}"/>
              </a:ext>
            </a:extLst>
          </p:cNvPr>
          <p:cNvPicPr>
            <a:picLocks noChangeAspect="1"/>
          </p:cNvPicPr>
          <p:nvPr/>
        </p:nvPicPr>
        <p:blipFill rotWithShape="1">
          <a:blip r:embed="rId3"/>
          <a:srcRect l="15463" r="25203" b="-1"/>
          <a:stretch/>
        </p:blipFill>
        <p:spPr>
          <a:xfrm>
            <a:off x="20" y="10"/>
            <a:ext cx="6095978" cy="6857989"/>
          </a:xfrm>
          <a:prstGeom prst="rect">
            <a:avLst/>
          </a:prstGeom>
        </p:spPr>
      </p:pic>
      <p:cxnSp>
        <p:nvCxnSpPr>
          <p:cNvPr id="29" name="Straight Connector 19">
            <a:extLst>
              <a:ext uri="{FF2B5EF4-FFF2-40B4-BE49-F238E27FC236}">
                <a16:creationId xmlns:a16="http://schemas.microsoft.com/office/drawing/2014/main" id="{1D7AD51E-A168-490B-B8A6-8AFE86E0F2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9973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dirty="0"/>
              <a:t>ASSOCIATION MINING PROCESS</a:t>
            </a:r>
            <a:endParaRPr lang="en-NG" sz="28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7267E049-9480-A6A9-5D6B-138967CC5A4F}"/>
              </a:ext>
            </a:extLst>
          </p:cNvPr>
          <p:cNvSpPr>
            <a:spLocks noGrp="1"/>
          </p:cNvSpPr>
          <p:nvPr>
            <p:ph idx="1"/>
          </p:nvPr>
        </p:nvSpPr>
        <p:spPr>
          <a:xfrm>
            <a:off x="5606551" y="1714500"/>
            <a:ext cx="6191746" cy="4297415"/>
          </a:xfrm>
        </p:spPr>
        <p:txBody>
          <a:bodyPr>
            <a:normAutofit/>
          </a:bodyPr>
          <a:lstStyle/>
          <a:p>
            <a:pPr marL="285750" indent="-285750">
              <a:lnSpc>
                <a:spcPct val="100000"/>
              </a:lnSpc>
              <a:buFont typeface="Arial" panose="020B0604020202020204" pitchFamily="34" charset="0"/>
              <a:buChar char="•"/>
            </a:pPr>
            <a:r>
              <a:rPr lang="en-NG" sz="1400" dirty="0"/>
              <a:t>Created a python script which converts the raw transaction file into a format that would be used for the FP growth algorithm which would be applied both in WEKA and Python.</a:t>
            </a:r>
          </a:p>
          <a:p>
            <a:pPr marL="285750" indent="-285750">
              <a:lnSpc>
                <a:spcPct val="100000"/>
              </a:lnSpc>
              <a:buFont typeface="Arial" panose="020B0604020202020204" pitchFamily="34" charset="0"/>
              <a:buChar char="•"/>
            </a:pPr>
            <a:r>
              <a:rPr lang="en-NG" sz="1400" dirty="0"/>
              <a:t>The team experienced some memory challenges and unable to run the whole file successfully using libraries such as pandas and numpy.</a:t>
            </a:r>
          </a:p>
          <a:p>
            <a:pPr marL="285750" indent="-285750">
              <a:lnSpc>
                <a:spcPct val="100000"/>
              </a:lnSpc>
              <a:buFont typeface="Arial" panose="020B0604020202020204" pitchFamily="34" charset="0"/>
              <a:buChar char="•"/>
            </a:pPr>
            <a:r>
              <a:rPr lang="en-NG" sz="1400" dirty="0"/>
              <a:t>Some modifications were made to the python script in order to successfully convert the file into the required format for both python and WEKA without the use of libraries like pandas and numpy.</a:t>
            </a:r>
          </a:p>
          <a:p>
            <a:pPr>
              <a:lnSpc>
                <a:spcPct val="100000"/>
              </a:lnSpc>
            </a:pPr>
            <a:endParaRPr lang="en-NG" sz="1400" dirty="0"/>
          </a:p>
        </p:txBody>
      </p:sp>
      <p:pic>
        <p:nvPicPr>
          <p:cNvPr id="9" name="Picture 8" descr="A screenshot of a computer&#10;&#10;Description automatically generated with medium confidence">
            <a:extLst>
              <a:ext uri="{FF2B5EF4-FFF2-40B4-BE49-F238E27FC236}">
                <a16:creationId xmlns:a16="http://schemas.microsoft.com/office/drawing/2014/main" id="{8A3DF9F7-FA74-B614-053F-0D3A050A7E7A}"/>
              </a:ext>
            </a:extLst>
          </p:cNvPr>
          <p:cNvPicPr>
            <a:picLocks noChangeAspect="1"/>
          </p:cNvPicPr>
          <p:nvPr/>
        </p:nvPicPr>
        <p:blipFill>
          <a:blip r:embed="rId3"/>
          <a:stretch>
            <a:fillRect/>
          </a:stretch>
        </p:blipFill>
        <p:spPr>
          <a:xfrm>
            <a:off x="5089374" y="4462079"/>
            <a:ext cx="6858000" cy="1778000"/>
          </a:xfrm>
          <a:prstGeom prst="rect">
            <a:avLst/>
          </a:prstGeom>
        </p:spPr>
      </p:pic>
    </p:spTree>
    <p:extLst>
      <p:ext uri="{BB962C8B-B14F-4D97-AF65-F5344CB8AC3E}">
        <p14:creationId xmlns:p14="http://schemas.microsoft.com/office/powerpoint/2010/main" val="6156586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000" dirty="0"/>
              <a:t>ASSOCIATION MINING PROCESS – FINAL RESULTS</a:t>
            </a:r>
            <a:endParaRPr lang="en-NG" sz="20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7267E049-9480-A6A9-5D6B-138967CC5A4F}"/>
              </a:ext>
            </a:extLst>
          </p:cNvPr>
          <p:cNvSpPr>
            <a:spLocks noGrp="1"/>
          </p:cNvSpPr>
          <p:nvPr>
            <p:ph idx="1"/>
          </p:nvPr>
        </p:nvSpPr>
        <p:spPr>
          <a:xfrm>
            <a:off x="5606551" y="1714500"/>
            <a:ext cx="6191746" cy="4297415"/>
          </a:xfrm>
        </p:spPr>
        <p:txBody>
          <a:bodyPr>
            <a:normAutofit/>
          </a:bodyPr>
          <a:lstStyle/>
          <a:p>
            <a:pPr marL="285750" indent="-285750">
              <a:lnSpc>
                <a:spcPct val="100000"/>
              </a:lnSpc>
              <a:buFont typeface="Arial" panose="020B0604020202020204" pitchFamily="34" charset="0"/>
              <a:buChar char="•"/>
            </a:pPr>
            <a:r>
              <a:rPr lang="en-NG" sz="1400" dirty="0"/>
              <a:t>We created a new python script which used the transaction_vertical.csv file as input data and applied FP growth algorithm using python.</a:t>
            </a:r>
          </a:p>
          <a:p>
            <a:pPr marL="285750" indent="-285750">
              <a:lnSpc>
                <a:spcPct val="100000"/>
              </a:lnSpc>
              <a:buFont typeface="Arial" panose="020B0604020202020204" pitchFamily="34" charset="0"/>
              <a:buChar char="•"/>
            </a:pPr>
            <a:r>
              <a:rPr lang="en-NG" sz="1400" dirty="0"/>
              <a:t>The metrics values used to evaluate the association rules were setup. </a:t>
            </a:r>
          </a:p>
          <a:p>
            <a:pPr marL="285750" indent="-285750">
              <a:lnSpc>
                <a:spcPct val="100000"/>
              </a:lnSpc>
              <a:buFont typeface="Arial" panose="020B0604020202020204" pitchFamily="34" charset="0"/>
              <a:buChar char="•"/>
            </a:pPr>
            <a:r>
              <a:rPr lang="en-NG" sz="1400" dirty="0"/>
              <a:t>The metric used for the associaition rules include:</a:t>
            </a:r>
          </a:p>
          <a:p>
            <a:pPr marL="514350" lvl="1" indent="-285750">
              <a:lnSpc>
                <a:spcPct val="100000"/>
              </a:lnSpc>
              <a:buFont typeface="Arial" panose="020B0604020202020204" pitchFamily="34" charset="0"/>
              <a:buChar char="•"/>
            </a:pPr>
            <a:r>
              <a:rPr lang="en-NG" sz="1200" b="1" dirty="0"/>
              <a:t>Support: </a:t>
            </a:r>
            <a:r>
              <a:rPr lang="en-NG" sz="1200" dirty="0"/>
              <a:t>The min_support was set up to 0.005</a:t>
            </a:r>
            <a:endParaRPr lang="en-NG" sz="1200" b="1" dirty="0"/>
          </a:p>
          <a:p>
            <a:pPr marL="514350" lvl="1" indent="-285750">
              <a:lnSpc>
                <a:spcPct val="100000"/>
              </a:lnSpc>
              <a:buFont typeface="Arial" panose="020B0604020202020204" pitchFamily="34" charset="0"/>
              <a:buChar char="•"/>
            </a:pPr>
            <a:r>
              <a:rPr lang="en-NG" sz="1200" b="1" dirty="0"/>
              <a:t>Confidence: </a:t>
            </a:r>
            <a:r>
              <a:rPr lang="en-NG" sz="1200" dirty="0"/>
              <a:t>The confidence value was set up to 0.75</a:t>
            </a:r>
          </a:p>
          <a:p>
            <a:pPr marL="285750" indent="-285750">
              <a:lnSpc>
                <a:spcPct val="100000"/>
              </a:lnSpc>
              <a:buFont typeface="Arial" panose="020B0604020202020204" pitchFamily="34" charset="0"/>
              <a:buChar char="•"/>
            </a:pPr>
            <a:r>
              <a:rPr lang="en-NG" sz="1600" dirty="0"/>
              <a:t>The final count of Association rules generated were </a:t>
            </a:r>
            <a:r>
              <a:rPr lang="en-NG" sz="1600" b="1" dirty="0"/>
              <a:t>24</a:t>
            </a:r>
            <a:r>
              <a:rPr lang="en-NG" sz="1600" dirty="0"/>
              <a:t>.</a:t>
            </a:r>
          </a:p>
          <a:p>
            <a:pPr marL="285750" indent="-285750">
              <a:lnSpc>
                <a:spcPct val="100000"/>
              </a:lnSpc>
              <a:buFont typeface="Arial" panose="020B0604020202020204" pitchFamily="34" charset="0"/>
              <a:buChar char="•"/>
            </a:pPr>
            <a:r>
              <a:rPr lang="en-NG" sz="1400" dirty="0"/>
              <a:t>The lift value shows the strength of the association rule by combining the support and the confidence value of the association rule.</a:t>
            </a:r>
            <a:r>
              <a:rPr lang="en-NG" sz="1400" b="1" dirty="0"/>
              <a:t> </a:t>
            </a:r>
          </a:p>
        </p:txBody>
      </p:sp>
      <p:pic>
        <p:nvPicPr>
          <p:cNvPr id="5" name="Picture 4" descr="A screenshot of a computer&#10;&#10;Description automatically generated with medium confidence">
            <a:extLst>
              <a:ext uri="{FF2B5EF4-FFF2-40B4-BE49-F238E27FC236}">
                <a16:creationId xmlns:a16="http://schemas.microsoft.com/office/drawing/2014/main" id="{6FB2E6F1-5018-E355-F238-E33A38458BD0}"/>
              </a:ext>
            </a:extLst>
          </p:cNvPr>
          <p:cNvPicPr>
            <a:picLocks noChangeAspect="1"/>
          </p:cNvPicPr>
          <p:nvPr/>
        </p:nvPicPr>
        <p:blipFill>
          <a:blip r:embed="rId3"/>
          <a:stretch>
            <a:fillRect/>
          </a:stretch>
        </p:blipFill>
        <p:spPr>
          <a:xfrm>
            <a:off x="4927585" y="4666789"/>
            <a:ext cx="6870700" cy="1625600"/>
          </a:xfrm>
          <a:prstGeom prst="rect">
            <a:avLst/>
          </a:prstGeom>
        </p:spPr>
      </p:pic>
    </p:spTree>
    <p:extLst>
      <p:ext uri="{BB962C8B-B14F-4D97-AF65-F5344CB8AC3E}">
        <p14:creationId xmlns:p14="http://schemas.microsoft.com/office/powerpoint/2010/main" val="8861257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19" y="-2"/>
            <a:ext cx="4551279"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4551298" y="385480"/>
            <a:ext cx="6191746" cy="1762432"/>
          </a:xfrm>
        </p:spPr>
        <p:txBody>
          <a:bodyPr>
            <a:normAutofit/>
          </a:bodyPr>
          <a:lstStyle/>
          <a:p>
            <a:r>
              <a:rPr lang="en-GB" sz="2000" dirty="0"/>
              <a:t>STRONG ASSOCIATION RULES</a:t>
            </a:r>
            <a:endParaRPr lang="en-NG" sz="20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14" name="Table 13">
            <a:extLst>
              <a:ext uri="{FF2B5EF4-FFF2-40B4-BE49-F238E27FC236}">
                <a16:creationId xmlns:a16="http://schemas.microsoft.com/office/drawing/2014/main" id="{082CF344-2B45-2B0C-1204-A0997D9260DD}"/>
              </a:ext>
            </a:extLst>
          </p:cNvPr>
          <p:cNvGraphicFramePr>
            <a:graphicFrameLocks noGrp="1"/>
          </p:cNvGraphicFramePr>
          <p:nvPr>
            <p:extLst>
              <p:ext uri="{D42A27DB-BD31-4B8C-83A1-F6EECF244321}">
                <p14:modId xmlns:p14="http://schemas.microsoft.com/office/powerpoint/2010/main" val="2337805328"/>
              </p:ext>
            </p:extLst>
          </p:nvPr>
        </p:nvGraphicFramePr>
        <p:xfrm>
          <a:off x="2141623" y="1794996"/>
          <a:ext cx="9656664" cy="3653488"/>
        </p:xfrm>
        <a:graphic>
          <a:graphicData uri="http://schemas.openxmlformats.org/drawingml/2006/table">
            <a:tbl>
              <a:tblPr>
                <a:tableStyleId>{C4B1156A-380E-4F78-BDF5-A606A8083BF9}</a:tableStyleId>
              </a:tblPr>
              <a:tblGrid>
                <a:gridCol w="1207083">
                  <a:extLst>
                    <a:ext uri="{9D8B030D-6E8A-4147-A177-3AD203B41FA5}">
                      <a16:colId xmlns:a16="http://schemas.microsoft.com/office/drawing/2014/main" val="891581995"/>
                    </a:ext>
                  </a:extLst>
                </a:gridCol>
                <a:gridCol w="1207083">
                  <a:extLst>
                    <a:ext uri="{9D8B030D-6E8A-4147-A177-3AD203B41FA5}">
                      <a16:colId xmlns:a16="http://schemas.microsoft.com/office/drawing/2014/main" val="3562544132"/>
                    </a:ext>
                  </a:extLst>
                </a:gridCol>
                <a:gridCol w="1207083">
                  <a:extLst>
                    <a:ext uri="{9D8B030D-6E8A-4147-A177-3AD203B41FA5}">
                      <a16:colId xmlns:a16="http://schemas.microsoft.com/office/drawing/2014/main" val="1193916779"/>
                    </a:ext>
                  </a:extLst>
                </a:gridCol>
                <a:gridCol w="1207083">
                  <a:extLst>
                    <a:ext uri="{9D8B030D-6E8A-4147-A177-3AD203B41FA5}">
                      <a16:colId xmlns:a16="http://schemas.microsoft.com/office/drawing/2014/main" val="4013603783"/>
                    </a:ext>
                  </a:extLst>
                </a:gridCol>
                <a:gridCol w="1207083">
                  <a:extLst>
                    <a:ext uri="{9D8B030D-6E8A-4147-A177-3AD203B41FA5}">
                      <a16:colId xmlns:a16="http://schemas.microsoft.com/office/drawing/2014/main" val="2380831149"/>
                    </a:ext>
                  </a:extLst>
                </a:gridCol>
                <a:gridCol w="1207083">
                  <a:extLst>
                    <a:ext uri="{9D8B030D-6E8A-4147-A177-3AD203B41FA5}">
                      <a16:colId xmlns:a16="http://schemas.microsoft.com/office/drawing/2014/main" val="494550974"/>
                    </a:ext>
                  </a:extLst>
                </a:gridCol>
                <a:gridCol w="1207083">
                  <a:extLst>
                    <a:ext uri="{9D8B030D-6E8A-4147-A177-3AD203B41FA5}">
                      <a16:colId xmlns:a16="http://schemas.microsoft.com/office/drawing/2014/main" val="2155180669"/>
                    </a:ext>
                  </a:extLst>
                </a:gridCol>
                <a:gridCol w="1207083">
                  <a:extLst>
                    <a:ext uri="{9D8B030D-6E8A-4147-A177-3AD203B41FA5}">
                      <a16:colId xmlns:a16="http://schemas.microsoft.com/office/drawing/2014/main" val="1271828482"/>
                    </a:ext>
                  </a:extLst>
                </a:gridCol>
              </a:tblGrid>
              <a:tr h="521927">
                <a:tc>
                  <a:txBody>
                    <a:bodyPr/>
                    <a:lstStyle/>
                    <a:p>
                      <a:endParaRPr lang="en-NG" sz="1300" dirty="0"/>
                    </a:p>
                  </a:txBody>
                  <a:tcPr marL="66578" marR="66578" marT="33289" marB="33289" anchor="ctr"/>
                </a:tc>
                <a:tc>
                  <a:txBody>
                    <a:bodyPr/>
                    <a:lstStyle/>
                    <a:p>
                      <a:r>
                        <a:rPr lang="en-US" sz="1300" b="1">
                          <a:effectLst/>
                        </a:rPr>
                        <a:t>antecedents</a:t>
                      </a:r>
                      <a:endParaRPr lang="en-US" sz="1300">
                        <a:effectLst/>
                      </a:endParaRPr>
                    </a:p>
                  </a:txBody>
                  <a:tcPr marL="66578" marR="66578" marT="33289" marB="33289" anchor="ctr"/>
                </a:tc>
                <a:tc>
                  <a:txBody>
                    <a:bodyPr/>
                    <a:lstStyle/>
                    <a:p>
                      <a:r>
                        <a:rPr lang="en-US" sz="1300" b="1">
                          <a:effectLst/>
                        </a:rPr>
                        <a:t>consequents</a:t>
                      </a:r>
                      <a:endParaRPr lang="en-US" sz="1300">
                        <a:effectLst/>
                      </a:endParaRPr>
                    </a:p>
                  </a:txBody>
                  <a:tcPr marL="66578" marR="66578" marT="33289" marB="33289" anchor="ctr"/>
                </a:tc>
                <a:tc>
                  <a:txBody>
                    <a:bodyPr/>
                    <a:lstStyle/>
                    <a:p>
                      <a:r>
                        <a:rPr lang="en-US" sz="1300" b="1">
                          <a:effectLst/>
                        </a:rPr>
                        <a:t>antecedent support</a:t>
                      </a:r>
                      <a:endParaRPr lang="en-US" sz="1300">
                        <a:effectLst/>
                      </a:endParaRPr>
                    </a:p>
                  </a:txBody>
                  <a:tcPr marL="66578" marR="66578" marT="33289" marB="33289" anchor="ctr"/>
                </a:tc>
                <a:tc>
                  <a:txBody>
                    <a:bodyPr/>
                    <a:lstStyle/>
                    <a:p>
                      <a:r>
                        <a:rPr lang="en-US" sz="1300" b="1">
                          <a:effectLst/>
                        </a:rPr>
                        <a:t>consequent support</a:t>
                      </a:r>
                      <a:endParaRPr lang="en-US" sz="1300">
                        <a:effectLst/>
                      </a:endParaRPr>
                    </a:p>
                  </a:txBody>
                  <a:tcPr marL="66578" marR="66578" marT="33289" marB="33289" anchor="ctr"/>
                </a:tc>
                <a:tc>
                  <a:txBody>
                    <a:bodyPr/>
                    <a:lstStyle/>
                    <a:p>
                      <a:r>
                        <a:rPr lang="en-US" sz="1300" b="1">
                          <a:effectLst/>
                        </a:rPr>
                        <a:t>support</a:t>
                      </a:r>
                      <a:endParaRPr lang="en-US" sz="1300">
                        <a:effectLst/>
                      </a:endParaRPr>
                    </a:p>
                  </a:txBody>
                  <a:tcPr marL="66578" marR="66578" marT="33289" marB="33289" anchor="ctr"/>
                </a:tc>
                <a:tc>
                  <a:txBody>
                    <a:bodyPr/>
                    <a:lstStyle/>
                    <a:p>
                      <a:r>
                        <a:rPr lang="en-US" sz="1300" b="1">
                          <a:effectLst/>
                        </a:rPr>
                        <a:t>confidence</a:t>
                      </a:r>
                      <a:endParaRPr lang="en-US" sz="1300">
                        <a:effectLst/>
                      </a:endParaRPr>
                    </a:p>
                  </a:txBody>
                  <a:tcPr marL="66578" marR="66578" marT="33289" marB="33289" anchor="ctr"/>
                </a:tc>
                <a:tc>
                  <a:txBody>
                    <a:bodyPr/>
                    <a:lstStyle/>
                    <a:p>
                      <a:r>
                        <a:rPr lang="en-US" sz="1300" b="1">
                          <a:effectLst/>
                        </a:rPr>
                        <a:t>lift</a:t>
                      </a:r>
                      <a:endParaRPr lang="en-US" sz="1300">
                        <a:effectLst/>
                      </a:endParaRPr>
                    </a:p>
                  </a:txBody>
                  <a:tcPr marL="66578" marR="66578" marT="33289" marB="33289" anchor="ctr"/>
                </a:tc>
                <a:extLst>
                  <a:ext uri="{0D108BD9-81ED-4DB2-BD59-A6C34878D82A}">
                    <a16:rowId xmlns:a16="http://schemas.microsoft.com/office/drawing/2014/main" val="1609158952"/>
                  </a:ext>
                </a:extLst>
              </a:tr>
              <a:tr h="969293">
                <a:tc>
                  <a:txBody>
                    <a:bodyPr/>
                    <a:lstStyle/>
                    <a:p>
                      <a:r>
                        <a:rPr lang="en-NG" sz="1300" b="1" dirty="0">
                          <a:effectLst/>
                        </a:rPr>
                        <a:t>21</a:t>
                      </a:r>
                      <a:endParaRPr lang="en-NG" sz="1300" dirty="0">
                        <a:effectLst/>
                      </a:endParaRPr>
                    </a:p>
                  </a:txBody>
                  <a:tcPr marL="66578" marR="66578" marT="33289" marB="33289" anchor="ctr"/>
                </a:tc>
                <a:tc>
                  <a:txBody>
                    <a:bodyPr/>
                    <a:lstStyle/>
                    <a:p>
                      <a:r>
                        <a:rPr lang="en-US" sz="1300" dirty="0">
                          <a:effectLst/>
                        </a:rPr>
                        <a:t>(Home Improvement, Toys, Kitchen)</a:t>
                      </a:r>
                    </a:p>
                  </a:txBody>
                  <a:tcPr marL="66578" marR="66578" marT="33289" marB="33289" anchor="ctr"/>
                </a:tc>
                <a:tc>
                  <a:txBody>
                    <a:bodyPr/>
                    <a:lstStyle/>
                    <a:p>
                      <a:r>
                        <a:rPr lang="en-US" sz="1300">
                          <a:effectLst/>
                        </a:rPr>
                        <a:t>(Home)</a:t>
                      </a:r>
                    </a:p>
                  </a:txBody>
                  <a:tcPr marL="66578" marR="66578" marT="33289" marB="33289" anchor="ctr"/>
                </a:tc>
                <a:tc>
                  <a:txBody>
                    <a:bodyPr/>
                    <a:lstStyle/>
                    <a:p>
                      <a:r>
                        <a:rPr lang="en-NG" sz="1300">
                          <a:effectLst/>
                        </a:rPr>
                        <a:t>0.006432</a:t>
                      </a:r>
                    </a:p>
                  </a:txBody>
                  <a:tcPr marL="66578" marR="66578" marT="33289" marB="33289" anchor="ctr"/>
                </a:tc>
                <a:tc>
                  <a:txBody>
                    <a:bodyPr/>
                    <a:lstStyle/>
                    <a:p>
                      <a:r>
                        <a:rPr lang="en-NG" sz="1300">
                          <a:effectLst/>
                        </a:rPr>
                        <a:t>0.114859</a:t>
                      </a:r>
                    </a:p>
                  </a:txBody>
                  <a:tcPr marL="66578" marR="66578" marT="33289" marB="33289" anchor="ctr"/>
                </a:tc>
                <a:tc>
                  <a:txBody>
                    <a:bodyPr/>
                    <a:lstStyle/>
                    <a:p>
                      <a:r>
                        <a:rPr lang="en-NG" sz="1300">
                          <a:effectLst/>
                        </a:rPr>
                        <a:t>0.005086</a:t>
                      </a:r>
                    </a:p>
                  </a:txBody>
                  <a:tcPr marL="66578" marR="66578" marT="33289" marB="33289" anchor="ctr"/>
                </a:tc>
                <a:tc>
                  <a:txBody>
                    <a:bodyPr/>
                    <a:lstStyle/>
                    <a:p>
                      <a:r>
                        <a:rPr lang="en-NG" sz="1300">
                          <a:effectLst/>
                        </a:rPr>
                        <a:t>0.790648</a:t>
                      </a:r>
                    </a:p>
                  </a:txBody>
                  <a:tcPr marL="66578" marR="66578" marT="33289" marB="33289" anchor="ctr"/>
                </a:tc>
                <a:tc>
                  <a:txBody>
                    <a:bodyPr/>
                    <a:lstStyle/>
                    <a:p>
                      <a:r>
                        <a:rPr lang="en-NG" sz="1300">
                          <a:effectLst/>
                        </a:rPr>
                        <a:t>6.883661</a:t>
                      </a:r>
                    </a:p>
                  </a:txBody>
                  <a:tcPr marL="66578" marR="66578" marT="33289" marB="33289" anchor="ctr"/>
                </a:tc>
                <a:extLst>
                  <a:ext uri="{0D108BD9-81ED-4DB2-BD59-A6C34878D82A}">
                    <a16:rowId xmlns:a16="http://schemas.microsoft.com/office/drawing/2014/main" val="3083147576"/>
                  </a:ext>
                </a:extLst>
              </a:tr>
              <a:tr h="1192975">
                <a:tc>
                  <a:txBody>
                    <a:bodyPr/>
                    <a:lstStyle/>
                    <a:p>
                      <a:r>
                        <a:rPr lang="en-NG" sz="1300" b="1">
                          <a:effectLst/>
                        </a:rPr>
                        <a:t>3</a:t>
                      </a:r>
                      <a:endParaRPr lang="en-NG" sz="1300">
                        <a:effectLst/>
                      </a:endParaRPr>
                    </a:p>
                  </a:txBody>
                  <a:tcPr marL="66578" marR="66578" marT="33289" marB="33289" anchor="ctr"/>
                </a:tc>
                <a:tc>
                  <a:txBody>
                    <a:bodyPr/>
                    <a:lstStyle/>
                    <a:p>
                      <a:r>
                        <a:rPr lang="en-US" sz="1300" dirty="0">
                          <a:effectLst/>
                        </a:rPr>
                        <a:t>(Wireless, Office Products, Electronics)</a:t>
                      </a:r>
                    </a:p>
                  </a:txBody>
                  <a:tcPr marL="66578" marR="66578" marT="33289" marB="33289" anchor="ctr"/>
                </a:tc>
                <a:tc>
                  <a:txBody>
                    <a:bodyPr/>
                    <a:lstStyle/>
                    <a:p>
                      <a:r>
                        <a:rPr lang="en-US" sz="1300" dirty="0">
                          <a:effectLst/>
                        </a:rPr>
                        <a:t>(PC)</a:t>
                      </a:r>
                    </a:p>
                  </a:txBody>
                  <a:tcPr marL="66578" marR="66578" marT="33289" marB="33289" anchor="ctr"/>
                </a:tc>
                <a:tc>
                  <a:txBody>
                    <a:bodyPr/>
                    <a:lstStyle/>
                    <a:p>
                      <a:r>
                        <a:rPr lang="en-NG" sz="1300" dirty="0">
                          <a:effectLst/>
                        </a:rPr>
                        <a:t>0.008748</a:t>
                      </a:r>
                    </a:p>
                  </a:txBody>
                  <a:tcPr marL="66578" marR="66578" marT="33289" marB="33289" anchor="ctr"/>
                </a:tc>
                <a:tc>
                  <a:txBody>
                    <a:bodyPr/>
                    <a:lstStyle/>
                    <a:p>
                      <a:r>
                        <a:rPr lang="en-NG" sz="1300" dirty="0">
                          <a:effectLst/>
                        </a:rPr>
                        <a:t>0.134393</a:t>
                      </a:r>
                    </a:p>
                  </a:txBody>
                  <a:tcPr marL="66578" marR="66578" marT="33289" marB="33289" anchor="ctr"/>
                </a:tc>
                <a:tc>
                  <a:txBody>
                    <a:bodyPr/>
                    <a:lstStyle/>
                    <a:p>
                      <a:r>
                        <a:rPr lang="en-NG" sz="1300" dirty="0">
                          <a:effectLst/>
                        </a:rPr>
                        <a:t>0.006789</a:t>
                      </a:r>
                    </a:p>
                  </a:txBody>
                  <a:tcPr marL="66578" marR="66578" marT="33289" marB="33289" anchor="ctr"/>
                </a:tc>
                <a:tc>
                  <a:txBody>
                    <a:bodyPr/>
                    <a:lstStyle/>
                    <a:p>
                      <a:r>
                        <a:rPr lang="en-NG" sz="1300">
                          <a:effectLst/>
                        </a:rPr>
                        <a:t>0.775998</a:t>
                      </a:r>
                    </a:p>
                  </a:txBody>
                  <a:tcPr marL="66578" marR="66578" marT="33289" marB="33289" anchor="ctr"/>
                </a:tc>
                <a:tc>
                  <a:txBody>
                    <a:bodyPr/>
                    <a:lstStyle/>
                    <a:p>
                      <a:r>
                        <a:rPr lang="en-NG" sz="1300">
                          <a:effectLst/>
                        </a:rPr>
                        <a:t>5.774118</a:t>
                      </a:r>
                    </a:p>
                  </a:txBody>
                  <a:tcPr marL="66578" marR="66578" marT="33289" marB="33289" anchor="ctr"/>
                </a:tc>
                <a:extLst>
                  <a:ext uri="{0D108BD9-81ED-4DB2-BD59-A6C34878D82A}">
                    <a16:rowId xmlns:a16="http://schemas.microsoft.com/office/drawing/2014/main" val="3693717773"/>
                  </a:ext>
                </a:extLst>
              </a:tr>
              <a:tr h="969293">
                <a:tc>
                  <a:txBody>
                    <a:bodyPr/>
                    <a:lstStyle/>
                    <a:p>
                      <a:r>
                        <a:rPr lang="en-NG" sz="1300" b="1">
                          <a:effectLst/>
                        </a:rPr>
                        <a:t>1</a:t>
                      </a:r>
                      <a:endParaRPr lang="en-NG" sz="1300">
                        <a:effectLst/>
                      </a:endParaRPr>
                    </a:p>
                  </a:txBody>
                  <a:tcPr marL="66578" marR="66578" marT="33289" marB="33289" anchor="ctr"/>
                </a:tc>
                <a:tc>
                  <a:txBody>
                    <a:bodyPr/>
                    <a:lstStyle/>
                    <a:p>
                      <a:r>
                        <a:rPr lang="en-US" sz="1300">
                          <a:effectLst/>
                        </a:rPr>
                        <a:t>(PC, Outdoors, Electronics)</a:t>
                      </a:r>
                    </a:p>
                  </a:txBody>
                  <a:tcPr marL="66578" marR="66578" marT="33289" marB="33289" anchor="ctr"/>
                </a:tc>
                <a:tc>
                  <a:txBody>
                    <a:bodyPr/>
                    <a:lstStyle/>
                    <a:p>
                      <a:r>
                        <a:rPr lang="en-US" sz="1300">
                          <a:effectLst/>
                        </a:rPr>
                        <a:t>(Wireless)</a:t>
                      </a:r>
                    </a:p>
                  </a:txBody>
                  <a:tcPr marL="66578" marR="66578" marT="33289" marB="33289" anchor="ctr"/>
                </a:tc>
                <a:tc>
                  <a:txBody>
                    <a:bodyPr/>
                    <a:lstStyle/>
                    <a:p>
                      <a:r>
                        <a:rPr lang="en-NG" sz="1300" dirty="0">
                          <a:effectLst/>
                        </a:rPr>
                        <a:t>0.006746</a:t>
                      </a:r>
                    </a:p>
                  </a:txBody>
                  <a:tcPr marL="66578" marR="66578" marT="33289" marB="33289" anchor="ctr"/>
                </a:tc>
                <a:tc>
                  <a:txBody>
                    <a:bodyPr/>
                    <a:lstStyle/>
                    <a:p>
                      <a:r>
                        <a:rPr lang="en-NG" sz="1300">
                          <a:effectLst/>
                        </a:rPr>
                        <a:t>0.172106</a:t>
                      </a:r>
                    </a:p>
                  </a:txBody>
                  <a:tcPr marL="66578" marR="66578" marT="33289" marB="33289" anchor="ctr"/>
                </a:tc>
                <a:tc>
                  <a:txBody>
                    <a:bodyPr/>
                    <a:lstStyle/>
                    <a:p>
                      <a:r>
                        <a:rPr lang="en-NG" sz="1300" dirty="0">
                          <a:effectLst/>
                        </a:rPr>
                        <a:t>0.005139</a:t>
                      </a:r>
                    </a:p>
                  </a:txBody>
                  <a:tcPr marL="66578" marR="66578" marT="33289" marB="33289" anchor="ctr"/>
                </a:tc>
                <a:tc>
                  <a:txBody>
                    <a:bodyPr/>
                    <a:lstStyle/>
                    <a:p>
                      <a:r>
                        <a:rPr lang="en-NG" sz="1300" dirty="0">
                          <a:effectLst/>
                        </a:rPr>
                        <a:t>0.761851</a:t>
                      </a:r>
                    </a:p>
                  </a:txBody>
                  <a:tcPr marL="66578" marR="66578" marT="33289" marB="33289" anchor="ctr"/>
                </a:tc>
                <a:tc>
                  <a:txBody>
                    <a:bodyPr/>
                    <a:lstStyle/>
                    <a:p>
                      <a:r>
                        <a:rPr lang="en-NG" sz="1300" dirty="0">
                          <a:effectLst/>
                        </a:rPr>
                        <a:t>4.426633</a:t>
                      </a:r>
                    </a:p>
                  </a:txBody>
                  <a:tcPr marL="66578" marR="66578" marT="33289" marB="33289" anchor="ctr"/>
                </a:tc>
                <a:extLst>
                  <a:ext uri="{0D108BD9-81ED-4DB2-BD59-A6C34878D82A}">
                    <a16:rowId xmlns:a16="http://schemas.microsoft.com/office/drawing/2014/main" val="898706025"/>
                  </a:ext>
                </a:extLst>
              </a:tr>
            </a:tbl>
          </a:graphicData>
        </a:graphic>
      </p:graphicFrame>
      <p:sp>
        <p:nvSpPr>
          <p:cNvPr id="15" name="Rectangle 3">
            <a:extLst>
              <a:ext uri="{FF2B5EF4-FFF2-40B4-BE49-F238E27FC236}">
                <a16:creationId xmlns:a16="http://schemas.microsoft.com/office/drawing/2014/main" id="{34D06A2A-7C52-A8A2-7B62-AD1D9F5B94E6}"/>
              </a:ext>
            </a:extLst>
          </p:cNvPr>
          <p:cNvSpPr>
            <a:spLocks noChangeArrowheads="1"/>
          </p:cNvSpPr>
          <p:nvPr/>
        </p:nvSpPr>
        <p:spPr bwMode="auto">
          <a:xfrm>
            <a:off x="2931278" y="1450139"/>
            <a:ext cx="1477666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NG"/>
          </a:p>
        </p:txBody>
      </p:sp>
    </p:spTree>
    <p:extLst>
      <p:ext uri="{BB962C8B-B14F-4D97-AF65-F5344CB8AC3E}">
        <p14:creationId xmlns:p14="http://schemas.microsoft.com/office/powerpoint/2010/main" val="23177355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400"/>
              <a:t>Metrics for Evaluating Association Rules</a:t>
            </a:r>
            <a:endParaRPr lang="en-NG" sz="240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476409" y="1469958"/>
            <a:ext cx="6191746" cy="4297415"/>
          </a:xfrm>
        </p:spPr>
        <p:txBody>
          <a:bodyPr>
            <a:normAutofit fontScale="92500"/>
          </a:bodyPr>
          <a:lstStyle/>
          <a:p>
            <a:pPr algn="just">
              <a:lnSpc>
                <a:spcPct val="100000"/>
              </a:lnSpc>
            </a:pPr>
            <a:r>
              <a:rPr lang="en-GB" sz="1400"/>
              <a:t>In association rule mining, several metrics are commonly used to evaluate the quality and importance of the discovered association rules. It is important to note that the appropriate choice of metric will depend on the specific goals and requirements of the application.</a:t>
            </a:r>
          </a:p>
          <a:p>
            <a:pPr marL="285750" indent="-285750" algn="just">
              <a:lnSpc>
                <a:spcPct val="100000"/>
              </a:lnSpc>
              <a:buFont typeface="Arial" panose="020B0604020202020204" pitchFamily="34" charset="0"/>
              <a:buChar char="•"/>
            </a:pPr>
            <a:r>
              <a:rPr lang="en-GB" sz="1400" b="1"/>
              <a:t>Support: </a:t>
            </a:r>
            <a:r>
              <a:rPr lang="en-GB" sz="1400"/>
              <a:t>It is a measure of how frequently an item or itemset appears in the dataset. It is calculated as the number of transactions containing the item(s) divided by the total number of transactions in the dataset. High support indicates that an item or itemset is common in the dataset, while low support indicates that it is rare.</a:t>
            </a:r>
          </a:p>
          <a:p>
            <a:pPr marL="285750" indent="-285750" algn="just">
              <a:lnSpc>
                <a:spcPct val="100000"/>
              </a:lnSpc>
              <a:buFont typeface="Arial" panose="020B0604020202020204" pitchFamily="34" charset="0"/>
              <a:buChar char="•"/>
            </a:pPr>
            <a:r>
              <a:rPr lang="en-GB" sz="1400" b="1"/>
              <a:t>Confidence: </a:t>
            </a:r>
            <a:r>
              <a:rPr lang="en-GB" sz="1400"/>
              <a:t>It is a measure of the strength of the association between two items. It is calculated as the number of transactions containing both items divided by the number of transactions containing the first item. High confidence indicates that the presence of the first item is a strong predictor of the presence of the second item.</a:t>
            </a:r>
          </a:p>
          <a:p>
            <a:pPr marL="285750" indent="-285750" algn="just">
              <a:lnSpc>
                <a:spcPct val="100000"/>
              </a:lnSpc>
              <a:buFont typeface="Arial" panose="020B0604020202020204" pitchFamily="34" charset="0"/>
              <a:buChar char="•"/>
            </a:pPr>
            <a:r>
              <a:rPr lang="en-GB" sz="1400" b="1"/>
              <a:t>Lift: </a:t>
            </a:r>
            <a:r>
              <a:rPr lang="en-GB" sz="1400"/>
              <a:t>It is a measure of the strength of the association between two items, taking into account the frequency of both items in the dataset. It is calculated as the confidence of the association divided by the support of the second item. Lift is used to compare the strength of the association between two items to the expected strength of the association if the items were independent. </a:t>
            </a:r>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1465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400" dirty="0"/>
              <a:t>OPPORTUNITIES IN ASSOCIATION MINING</a:t>
            </a:r>
            <a:endParaRPr lang="en-NG" sz="2400" dirty="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fontScale="92500"/>
          </a:bodyPr>
          <a:lstStyle/>
          <a:p>
            <a:pPr marL="342900" indent="-342900" algn="just">
              <a:lnSpc>
                <a:spcPct val="100000"/>
              </a:lnSpc>
              <a:buFont typeface="+mj-lt"/>
              <a:buAutoNum type="arabicPeriod"/>
            </a:pPr>
            <a:r>
              <a:rPr lang="en-GB" sz="1400" b="1" dirty="0"/>
              <a:t>Customer Segmentation: </a:t>
            </a:r>
            <a:r>
              <a:rPr lang="en-GB" sz="1400" dirty="0"/>
              <a:t>We can use the association mining information to tailor marketing campaigns and personalized recommendations to specific customer segments and increase Business Revenues.</a:t>
            </a:r>
          </a:p>
          <a:p>
            <a:pPr marL="342900" indent="-342900" algn="just">
              <a:lnSpc>
                <a:spcPct val="100000"/>
              </a:lnSpc>
              <a:buFont typeface="+mj-lt"/>
              <a:buAutoNum type="arabicPeriod"/>
            </a:pPr>
            <a:r>
              <a:rPr lang="en-GB" sz="1400" b="1" dirty="0"/>
              <a:t>Fraud Detection: </a:t>
            </a:r>
            <a:r>
              <a:rPr lang="en-GB" sz="1400" dirty="0"/>
              <a:t>We can also use association rule mining to detect fraudulent activity. For example, a credit card company might use association rule mining to identify patterns of fraudulent transactions, such as multiple purchases from the same merchant within a short period of time. </a:t>
            </a:r>
          </a:p>
          <a:p>
            <a:pPr marL="342900" indent="-342900" algn="just">
              <a:lnSpc>
                <a:spcPct val="100000"/>
              </a:lnSpc>
              <a:buFont typeface="+mj-lt"/>
              <a:buAutoNum type="arabicPeriod"/>
            </a:pPr>
            <a:r>
              <a:rPr lang="en-GB" sz="1400" b="1" dirty="0"/>
              <a:t>Recommendation systems: </a:t>
            </a:r>
            <a:r>
              <a:rPr lang="en-GB" sz="1400" dirty="0"/>
              <a:t>Association rule mining can be used to suggest items that a customer might be interested in based on their past purchases or browsing history. For example, a music streaming service might use association rule mining to recommend new artists or albums to a user based on their listening history.</a:t>
            </a:r>
          </a:p>
          <a:p>
            <a:pPr marL="342900" indent="-342900" algn="just">
              <a:lnSpc>
                <a:spcPct val="100000"/>
              </a:lnSpc>
              <a:buFont typeface="+mj-lt"/>
              <a:buAutoNum type="arabicPeriod"/>
            </a:pPr>
            <a:r>
              <a:rPr lang="en-GB" sz="1400" b="1" dirty="0"/>
              <a:t>Social network analysis: </a:t>
            </a:r>
            <a:r>
              <a:rPr lang="en-GB" sz="1400" dirty="0"/>
              <a:t>We can use association rule mining to identify patterns in social media data that can inform the analysis of social networks. For example, an analysis of Twitter data might reveal that users who tweet about a particular topic are also likely to tweet about other related topics, which could inform the identification of groups or communities within the network.</a:t>
            </a: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17112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a:t>PROJECT LIMITATIONS/CHALLENGES</a:t>
            </a:r>
            <a:endParaRPr lang="en-NG" sz="280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581725" y="1343594"/>
            <a:ext cx="6191746" cy="4297415"/>
          </a:xfrm>
        </p:spPr>
        <p:txBody>
          <a:bodyPr>
            <a:normAutofit/>
          </a:bodyPr>
          <a:lstStyle/>
          <a:p>
            <a:pPr marL="285750" indent="-285750" algn="just">
              <a:lnSpc>
                <a:spcPct val="100000"/>
              </a:lnSpc>
              <a:buFont typeface="Arial" panose="020B0604020202020204" pitchFamily="34" charset="0"/>
              <a:buChar char="•"/>
            </a:pPr>
            <a:r>
              <a:rPr lang="en-GB" sz="1400" dirty="0"/>
              <a:t>Use of review dataset from Amazon: We could only use the Amazon “Review” Dataset for the application of the association mining technique as the team could not access the actual Amazon dataset.</a:t>
            </a:r>
          </a:p>
          <a:p>
            <a:pPr marL="285750" indent="-285750" algn="just">
              <a:lnSpc>
                <a:spcPct val="100000"/>
              </a:lnSpc>
              <a:buFont typeface="Arial" panose="020B0604020202020204" pitchFamily="34" charset="0"/>
              <a:buChar char="•"/>
            </a:pPr>
            <a:r>
              <a:rPr lang="en-GB" sz="1400" dirty="0"/>
              <a:t>For the implementation of association mining techniques on large dataset, there is need for high machine specification for the generation and running of the python scripts and dataset.</a:t>
            </a:r>
          </a:p>
          <a:p>
            <a:pPr marL="285750" indent="-285750" algn="just">
              <a:lnSpc>
                <a:spcPct val="100000"/>
              </a:lnSpc>
              <a:buFont typeface="Arial" panose="020B0604020202020204" pitchFamily="34" charset="0"/>
              <a:buChar char="•"/>
            </a:pPr>
            <a:r>
              <a:rPr lang="en-GB" sz="1400" dirty="0"/>
              <a:t>For performance testing, the WEKA application crashed for over 5million transactions.</a:t>
            </a:r>
          </a:p>
          <a:p>
            <a:pPr marL="285750" indent="-285750" algn="just">
              <a:lnSpc>
                <a:spcPct val="100000"/>
              </a:lnSpc>
              <a:buFont typeface="Arial" panose="020B0604020202020204" pitchFamily="34" charset="0"/>
              <a:buChar char="•"/>
            </a:pPr>
            <a:r>
              <a:rPr lang="en-GB" sz="1400" dirty="0"/>
              <a:t>The WEKA memory (JAVA heap size) was upscaled but failed to run the file due to memory size.</a:t>
            </a:r>
          </a:p>
          <a:p>
            <a:pPr marL="285750" indent="-285750" algn="just">
              <a:lnSpc>
                <a:spcPct val="100000"/>
              </a:lnSpc>
              <a:buFont typeface="Arial" panose="020B0604020202020204" pitchFamily="34" charset="0"/>
              <a:buChar char="•"/>
            </a:pPr>
            <a:endParaRPr lang="en-GB" sz="1400" dirty="0"/>
          </a:p>
          <a:p>
            <a:pPr marL="285750" indent="-285750" algn="just">
              <a:lnSpc>
                <a:spcPct val="100000"/>
              </a:lnSpc>
              <a:buFont typeface="Arial" panose="020B0604020202020204" pitchFamily="34" charset="0"/>
              <a:buChar char="•"/>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8" name="Picture 7" descr="A screenshot of a computer error&#10;&#10;Description automatically generated with medium confidence">
            <a:extLst>
              <a:ext uri="{FF2B5EF4-FFF2-40B4-BE49-F238E27FC236}">
                <a16:creationId xmlns:a16="http://schemas.microsoft.com/office/drawing/2014/main" id="{E9FA9062-AEA8-3267-5F0C-7D7CE0F30C62}"/>
              </a:ext>
            </a:extLst>
          </p:cNvPr>
          <p:cNvPicPr>
            <a:picLocks noChangeAspect="1"/>
          </p:cNvPicPr>
          <p:nvPr/>
        </p:nvPicPr>
        <p:blipFill rotWithShape="1">
          <a:blip r:embed="rId3"/>
          <a:srcRect b="10843"/>
          <a:stretch/>
        </p:blipFill>
        <p:spPr>
          <a:xfrm>
            <a:off x="4963133" y="3945061"/>
            <a:ext cx="3739279" cy="2347623"/>
          </a:xfrm>
          <a:prstGeom prst="rect">
            <a:avLst/>
          </a:prstGeom>
        </p:spPr>
      </p:pic>
      <p:pic>
        <p:nvPicPr>
          <p:cNvPr id="6" name="Picture 5" descr="A screenshot of a computer&#10;&#10;Description automatically generated">
            <a:extLst>
              <a:ext uri="{FF2B5EF4-FFF2-40B4-BE49-F238E27FC236}">
                <a16:creationId xmlns:a16="http://schemas.microsoft.com/office/drawing/2014/main" id="{D4CBF035-DB2C-C34E-1BC5-366F96039EE3}"/>
              </a:ext>
            </a:extLst>
          </p:cNvPr>
          <p:cNvPicPr>
            <a:picLocks noChangeAspect="1"/>
          </p:cNvPicPr>
          <p:nvPr/>
        </p:nvPicPr>
        <p:blipFill rotWithShape="1">
          <a:blip r:embed="rId4"/>
          <a:srcRect r="16983" b="58824"/>
          <a:stretch/>
        </p:blipFill>
        <p:spPr>
          <a:xfrm>
            <a:off x="7346134" y="5737101"/>
            <a:ext cx="4821052" cy="1024806"/>
          </a:xfrm>
          <a:prstGeom prst="rect">
            <a:avLst/>
          </a:prstGeom>
        </p:spPr>
      </p:pic>
    </p:spTree>
    <p:extLst>
      <p:ext uri="{BB962C8B-B14F-4D97-AF65-F5344CB8AC3E}">
        <p14:creationId xmlns:p14="http://schemas.microsoft.com/office/powerpoint/2010/main" val="1907818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a:t>CONCLUSION</a:t>
            </a:r>
            <a:endParaRPr lang="en-NG" sz="280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39" y="1469958"/>
            <a:ext cx="6191746" cy="4297415"/>
          </a:xfrm>
        </p:spPr>
        <p:txBody>
          <a:bodyPr>
            <a:normAutofit/>
          </a:bodyPr>
          <a:lstStyle/>
          <a:p>
            <a:pPr algn="just">
              <a:lnSpc>
                <a:spcPct val="100000"/>
              </a:lnSpc>
            </a:pPr>
            <a:r>
              <a:rPr lang="en-GB" sz="1400" dirty="0"/>
              <a:t>Association rule mining is a valuable tool for data analysis and a powerful technique for discovering patterns and relationships within data. You can use association rule mining in multiple contexts to extract insights and understand the underlying structure of data. </a:t>
            </a:r>
          </a:p>
          <a:p>
            <a:pPr algn="just">
              <a:lnSpc>
                <a:spcPct val="100000"/>
              </a:lnSpc>
            </a:pPr>
            <a:r>
              <a:rPr lang="en-GB" sz="1400" dirty="0"/>
              <a:t>However, it is important to choose the appropriate algorithm and set the right parameters, such as the minimum support and confidence thresholds, to obtain meaningful and accurate results. </a:t>
            </a:r>
          </a:p>
          <a:p>
            <a:pPr algn="just">
              <a:lnSpc>
                <a:spcPct val="100000"/>
              </a:lnSpc>
            </a:pPr>
            <a:r>
              <a:rPr lang="en-GB" sz="1400" dirty="0"/>
              <a:t>There is not necessarily one overall metric that we can use to decide which rules to ‘officially’ accept or discard.</a:t>
            </a:r>
          </a:p>
          <a:p>
            <a:pPr algn="just">
              <a:lnSpc>
                <a:spcPct val="100000"/>
              </a:lnSpc>
            </a:pPr>
            <a:r>
              <a:rPr lang="en-GB" sz="1400" dirty="0"/>
              <a:t>For the project, we can conclude that there are more than two product combinations as “antecedents” and a single “consequent” from the dataset.</a:t>
            </a:r>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4756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3200"/>
              <a:t>GITHUB PROFILE/LINK</a:t>
            </a:r>
            <a:endParaRPr lang="en-NG" sz="320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a:lnSpc>
                <a:spcPct val="100000"/>
              </a:lnSpc>
            </a:pPr>
            <a:r>
              <a:rPr lang="en-US" sz="1400" dirty="0"/>
              <a:t>https://</a:t>
            </a:r>
            <a:r>
              <a:rPr lang="en-US" sz="1400" dirty="0" err="1"/>
              <a:t>github.com</a:t>
            </a:r>
            <a:r>
              <a:rPr lang="en-US" sz="1400" dirty="0"/>
              <a:t>/</a:t>
            </a:r>
            <a:r>
              <a:rPr lang="en-US" sz="1400" dirty="0" err="1"/>
              <a:t>elohom</a:t>
            </a:r>
            <a:r>
              <a:rPr lang="en-US" sz="1400" dirty="0"/>
              <a:t>/</a:t>
            </a:r>
            <a:r>
              <a:rPr lang="en-US" sz="1400" dirty="0" err="1"/>
              <a:t>DSPC_Amazon_Association_Min.git</a:t>
            </a: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qr code on a white background&#10;&#10;Description automatically generated with medium confidence">
            <a:extLst>
              <a:ext uri="{FF2B5EF4-FFF2-40B4-BE49-F238E27FC236}">
                <a16:creationId xmlns:a16="http://schemas.microsoft.com/office/drawing/2014/main" id="{3DDBDC12-24FE-BD3D-745E-8F28E61EC438}"/>
              </a:ext>
            </a:extLst>
          </p:cNvPr>
          <p:cNvPicPr>
            <a:picLocks noChangeAspect="1"/>
          </p:cNvPicPr>
          <p:nvPr/>
        </p:nvPicPr>
        <p:blipFill>
          <a:blip r:embed="rId3"/>
          <a:stretch>
            <a:fillRect/>
          </a:stretch>
        </p:blipFill>
        <p:spPr>
          <a:xfrm>
            <a:off x="6581815" y="2196606"/>
            <a:ext cx="3350393" cy="4487133"/>
          </a:xfrm>
          <a:prstGeom prst="rect">
            <a:avLst/>
          </a:prstGeom>
        </p:spPr>
      </p:pic>
    </p:spTree>
    <p:extLst>
      <p:ext uri="{BB962C8B-B14F-4D97-AF65-F5344CB8AC3E}">
        <p14:creationId xmlns:p14="http://schemas.microsoft.com/office/powerpoint/2010/main" val="189540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5683489" cy="1762432"/>
          </a:xfrm>
        </p:spPr>
        <p:txBody>
          <a:bodyPr>
            <a:normAutofit/>
          </a:bodyPr>
          <a:lstStyle/>
          <a:p>
            <a:r>
              <a:rPr lang="en-NG" sz="3200"/>
              <a:t>MEET T</a:t>
            </a:r>
            <a:r>
              <a:rPr lang="en-US" sz="3200"/>
              <a:t>H</a:t>
            </a:r>
            <a:r>
              <a:rPr lang="en-NG" sz="3200"/>
              <a:t>E TEAM!</a:t>
            </a:r>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algn="just">
              <a:lnSpc>
                <a:spcPct val="100000"/>
              </a:lnSpc>
            </a:pPr>
            <a:r>
              <a:rPr lang="en-NG" sz="1400" dirty="0"/>
              <a:t>The Data Science Project Club (Amazon Association Mining) </a:t>
            </a:r>
            <a:r>
              <a:rPr lang="en-US" sz="1400" dirty="0"/>
              <a:t>is made up of the following :</a:t>
            </a:r>
          </a:p>
          <a:p>
            <a:pPr algn="just">
              <a:lnSpc>
                <a:spcPct val="100000"/>
              </a:lnSpc>
            </a:pPr>
            <a:endParaRPr lang="en-US" sz="1400" dirty="0"/>
          </a:p>
          <a:p>
            <a:pPr marL="285750" indent="-285750" algn="just">
              <a:lnSpc>
                <a:spcPct val="100000"/>
              </a:lnSpc>
              <a:buFont typeface="Arial" panose="020B0604020202020204" pitchFamily="34" charset="0"/>
              <a:buChar char="•"/>
            </a:pPr>
            <a:r>
              <a:rPr lang="en-NG" sz="1400" dirty="0"/>
              <a:t>Paul Moggridge (Team Lead)</a:t>
            </a:r>
          </a:p>
          <a:p>
            <a:pPr marL="285750" indent="-285750" algn="just">
              <a:lnSpc>
                <a:spcPct val="100000"/>
              </a:lnSpc>
              <a:buFont typeface="Arial" panose="020B0604020202020204" pitchFamily="34" charset="0"/>
              <a:buChar char="•"/>
            </a:pPr>
            <a:r>
              <a:rPr lang="en-NG" sz="1400" dirty="0"/>
              <a:t>Eloho Mukoro </a:t>
            </a:r>
            <a:endParaRPr lang="en-GB" sz="1400" dirty="0"/>
          </a:p>
          <a:p>
            <a:pPr marL="285750" indent="-285750" algn="just">
              <a:lnSpc>
                <a:spcPct val="100000"/>
              </a:lnSpc>
              <a:buFont typeface="Arial" panose="020B0604020202020204" pitchFamily="34" charset="0"/>
              <a:buChar char="•"/>
            </a:pPr>
            <a:r>
              <a:rPr lang="en-NG" sz="1400" dirty="0"/>
              <a:t>Sahil  H Mulani</a:t>
            </a:r>
          </a:p>
          <a:p>
            <a:pPr marL="285750" indent="-285750" algn="just">
              <a:lnSpc>
                <a:spcPct val="100000"/>
              </a:lnSpc>
              <a:buFont typeface="Arial" panose="020B0604020202020204" pitchFamily="34" charset="0"/>
              <a:buChar char="•"/>
            </a:pPr>
            <a:r>
              <a:rPr lang="en-NG" sz="1400" dirty="0"/>
              <a:t>Sonam </a:t>
            </a:r>
            <a:r>
              <a:rPr lang="en-US" sz="1400" dirty="0"/>
              <a:t>Agarwal </a:t>
            </a:r>
            <a:endParaRPr lang="en-NG" sz="1400" dirty="0"/>
          </a:p>
          <a:p>
            <a:pPr marL="285750" indent="-285750" algn="just">
              <a:lnSpc>
                <a:spcPct val="100000"/>
              </a:lnSpc>
              <a:buFont typeface="Arial" panose="020B0604020202020204" pitchFamily="34" charset="0"/>
              <a:buChar char="•"/>
            </a:pPr>
            <a:r>
              <a:rPr lang="en-NG" sz="1400" dirty="0"/>
              <a:t>Muhammad Shaheer Zahid</a:t>
            </a:r>
          </a:p>
          <a:p>
            <a:pPr>
              <a:lnSpc>
                <a:spcPct val="100000"/>
              </a:lnSpc>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246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3"/>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5683489" cy="1762432"/>
          </a:xfrm>
        </p:spPr>
        <p:txBody>
          <a:bodyPr>
            <a:normAutofit/>
          </a:bodyPr>
          <a:lstStyle/>
          <a:p>
            <a:r>
              <a:rPr lang="en-NG" sz="3200"/>
              <a:t>INTRODUCTION</a:t>
            </a:r>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algn="just">
              <a:lnSpc>
                <a:spcPct val="100000"/>
              </a:lnSpc>
            </a:pPr>
            <a:r>
              <a:rPr lang="en-NG" sz="1400" dirty="0"/>
              <a:t>The aim of the project is perform association mining on records of the various </a:t>
            </a:r>
            <a:r>
              <a:rPr lang="en-GB" sz="1400" dirty="0"/>
              <a:t>reviewed </a:t>
            </a:r>
            <a:r>
              <a:rPr lang="en-NG" sz="1400" dirty="0"/>
              <a:t>products purchased by a</a:t>
            </a:r>
            <a:r>
              <a:rPr lang="en-GB" sz="1400" dirty="0"/>
              <a:t>n Amazon</a:t>
            </a:r>
            <a:r>
              <a:rPr lang="en-NG" sz="1400" dirty="0"/>
              <a:t> customer </a:t>
            </a:r>
            <a:r>
              <a:rPr lang="en-GB" sz="1400" dirty="0"/>
              <a:t>and </a:t>
            </a:r>
            <a:r>
              <a:rPr lang="en-NG" sz="1400" dirty="0"/>
              <a:t>identify the various products that are bought </a:t>
            </a:r>
            <a:r>
              <a:rPr lang="en-GB" sz="1400" dirty="0"/>
              <a:t>based on the association rules</a:t>
            </a:r>
            <a:r>
              <a:rPr lang="en-NG" sz="1400" dirty="0"/>
              <a:t>.</a:t>
            </a:r>
          </a:p>
          <a:p>
            <a:pPr algn="just">
              <a:lnSpc>
                <a:spcPct val="100000"/>
              </a:lnSpc>
            </a:pPr>
            <a:endParaRPr lang="en-NG" sz="1400" dirty="0"/>
          </a:p>
          <a:p>
            <a:pPr algn="just">
              <a:lnSpc>
                <a:spcPct val="100000"/>
              </a:lnSpc>
            </a:pPr>
            <a:r>
              <a:rPr lang="en-NG" sz="1400" b="1" dirty="0"/>
              <a:t>Objective:</a:t>
            </a:r>
          </a:p>
          <a:p>
            <a:pPr marL="285750" indent="-285750" algn="just">
              <a:lnSpc>
                <a:spcPct val="100000"/>
              </a:lnSpc>
              <a:buFont typeface="Arial" panose="020B0604020202020204" pitchFamily="34" charset="0"/>
              <a:buChar char="•"/>
            </a:pPr>
            <a:r>
              <a:rPr lang="en-NG" sz="1400" dirty="0"/>
              <a:t>This project would aid the decision making of the Business strategist </a:t>
            </a:r>
            <a:r>
              <a:rPr lang="en-GB" sz="1400" dirty="0"/>
              <a:t>in </a:t>
            </a:r>
            <a:r>
              <a:rPr lang="en-NG" sz="1400" dirty="0"/>
              <a:t>Retail companies and improve the efficiency and revenue growth of the company or organization.</a:t>
            </a:r>
          </a:p>
          <a:p>
            <a:pPr marL="285750" indent="-285750" algn="just">
              <a:lnSpc>
                <a:spcPct val="100000"/>
              </a:lnSpc>
              <a:buFont typeface="Arial" panose="020B0604020202020204" pitchFamily="34" charset="0"/>
              <a:buChar char="•"/>
            </a:pPr>
            <a:r>
              <a:rPr lang="en-NG" sz="1400" dirty="0"/>
              <a:t>The project requires knowledge in python, the use of WEKA and the apropriate association mining technique for the implementation of the project.</a:t>
            </a:r>
          </a:p>
          <a:p>
            <a:pPr>
              <a:lnSpc>
                <a:spcPct val="100000"/>
              </a:lnSpc>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812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5683489" cy="1762432"/>
          </a:xfrm>
        </p:spPr>
        <p:txBody>
          <a:bodyPr>
            <a:normAutofit/>
          </a:bodyPr>
          <a:lstStyle/>
          <a:p>
            <a:r>
              <a:rPr lang="en-NG" sz="3200" dirty="0"/>
              <a:t>ASSOCIATION MINING</a:t>
            </a:r>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algn="just">
              <a:lnSpc>
                <a:spcPct val="100000"/>
              </a:lnSpc>
            </a:pPr>
            <a:r>
              <a:rPr lang="en-US" sz="1400" b="0" i="0" dirty="0">
                <a:solidFill>
                  <a:srgbClr val="374151"/>
                </a:solidFill>
                <a:effectLst/>
                <a:latin typeface="Söhne"/>
              </a:rPr>
              <a:t>Association mining</a:t>
            </a:r>
            <a:r>
              <a:rPr lang="en-US" sz="1400" dirty="0">
                <a:solidFill>
                  <a:srgbClr val="374151"/>
                </a:solidFill>
                <a:latin typeface="Söhne"/>
              </a:rPr>
              <a:t> </a:t>
            </a:r>
            <a:r>
              <a:rPr lang="en-US" sz="1400" b="0" i="0" dirty="0">
                <a:solidFill>
                  <a:srgbClr val="374151"/>
                </a:solidFill>
                <a:effectLst/>
                <a:latin typeface="Söhne"/>
              </a:rPr>
              <a:t>is a data mining technique that aims to discover associations or patterns among variables in large datasets. </a:t>
            </a:r>
          </a:p>
          <a:p>
            <a:pPr marL="285750" indent="-285750" algn="just">
              <a:lnSpc>
                <a:spcPct val="100000"/>
              </a:lnSpc>
              <a:buFont typeface="Arial" panose="020B0604020202020204" pitchFamily="34" charset="0"/>
              <a:buChar char="•"/>
            </a:pPr>
            <a:r>
              <a:rPr lang="en-US" sz="1400" b="1" i="0" dirty="0">
                <a:solidFill>
                  <a:srgbClr val="374151"/>
                </a:solidFill>
                <a:effectLst/>
                <a:latin typeface="Söhne"/>
              </a:rPr>
              <a:t>Goal: </a:t>
            </a:r>
            <a:r>
              <a:rPr lang="en-US" sz="1400" b="0" i="0" dirty="0">
                <a:solidFill>
                  <a:srgbClr val="374151"/>
                </a:solidFill>
                <a:effectLst/>
                <a:latin typeface="Söhne"/>
              </a:rPr>
              <a:t>It is to identify items that are frequently purchased together</a:t>
            </a:r>
            <a:r>
              <a:rPr lang="en-US" sz="1400" dirty="0">
                <a:solidFill>
                  <a:srgbClr val="374151"/>
                </a:solidFill>
                <a:latin typeface="Söhne"/>
              </a:rPr>
              <a:t> </a:t>
            </a:r>
            <a:r>
              <a:rPr lang="en-GB" sz="1400" b="0" i="0" dirty="0">
                <a:solidFill>
                  <a:srgbClr val="374151"/>
                </a:solidFill>
                <a:effectLst/>
                <a:latin typeface="Söhne"/>
              </a:rPr>
              <a:t>and using those relationships to make predictions or decisions. </a:t>
            </a:r>
            <a:endParaRPr lang="en-GB" sz="1400" dirty="0">
              <a:solidFill>
                <a:srgbClr val="374151"/>
              </a:solidFill>
              <a:latin typeface="Söhne"/>
            </a:endParaRPr>
          </a:p>
          <a:p>
            <a:pPr marL="285750" indent="-285750" algn="just">
              <a:lnSpc>
                <a:spcPct val="100000"/>
              </a:lnSpc>
              <a:buFont typeface="Arial" panose="020B0604020202020204" pitchFamily="34" charset="0"/>
              <a:buChar char="•"/>
            </a:pPr>
            <a:r>
              <a:rPr lang="en-GB" sz="1400" b="1" i="0" dirty="0">
                <a:solidFill>
                  <a:srgbClr val="374151"/>
                </a:solidFill>
                <a:effectLst/>
                <a:latin typeface="Söhne"/>
              </a:rPr>
              <a:t>Common Association Mining Algorithms: </a:t>
            </a:r>
          </a:p>
          <a:p>
            <a:pPr marL="514350" lvl="1" indent="-285750" algn="just">
              <a:lnSpc>
                <a:spcPct val="100000"/>
              </a:lnSpc>
              <a:buFont typeface="Arial" panose="020B0604020202020204" pitchFamily="34" charset="0"/>
              <a:buChar char="•"/>
            </a:pPr>
            <a:r>
              <a:rPr lang="en-US" sz="1200" b="1" i="0" dirty="0">
                <a:solidFill>
                  <a:srgbClr val="374151"/>
                </a:solidFill>
                <a:effectLst/>
                <a:latin typeface="Söhne"/>
              </a:rPr>
              <a:t>the Apriori algorithm: </a:t>
            </a:r>
            <a:r>
              <a:rPr lang="en-US" sz="1200" b="0" i="0" dirty="0">
                <a:solidFill>
                  <a:srgbClr val="374151"/>
                </a:solidFill>
                <a:effectLst/>
                <a:latin typeface="Söhne"/>
              </a:rPr>
              <a:t>generating frequent item sets (sets of items that appear together frequently) </a:t>
            </a:r>
          </a:p>
          <a:p>
            <a:pPr marL="514350" lvl="1" indent="-285750" algn="just">
              <a:lnSpc>
                <a:spcPct val="100000"/>
              </a:lnSpc>
              <a:buFont typeface="Arial" panose="020B0604020202020204" pitchFamily="34" charset="0"/>
              <a:buChar char="•"/>
            </a:pPr>
            <a:r>
              <a:rPr lang="en-US" sz="1200" b="1" i="0" dirty="0">
                <a:solidFill>
                  <a:srgbClr val="374151"/>
                </a:solidFill>
                <a:effectLst/>
                <a:latin typeface="Söhne"/>
              </a:rPr>
              <a:t>the</a:t>
            </a:r>
            <a:r>
              <a:rPr lang="en-US" sz="1200" b="0" i="0" dirty="0">
                <a:solidFill>
                  <a:srgbClr val="374151"/>
                </a:solidFill>
                <a:effectLst/>
                <a:latin typeface="Söhne"/>
              </a:rPr>
              <a:t> </a:t>
            </a:r>
            <a:r>
              <a:rPr lang="en-US" sz="1200" b="1" i="0" dirty="0">
                <a:solidFill>
                  <a:srgbClr val="374151"/>
                </a:solidFill>
                <a:effectLst/>
                <a:latin typeface="Söhne"/>
              </a:rPr>
              <a:t>FP (Frequent Pattern)</a:t>
            </a:r>
            <a:r>
              <a:rPr lang="en-US" sz="1200" dirty="0">
                <a:solidFill>
                  <a:srgbClr val="374151"/>
                </a:solidFill>
                <a:latin typeface="Söhne"/>
              </a:rPr>
              <a:t>: </a:t>
            </a:r>
            <a:r>
              <a:rPr lang="en-US" sz="1200" b="0" i="0" dirty="0">
                <a:solidFill>
                  <a:srgbClr val="374151"/>
                </a:solidFill>
                <a:effectLst/>
                <a:latin typeface="Söhne"/>
              </a:rPr>
              <a:t>finds association and correlations among items using FP tree structure in a dataset</a:t>
            </a:r>
            <a:r>
              <a:rPr lang="en-US" sz="1200" dirty="0">
                <a:solidFill>
                  <a:srgbClr val="374151"/>
                </a:solidFill>
                <a:latin typeface="Söhne"/>
              </a:rPr>
              <a:t> for decision making.</a:t>
            </a:r>
          </a:p>
          <a:p>
            <a:pPr marL="285750" indent="-285750" algn="just">
              <a:lnSpc>
                <a:spcPct val="100000"/>
              </a:lnSpc>
              <a:buFont typeface="Arial" panose="020B0604020202020204" pitchFamily="34" charset="0"/>
              <a:buChar char="•"/>
            </a:pPr>
            <a:r>
              <a:rPr lang="en-US" sz="1400" b="1" i="0" dirty="0">
                <a:solidFill>
                  <a:srgbClr val="374151"/>
                </a:solidFill>
                <a:effectLst/>
                <a:latin typeface="Söhne"/>
              </a:rPr>
              <a:t>Applications: </a:t>
            </a:r>
            <a:r>
              <a:rPr lang="en-US" sz="1400" b="0" i="0" dirty="0">
                <a:solidFill>
                  <a:srgbClr val="374151"/>
                </a:solidFill>
                <a:effectLst/>
                <a:latin typeface="Söhne"/>
              </a:rPr>
              <a:t>Association mining has applications in various fields, including retail, healthcare, finance, and social network analysis. </a:t>
            </a:r>
          </a:p>
          <a:p>
            <a:pPr algn="just">
              <a:lnSpc>
                <a:spcPct val="100000"/>
              </a:lnSpc>
            </a:pPr>
            <a:r>
              <a:rPr lang="en-US" sz="1400" dirty="0">
                <a:solidFill>
                  <a:srgbClr val="374151"/>
                </a:solidFill>
                <a:latin typeface="Söhne"/>
              </a:rPr>
              <a:t>I</a:t>
            </a:r>
            <a:r>
              <a:rPr lang="en-US" sz="1400" b="0" i="0" dirty="0">
                <a:solidFill>
                  <a:srgbClr val="374151"/>
                </a:solidFill>
                <a:effectLst/>
                <a:latin typeface="Söhne"/>
              </a:rPr>
              <a:t>t is important to note that association mining is a descriptive technique that can reveal correlations but not causation. Therefore, caution should be exercised when interpreting the results of association mining and making decisions based on them.</a:t>
            </a:r>
          </a:p>
          <a:p>
            <a:pPr>
              <a:lnSpc>
                <a:spcPct val="100000"/>
              </a:lnSpc>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64890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dirty="0"/>
              <a:t>FREQUENT PATTERN (FP) ALGORITHM</a:t>
            </a:r>
            <a:endParaRPr lang="en-NG" sz="2800" dirty="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596375" y="1469958"/>
            <a:ext cx="6191746" cy="4297415"/>
          </a:xfrm>
        </p:spPr>
        <p:txBody>
          <a:bodyPr>
            <a:normAutofit fontScale="92500" lnSpcReduction="10000"/>
          </a:bodyPr>
          <a:lstStyle/>
          <a:p>
            <a:pPr algn="just">
              <a:lnSpc>
                <a:spcPct val="100000"/>
              </a:lnSpc>
            </a:pPr>
            <a:r>
              <a:rPr lang="en-GB" sz="1400" dirty="0"/>
              <a:t>The FP-Growth (Frequent Pattern) algorithm is a popular algorithm for association rule mining. It works by constructing a tree-like structure called a FP-tree, which encodes the frequent item sets in the dataset. The FP-tree is then used to generate association rules. </a:t>
            </a:r>
          </a:p>
          <a:p>
            <a:pPr algn="just">
              <a:lnSpc>
                <a:spcPct val="100000"/>
              </a:lnSpc>
            </a:pPr>
            <a:endParaRPr lang="en-GB" sz="1400" dirty="0"/>
          </a:p>
          <a:p>
            <a:pPr algn="just">
              <a:lnSpc>
                <a:spcPct val="100000"/>
              </a:lnSpc>
            </a:pPr>
            <a:r>
              <a:rPr lang="en-GB" sz="1400" b="1" dirty="0"/>
              <a:t>FP-Growth Steps:</a:t>
            </a:r>
          </a:p>
          <a:p>
            <a:pPr algn="just">
              <a:lnSpc>
                <a:spcPct val="100000"/>
              </a:lnSpc>
            </a:pPr>
            <a:r>
              <a:rPr lang="en-GB" sz="1400" dirty="0"/>
              <a:t>1. Find the minimum support of each item.</a:t>
            </a:r>
          </a:p>
          <a:p>
            <a:pPr algn="just">
              <a:lnSpc>
                <a:spcPct val="100000"/>
              </a:lnSpc>
            </a:pPr>
            <a:r>
              <a:rPr lang="en-GB" sz="1400" dirty="0"/>
              <a:t>2. Order frequent itemset in descending order.</a:t>
            </a:r>
          </a:p>
          <a:p>
            <a:pPr algn="just">
              <a:lnSpc>
                <a:spcPct val="100000"/>
              </a:lnSpc>
            </a:pPr>
            <a:r>
              <a:rPr lang="en-GB" sz="1400" dirty="0"/>
              <a:t>3. Draw an FP tree.</a:t>
            </a:r>
          </a:p>
          <a:p>
            <a:pPr algn="just">
              <a:lnSpc>
                <a:spcPct val="100000"/>
              </a:lnSpc>
            </a:pPr>
            <a:r>
              <a:rPr lang="en-GB" sz="1400" dirty="0"/>
              <a:t>4. Minimum frequent pattern from the FP tree.</a:t>
            </a:r>
          </a:p>
          <a:p>
            <a:pPr algn="just">
              <a:lnSpc>
                <a:spcPct val="100000"/>
              </a:lnSpc>
            </a:pPr>
            <a:endParaRPr lang="en-GB" sz="1400" dirty="0"/>
          </a:p>
          <a:p>
            <a:pPr algn="just">
              <a:lnSpc>
                <a:spcPct val="100000"/>
              </a:lnSpc>
            </a:pPr>
            <a:r>
              <a:rPr lang="en-GB" sz="1400" b="1" dirty="0"/>
              <a:t>Pros:</a:t>
            </a:r>
          </a:p>
          <a:p>
            <a:pPr marL="285750" indent="-285750" algn="just">
              <a:lnSpc>
                <a:spcPct val="100000"/>
              </a:lnSpc>
              <a:buFont typeface="Arial" panose="020B0604020202020204" pitchFamily="34" charset="0"/>
              <a:buChar char="•"/>
            </a:pPr>
            <a:r>
              <a:rPr lang="en-GB" sz="1400" dirty="0"/>
              <a:t>It is a faster association algorithm especially for large datasets because it takes only 2 passes over the dataset. </a:t>
            </a:r>
          </a:p>
          <a:p>
            <a:pPr marL="285750" indent="-285750" algn="just">
              <a:lnSpc>
                <a:spcPct val="100000"/>
              </a:lnSpc>
              <a:buFont typeface="Arial" panose="020B0604020202020204" pitchFamily="34" charset="0"/>
              <a:buChar char="•"/>
            </a:pPr>
            <a:r>
              <a:rPr lang="en-GB" sz="1400" dirty="0"/>
              <a:t>It uses a FP tree-like structure which is memory efficient.</a:t>
            </a:r>
          </a:p>
          <a:p>
            <a:pPr algn="just">
              <a:lnSpc>
                <a:spcPct val="100000"/>
              </a:lnSpc>
            </a:pPr>
            <a:endParaRPr lang="en-GB"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33272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3200"/>
              <a:t>AMAZON USE CASE SCENARIO</a:t>
            </a:r>
            <a:endParaRPr lang="en-NG" sz="320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algn="just">
              <a:lnSpc>
                <a:spcPct val="100000"/>
              </a:lnSpc>
            </a:pPr>
            <a:r>
              <a:rPr lang="en-US" sz="1200" b="0" i="0" u="none" strike="noStrike" dirty="0">
                <a:solidFill>
                  <a:srgbClr val="000000"/>
                </a:solidFill>
                <a:effectLst/>
              </a:rPr>
              <a:t>Amazon Customer Reviews (a.k.a. Product Reviews) is one of Amazon’s iconic products. In a period of over two decades since the first review in 1995, millions of Amazon customers have contributed over a hundred million reviews to express opinions and describe their experiences regarding products on the Amazon.com website with over 130+ million customer reviews are available. </a:t>
            </a:r>
            <a:endParaRPr lang="en-US" sz="1200" dirty="0">
              <a:solidFill>
                <a:srgbClr val="000000"/>
              </a:solidFill>
            </a:endParaRPr>
          </a:p>
          <a:p>
            <a:pPr algn="just">
              <a:lnSpc>
                <a:spcPct val="100000"/>
              </a:lnSpc>
            </a:pPr>
            <a:r>
              <a:rPr lang="en-GB" sz="1200" dirty="0"/>
              <a:t>Summary:</a:t>
            </a:r>
          </a:p>
          <a:p>
            <a:pPr marL="171450" indent="-171450" algn="just">
              <a:lnSpc>
                <a:spcPct val="100000"/>
              </a:lnSpc>
              <a:buFont typeface="Arial" panose="020B0604020202020204" pitchFamily="34" charset="0"/>
              <a:buChar char="•"/>
            </a:pPr>
            <a:r>
              <a:rPr lang="en-GB" sz="1200" dirty="0"/>
              <a:t>The dataset was captured from 1995 to 2015.</a:t>
            </a:r>
          </a:p>
          <a:p>
            <a:pPr marL="171450" indent="-171450" algn="just">
              <a:lnSpc>
                <a:spcPct val="100000"/>
              </a:lnSpc>
              <a:buFont typeface="Arial" panose="020B0604020202020204" pitchFamily="34" charset="0"/>
              <a:buChar char="•"/>
            </a:pPr>
            <a:r>
              <a:rPr lang="en-GB" sz="1200" dirty="0"/>
              <a:t>It has over 130+ million customer reviews.</a:t>
            </a:r>
          </a:p>
          <a:p>
            <a:pPr marL="171450" indent="-171450" algn="just">
              <a:lnSpc>
                <a:spcPct val="100000"/>
              </a:lnSpc>
              <a:buFont typeface="Arial" panose="020B0604020202020204" pitchFamily="34" charset="0"/>
              <a:buChar char="•"/>
            </a:pPr>
            <a:r>
              <a:rPr lang="en-GB" sz="1200" dirty="0"/>
              <a:t>It has over 2K+ customer reviews from 5 countries.</a:t>
            </a:r>
          </a:p>
          <a:p>
            <a:pPr marL="171450" indent="-171450" algn="just">
              <a:lnSpc>
                <a:spcPct val="100000"/>
              </a:lnSpc>
              <a:buFont typeface="Arial" panose="020B0604020202020204" pitchFamily="34" charset="0"/>
              <a:buChar char="•"/>
            </a:pPr>
            <a:r>
              <a:rPr lang="en-GB" sz="1200" dirty="0"/>
              <a:t>It is available in 2 formats (TSV and PARQUET).</a:t>
            </a:r>
          </a:p>
          <a:p>
            <a:pPr marL="171450" indent="-171450" algn="just">
              <a:lnSpc>
                <a:spcPct val="100000"/>
              </a:lnSpc>
              <a:buFont typeface="Arial" panose="020B0604020202020204" pitchFamily="34" charset="0"/>
              <a:buChar char="•"/>
            </a:pPr>
            <a:r>
              <a:rPr lang="en-GB" sz="1200" dirty="0"/>
              <a:t>The dataset has the customer ID, the product details and review details. </a:t>
            </a:r>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person holding a pickaxe&#10;&#10;Description automatically generated with medium confidence">
            <a:extLst>
              <a:ext uri="{FF2B5EF4-FFF2-40B4-BE49-F238E27FC236}">
                <a16:creationId xmlns:a16="http://schemas.microsoft.com/office/drawing/2014/main" id="{2C4F2D5D-428A-5718-8662-12997695F5D2}"/>
              </a:ext>
            </a:extLst>
          </p:cNvPr>
          <p:cNvPicPr>
            <a:picLocks noChangeAspect="1"/>
          </p:cNvPicPr>
          <p:nvPr/>
        </p:nvPicPr>
        <p:blipFill rotWithShape="1">
          <a:blip r:embed="rId3"/>
          <a:srcRect l="17826" r="31194"/>
          <a:stretch/>
        </p:blipFill>
        <p:spPr>
          <a:xfrm>
            <a:off x="8921754" y="4792430"/>
            <a:ext cx="2972784" cy="1773666"/>
          </a:xfrm>
          <a:prstGeom prst="rect">
            <a:avLst/>
          </a:prstGeom>
          <a:effectLst>
            <a:softEdge rad="136537"/>
          </a:effectLst>
        </p:spPr>
      </p:pic>
    </p:spTree>
    <p:extLst>
      <p:ext uri="{BB962C8B-B14F-4D97-AF65-F5344CB8AC3E}">
        <p14:creationId xmlns:p14="http://schemas.microsoft.com/office/powerpoint/2010/main" val="2012245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000" dirty="0"/>
              <a:t>TECHNICAL REQUIREMENTS AND SPECIFICATIONS</a:t>
            </a:r>
            <a:endParaRPr lang="en-NG" sz="2000" dirty="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4844749" y="1343595"/>
            <a:ext cx="6191746" cy="4297415"/>
          </a:xfrm>
        </p:spPr>
        <p:txBody>
          <a:bodyPr>
            <a:normAutofit/>
          </a:bodyPr>
          <a:lstStyle/>
          <a:p>
            <a:pPr>
              <a:lnSpc>
                <a:spcPct val="100000"/>
              </a:lnSpc>
            </a:pPr>
            <a:r>
              <a:rPr lang="en-GB" sz="1400" dirty="0"/>
              <a:t>Tools and application:</a:t>
            </a:r>
          </a:p>
          <a:p>
            <a:pPr marL="285750" indent="-285750">
              <a:lnSpc>
                <a:spcPct val="100000"/>
              </a:lnSpc>
              <a:buFont typeface="Arial" panose="020B0604020202020204" pitchFamily="34" charset="0"/>
              <a:buChar char="•"/>
            </a:pPr>
            <a:r>
              <a:rPr lang="en-GB" sz="1400" dirty="0"/>
              <a:t>WEKA </a:t>
            </a:r>
          </a:p>
          <a:p>
            <a:pPr marL="285750" indent="-285750">
              <a:lnSpc>
                <a:spcPct val="100000"/>
              </a:lnSpc>
              <a:buFont typeface="Arial" panose="020B0604020202020204" pitchFamily="34" charset="0"/>
              <a:buChar char="•"/>
            </a:pPr>
            <a:r>
              <a:rPr lang="en-GB" sz="1400" dirty="0"/>
              <a:t>Python Library</a:t>
            </a:r>
          </a:p>
          <a:p>
            <a:pPr marL="514350" lvl="1" indent="-285750" algn="just">
              <a:lnSpc>
                <a:spcPct val="100000"/>
              </a:lnSpc>
              <a:buFont typeface="Arial" panose="020B0604020202020204" pitchFamily="34" charset="0"/>
              <a:buChar char="•"/>
            </a:pPr>
            <a:r>
              <a:rPr lang="en-GB" sz="1200" b="1" dirty="0" err="1"/>
              <a:t>mlxtend</a:t>
            </a:r>
            <a:r>
              <a:rPr lang="en-GB" sz="1200" b="1" dirty="0"/>
              <a:t>:</a:t>
            </a:r>
            <a:r>
              <a:rPr lang="en-GB" sz="1200" dirty="0"/>
              <a:t> This is a library for implementing various machine learning algorithms and tools in Python, including association rule mining. It provides functions for reading and manipulating transactional data, as well as for generating association rules and evaluating their quality.</a:t>
            </a:r>
            <a:endParaRPr lang="en-GB" sz="1400" dirty="0"/>
          </a:p>
          <a:p>
            <a:pPr>
              <a:lnSpc>
                <a:spcPct val="100000"/>
              </a:lnSpc>
            </a:pPr>
            <a:r>
              <a:rPr lang="en-GB" sz="1400" dirty="0"/>
              <a:t>Minimum Specifications:</a:t>
            </a:r>
          </a:p>
          <a:p>
            <a:pPr marL="285750" indent="-285750">
              <a:lnSpc>
                <a:spcPct val="100000"/>
              </a:lnSpc>
              <a:buFont typeface="Arial" panose="020B0604020202020204" pitchFamily="34" charset="0"/>
              <a:buChar char="•"/>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aphicFrame>
        <p:nvGraphicFramePr>
          <p:cNvPr id="5" name="Table 5">
            <a:extLst>
              <a:ext uri="{FF2B5EF4-FFF2-40B4-BE49-F238E27FC236}">
                <a16:creationId xmlns:a16="http://schemas.microsoft.com/office/drawing/2014/main" id="{6887C34D-97FA-48DF-4CDF-7E8FEFFE9382}"/>
              </a:ext>
            </a:extLst>
          </p:cNvPr>
          <p:cNvGraphicFramePr>
            <a:graphicFrameLocks noGrp="1"/>
          </p:cNvGraphicFramePr>
          <p:nvPr>
            <p:extLst>
              <p:ext uri="{D42A27DB-BD31-4B8C-83A1-F6EECF244321}">
                <p14:modId xmlns:p14="http://schemas.microsoft.com/office/powerpoint/2010/main" val="317530404"/>
              </p:ext>
            </p:extLst>
          </p:nvPr>
        </p:nvGraphicFramePr>
        <p:xfrm>
          <a:off x="5020338" y="3526381"/>
          <a:ext cx="6784669" cy="2961640"/>
        </p:xfrm>
        <a:graphic>
          <a:graphicData uri="http://schemas.openxmlformats.org/drawingml/2006/table">
            <a:tbl>
              <a:tblPr firstRow="1" bandRow="1">
                <a:tableStyleId>{5C22544A-7EE6-4342-B048-85BDC9FD1C3A}</a:tableStyleId>
              </a:tblPr>
              <a:tblGrid>
                <a:gridCol w="3363374">
                  <a:extLst>
                    <a:ext uri="{9D8B030D-6E8A-4147-A177-3AD203B41FA5}">
                      <a16:colId xmlns:a16="http://schemas.microsoft.com/office/drawing/2014/main" val="2549576190"/>
                    </a:ext>
                  </a:extLst>
                </a:gridCol>
                <a:gridCol w="3421295">
                  <a:extLst>
                    <a:ext uri="{9D8B030D-6E8A-4147-A177-3AD203B41FA5}">
                      <a16:colId xmlns:a16="http://schemas.microsoft.com/office/drawing/2014/main" val="1161017680"/>
                    </a:ext>
                  </a:extLst>
                </a:gridCol>
              </a:tblGrid>
              <a:tr h="247636">
                <a:tc>
                  <a:txBody>
                    <a:bodyPr/>
                    <a:lstStyle/>
                    <a:p>
                      <a:r>
                        <a:rPr lang="en-NG" sz="1400" dirty="0"/>
                        <a:t>Download TSV and Data Tranformation</a:t>
                      </a:r>
                    </a:p>
                  </a:txBody>
                  <a:tcPr/>
                </a:tc>
                <a:tc>
                  <a:txBody>
                    <a:bodyPr/>
                    <a:lstStyle/>
                    <a:p>
                      <a:r>
                        <a:rPr lang="en-NG" sz="1400" dirty="0"/>
                        <a:t>Generate Association Rules</a:t>
                      </a:r>
                    </a:p>
                  </a:txBody>
                  <a:tcPr/>
                </a:tc>
                <a:extLst>
                  <a:ext uri="{0D108BD9-81ED-4DB2-BD59-A6C34878D82A}">
                    <a16:rowId xmlns:a16="http://schemas.microsoft.com/office/drawing/2014/main" val="2851154855"/>
                  </a:ext>
                </a:extLst>
              </a:tr>
              <a:tr h="370840">
                <a:tc>
                  <a:txBody>
                    <a:bodyPr/>
                    <a:lstStyle/>
                    <a:p>
                      <a:pPr>
                        <a:lnSpc>
                          <a:spcPct val="100000"/>
                        </a:lnSpc>
                      </a:pPr>
                      <a:r>
                        <a:rPr lang="en-GB" sz="1200" dirty="0"/>
                        <a:t>AMDA 1068100K</a:t>
                      </a:r>
                    </a:p>
                    <a:p>
                      <a:pPr marL="285750" indent="-285750">
                        <a:lnSpc>
                          <a:spcPct val="100000"/>
                        </a:lnSpc>
                        <a:buFont typeface="Arial" panose="020B0604020202020204" pitchFamily="34" charset="0"/>
                        <a:buChar char="•"/>
                      </a:pPr>
                      <a:r>
                        <a:rPr lang="en-GB" sz="1200" dirty="0"/>
                        <a:t>2G Swap/Page file</a:t>
                      </a:r>
                    </a:p>
                    <a:p>
                      <a:pPr marL="285750" indent="-285750">
                        <a:lnSpc>
                          <a:spcPct val="100000"/>
                        </a:lnSpc>
                        <a:buFont typeface="Arial" panose="020B0604020202020204" pitchFamily="34" charset="0"/>
                        <a:buChar char="•"/>
                      </a:pPr>
                      <a:r>
                        <a:rPr lang="en-GB" sz="1200" dirty="0"/>
                        <a:t>16G Main Memory RAM</a:t>
                      </a:r>
                    </a:p>
                    <a:p>
                      <a:pPr marL="285750" indent="-285750">
                        <a:lnSpc>
                          <a:spcPct val="100000"/>
                        </a:lnSpc>
                        <a:buFont typeface="Arial" panose="020B0604020202020204" pitchFamily="34" charset="0"/>
                        <a:buChar char="•"/>
                      </a:pPr>
                      <a:r>
                        <a:rPr lang="en-GB" sz="1200" dirty="0"/>
                        <a:t>Ubuntu OS</a:t>
                      </a:r>
                    </a:p>
                    <a:p>
                      <a:pPr marL="285750" indent="-285750">
                        <a:lnSpc>
                          <a:spcPct val="100000"/>
                        </a:lnSpc>
                        <a:buFont typeface="Arial" panose="020B0604020202020204" pitchFamily="34" charset="0"/>
                        <a:buChar char="•"/>
                      </a:pPr>
                      <a:r>
                        <a:rPr lang="en-GB" sz="1200" dirty="0"/>
                        <a:t>4.4GHz</a:t>
                      </a:r>
                    </a:p>
                    <a:p>
                      <a:endParaRPr lang="en-NG" sz="1200" dirty="0"/>
                    </a:p>
                  </a:txBody>
                  <a:tcPr/>
                </a:tc>
                <a:tc>
                  <a:txBody>
                    <a:bodyPr/>
                    <a:lstStyle/>
                    <a:p>
                      <a:r>
                        <a:rPr lang="en-US" sz="1200" dirty="0"/>
                        <a:t>Device name    COM-1J112-020</a:t>
                      </a:r>
                      <a:br>
                        <a:rPr lang="en-US" sz="1200" dirty="0"/>
                      </a:br>
                      <a:r>
                        <a:rPr lang="en-US" sz="1200" dirty="0"/>
                        <a:t>Full device name    COM-1J112-020.herts.ac.uk</a:t>
                      </a:r>
                      <a:br>
                        <a:rPr lang="en-US" sz="1200" dirty="0"/>
                      </a:br>
                      <a:r>
                        <a:rPr lang="en-US" sz="1200" dirty="0"/>
                        <a:t>Processor    Intel(R) Core(TM) i7-9700 CPU @ 3.00GHz   3.00 GHz</a:t>
                      </a:r>
                      <a:br>
                        <a:rPr lang="en-US" sz="1200" dirty="0"/>
                      </a:br>
                      <a:r>
                        <a:rPr lang="en-US" sz="1200" dirty="0"/>
                        <a:t>Installed RAM    32.0 GB (31.8 GB usable)</a:t>
                      </a:r>
                      <a:br>
                        <a:rPr lang="en-US" sz="1200" dirty="0"/>
                      </a:br>
                      <a:r>
                        <a:rPr lang="en-US" sz="1200" dirty="0"/>
                        <a:t>Device ID    92641DBA-5C44-4FA9-9C97-FD3A7E302B7A</a:t>
                      </a:r>
                      <a:br>
                        <a:rPr lang="en-US" sz="1200" dirty="0"/>
                      </a:br>
                      <a:r>
                        <a:rPr lang="en-US" sz="1200" dirty="0"/>
                        <a:t>Product ID    00328-10000-00001-AA434</a:t>
                      </a:r>
                      <a:br>
                        <a:rPr lang="en-US" sz="1200" dirty="0"/>
                      </a:br>
                      <a:r>
                        <a:rPr lang="en-US" sz="1200" dirty="0"/>
                        <a:t>System type    64-bit operating system, x64-based processor</a:t>
                      </a:r>
                      <a:br>
                        <a:rPr lang="en-US" sz="1200" dirty="0"/>
                      </a:br>
                      <a:r>
                        <a:rPr lang="en-US" sz="1200" dirty="0"/>
                        <a:t>Pen and touch    No pen or touch input is available for this display</a:t>
                      </a:r>
                      <a:endParaRPr lang="en-NG" sz="1200" dirty="0"/>
                    </a:p>
                  </a:txBody>
                  <a:tcPr/>
                </a:tc>
                <a:extLst>
                  <a:ext uri="{0D108BD9-81ED-4DB2-BD59-A6C34878D82A}">
                    <a16:rowId xmlns:a16="http://schemas.microsoft.com/office/drawing/2014/main" val="3193328892"/>
                  </a:ext>
                </a:extLst>
              </a:tr>
              <a:tr h="370840">
                <a:tc>
                  <a:txBody>
                    <a:bodyPr/>
                    <a:lstStyle/>
                    <a:p>
                      <a:endParaRPr lang="en-NG" dirty="0"/>
                    </a:p>
                  </a:txBody>
                  <a:tcPr/>
                </a:tc>
                <a:tc>
                  <a:txBody>
                    <a:bodyPr/>
                    <a:lstStyle/>
                    <a:p>
                      <a:endParaRPr lang="en-NG" dirty="0"/>
                    </a:p>
                  </a:txBody>
                  <a:tcPr/>
                </a:tc>
                <a:extLst>
                  <a:ext uri="{0D108BD9-81ED-4DB2-BD59-A6C34878D82A}">
                    <a16:rowId xmlns:a16="http://schemas.microsoft.com/office/drawing/2014/main" val="3190367973"/>
                  </a:ext>
                </a:extLst>
              </a:tr>
            </a:tbl>
          </a:graphicData>
        </a:graphic>
      </p:graphicFrame>
    </p:spTree>
    <p:extLst>
      <p:ext uri="{BB962C8B-B14F-4D97-AF65-F5344CB8AC3E}">
        <p14:creationId xmlns:p14="http://schemas.microsoft.com/office/powerpoint/2010/main" val="2701367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dirty="0"/>
              <a:t>ASSOCIATION MINING PROCESS</a:t>
            </a:r>
            <a:endParaRPr lang="en-NG" sz="2800" dirty="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marL="285750" indent="-285750">
              <a:lnSpc>
                <a:spcPct val="100000"/>
              </a:lnSpc>
              <a:buFont typeface="Arial" panose="020B0604020202020204" pitchFamily="34" charset="0"/>
              <a:buChar char="•"/>
            </a:pPr>
            <a:r>
              <a:rPr lang="en-US" sz="1400" dirty="0"/>
              <a:t>A</a:t>
            </a:r>
            <a:r>
              <a:rPr lang="en-NG" sz="1400" dirty="0"/>
              <a:t>ll reviewed products had the files saved in tsv.gz format.</a:t>
            </a:r>
          </a:p>
          <a:p>
            <a:pPr marL="514350" lvl="1" indent="-285750">
              <a:lnSpc>
                <a:spcPct val="100000"/>
              </a:lnSpc>
              <a:buFont typeface="Arial" panose="020B0604020202020204" pitchFamily="34" charset="0"/>
              <a:buChar char="•"/>
            </a:pPr>
            <a:r>
              <a:rPr lang="en-NG" sz="1200" dirty="0"/>
              <a:t>Example, this link had reviews for watches only (</a:t>
            </a:r>
            <a:r>
              <a:rPr lang="en-US" sz="1200" dirty="0">
                <a:hlinkClick r:id="rId3"/>
              </a:rPr>
              <a:t>https://s3.amazonaws.com/amazon-reviews-pds/tsv/amazon_reviews_us_Watches_v1_00.tsv.gz%27</a:t>
            </a:r>
            <a:r>
              <a:rPr lang="en-US" sz="1200" dirty="0"/>
              <a:t>)</a:t>
            </a:r>
            <a:endParaRPr lang="en-NG" sz="1200" dirty="0"/>
          </a:p>
          <a:p>
            <a:pPr marL="285750" indent="-285750">
              <a:lnSpc>
                <a:spcPct val="100000"/>
              </a:lnSpc>
              <a:buFont typeface="Arial" panose="020B0604020202020204" pitchFamily="34" charset="0"/>
              <a:buChar char="•"/>
            </a:pPr>
            <a:r>
              <a:rPr lang="en-NG" sz="1400" dirty="0"/>
              <a:t> All reviewed products files were downloaded, unzipped and combined to generate a large csv file (raw_transaction.csv file). </a:t>
            </a:r>
          </a:p>
          <a:p>
            <a:pPr marL="285750" indent="-285750">
              <a:lnSpc>
                <a:spcPct val="100000"/>
              </a:lnSpc>
              <a:buFont typeface="Arial" panose="020B0604020202020204" pitchFamily="34" charset="0"/>
              <a:buChar char="•"/>
            </a:pPr>
            <a:r>
              <a:rPr lang="en-NG" sz="1400" dirty="0"/>
              <a:t>The newly generated file had the following columns</a:t>
            </a:r>
          </a:p>
          <a:p>
            <a:pPr marL="514350" lvl="1" indent="-285750">
              <a:lnSpc>
                <a:spcPct val="100000"/>
              </a:lnSpc>
              <a:buFont typeface="Arial" panose="020B0604020202020204" pitchFamily="34" charset="0"/>
              <a:buChar char="•"/>
            </a:pPr>
            <a:r>
              <a:rPr lang="en-NG" sz="1200" dirty="0"/>
              <a:t>Customer ID, Product Category, Product ID, Product Title.</a:t>
            </a:r>
          </a:p>
          <a:p>
            <a:pPr marL="285750" indent="-285750">
              <a:lnSpc>
                <a:spcPct val="100000"/>
              </a:lnSpc>
              <a:buFont typeface="Arial" panose="020B0604020202020204" pitchFamily="34" charset="0"/>
              <a:buChar char="•"/>
            </a:pPr>
            <a:r>
              <a:rPr lang="en-NG" sz="1400" dirty="0"/>
              <a:t>Using Customer IDs, the team checked for repeated customer IDs to confirm the possibility of association mining on the raw transaction.csv file.</a:t>
            </a:r>
          </a:p>
          <a:p>
            <a:pPr>
              <a:lnSpc>
                <a:spcPct val="100000"/>
              </a:lnSpc>
            </a:pPr>
            <a:endParaRPr lang="en-NG" sz="1400" dirty="0"/>
          </a:p>
          <a:p>
            <a:pPr>
              <a:lnSpc>
                <a:spcPct val="100000"/>
              </a:lnSpc>
            </a:pPr>
            <a:endParaRPr lang="en-NG" sz="1400" dirty="0"/>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with low confidence">
            <a:extLst>
              <a:ext uri="{FF2B5EF4-FFF2-40B4-BE49-F238E27FC236}">
                <a16:creationId xmlns:a16="http://schemas.microsoft.com/office/drawing/2014/main" id="{F56B10CF-C163-6479-841D-D6D5F64FAC4B}"/>
              </a:ext>
            </a:extLst>
          </p:cNvPr>
          <p:cNvPicPr>
            <a:picLocks noChangeAspect="1"/>
          </p:cNvPicPr>
          <p:nvPr/>
        </p:nvPicPr>
        <p:blipFill>
          <a:blip r:embed="rId4"/>
          <a:stretch>
            <a:fillRect/>
          </a:stretch>
        </p:blipFill>
        <p:spPr>
          <a:xfrm>
            <a:off x="5031540" y="4953834"/>
            <a:ext cx="6973668" cy="1300217"/>
          </a:xfrm>
          <a:prstGeom prst="rect">
            <a:avLst/>
          </a:prstGeom>
        </p:spPr>
      </p:pic>
    </p:spTree>
    <p:extLst>
      <p:ext uri="{BB962C8B-B14F-4D97-AF65-F5344CB8AC3E}">
        <p14:creationId xmlns:p14="http://schemas.microsoft.com/office/powerpoint/2010/main" val="18031732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Slide Background">
            <a:extLst>
              <a:ext uri="{FF2B5EF4-FFF2-40B4-BE49-F238E27FC236}">
                <a16:creationId xmlns:a16="http://schemas.microsoft.com/office/drawing/2014/main" id="{3ECBE1F1-D69B-4AFA-ABD5-8E41720EF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Triangular abstract background">
            <a:extLst>
              <a:ext uri="{FF2B5EF4-FFF2-40B4-BE49-F238E27FC236}">
                <a16:creationId xmlns:a16="http://schemas.microsoft.com/office/drawing/2014/main" id="{681930C4-361B-E4C5-3013-43DCF916F26C}"/>
              </a:ext>
            </a:extLst>
          </p:cNvPr>
          <p:cNvPicPr>
            <a:picLocks noChangeAspect="1"/>
          </p:cNvPicPr>
          <p:nvPr/>
        </p:nvPicPr>
        <p:blipFill rotWithShape="1">
          <a:blip r:embed="rId2"/>
          <a:srcRect l="19813" r="33021" b="-2"/>
          <a:stretch/>
        </p:blipFill>
        <p:spPr>
          <a:xfrm>
            <a:off x="20" y="-2"/>
            <a:ext cx="4845848" cy="6858002"/>
          </a:xfrm>
          <a:prstGeom prst="rect">
            <a:avLst/>
          </a:prstGeom>
        </p:spPr>
      </p:pic>
      <p:sp useBgFill="1">
        <p:nvSpPr>
          <p:cNvPr id="20" name="Rectangle 19">
            <a:extLst>
              <a:ext uri="{FF2B5EF4-FFF2-40B4-BE49-F238E27FC236}">
                <a16:creationId xmlns:a16="http://schemas.microsoft.com/office/drawing/2014/main" id="{603A6265-E10C-4B85-9C20-E75FCAF9CC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44750" y="-2"/>
            <a:ext cx="7347249" cy="3239337"/>
          </a:xfrm>
          <a:prstGeom prst="rect">
            <a:avLst/>
          </a:prstGeom>
          <a:ln>
            <a:noFill/>
          </a:ln>
          <a:effectLst>
            <a:outerShdw blurRad="139700" dist="88900" dir="5460000" sx="97000" sy="97000" algn="t" rotWithShape="0">
              <a:srgbClr val="000000">
                <a:alpha val="2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4235414-7F2E-B486-2941-DD8A69DB7FA3}"/>
              </a:ext>
            </a:extLst>
          </p:cNvPr>
          <p:cNvSpPr>
            <a:spLocks noGrp="1"/>
          </p:cNvSpPr>
          <p:nvPr>
            <p:ph type="title"/>
          </p:nvPr>
        </p:nvSpPr>
        <p:spPr>
          <a:xfrm>
            <a:off x="5606539" y="287046"/>
            <a:ext cx="6191746" cy="1762432"/>
          </a:xfrm>
        </p:spPr>
        <p:txBody>
          <a:bodyPr>
            <a:normAutofit/>
          </a:bodyPr>
          <a:lstStyle/>
          <a:p>
            <a:r>
              <a:rPr lang="en-GB" sz="2800" dirty="0"/>
              <a:t>ASSOCIATION MINING PROCESS</a:t>
            </a:r>
            <a:endParaRPr lang="en-NG" sz="2800" dirty="0"/>
          </a:p>
        </p:txBody>
      </p:sp>
      <p:sp>
        <p:nvSpPr>
          <p:cNvPr id="3" name="Content Placeholder 2">
            <a:extLst>
              <a:ext uri="{FF2B5EF4-FFF2-40B4-BE49-F238E27FC236}">
                <a16:creationId xmlns:a16="http://schemas.microsoft.com/office/drawing/2014/main" id="{6A8B11B4-53F9-B88C-8D1D-F4EB84AC2E56}"/>
              </a:ext>
            </a:extLst>
          </p:cNvPr>
          <p:cNvSpPr>
            <a:spLocks noGrp="1"/>
          </p:cNvSpPr>
          <p:nvPr>
            <p:ph idx="1"/>
          </p:nvPr>
        </p:nvSpPr>
        <p:spPr>
          <a:xfrm>
            <a:off x="5606551" y="1714500"/>
            <a:ext cx="6191746" cy="4297415"/>
          </a:xfrm>
        </p:spPr>
        <p:txBody>
          <a:bodyPr>
            <a:normAutofit/>
          </a:bodyPr>
          <a:lstStyle/>
          <a:p>
            <a:pPr marL="285750" indent="-285750">
              <a:lnSpc>
                <a:spcPct val="100000"/>
              </a:lnSpc>
              <a:buFont typeface="Arial" panose="020B0604020202020204" pitchFamily="34" charset="0"/>
              <a:buChar char="•"/>
            </a:pPr>
            <a:r>
              <a:rPr lang="en-NG" sz="1400" dirty="0"/>
              <a:t>After generating the raw transaction file in csv format, we generated some statistics about our dataset.</a:t>
            </a:r>
          </a:p>
        </p:txBody>
      </p:sp>
      <p:cxnSp>
        <p:nvCxnSpPr>
          <p:cNvPr id="22" name="Straight Connector 21">
            <a:extLst>
              <a:ext uri="{FF2B5EF4-FFF2-40B4-BE49-F238E27FC236}">
                <a16:creationId xmlns:a16="http://schemas.microsoft.com/office/drawing/2014/main" id="{61FF92BA-874E-408A-BFAD-416A7FFE597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668155" y="5641010"/>
            <a:ext cx="0" cy="599069"/>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Picture 5" descr="A screenshot of a computer&#10;&#10;Description automatically generated with medium confidence">
            <a:extLst>
              <a:ext uri="{FF2B5EF4-FFF2-40B4-BE49-F238E27FC236}">
                <a16:creationId xmlns:a16="http://schemas.microsoft.com/office/drawing/2014/main" id="{71701596-3F99-36E9-68C2-B5DB4E31FC5E}"/>
              </a:ext>
            </a:extLst>
          </p:cNvPr>
          <p:cNvPicPr>
            <a:picLocks noChangeAspect="1"/>
          </p:cNvPicPr>
          <p:nvPr/>
        </p:nvPicPr>
        <p:blipFill>
          <a:blip r:embed="rId3"/>
          <a:stretch>
            <a:fillRect/>
          </a:stretch>
        </p:blipFill>
        <p:spPr>
          <a:xfrm>
            <a:off x="5051026" y="4739781"/>
            <a:ext cx="4399014" cy="1765300"/>
          </a:xfrm>
          <a:prstGeom prst="rect">
            <a:avLst/>
          </a:prstGeom>
        </p:spPr>
      </p:pic>
      <p:pic>
        <p:nvPicPr>
          <p:cNvPr id="10" name="Picture 9" descr="A screenshot of a computer code&#10;&#10;Description automatically generated with low confidence">
            <a:extLst>
              <a:ext uri="{FF2B5EF4-FFF2-40B4-BE49-F238E27FC236}">
                <a16:creationId xmlns:a16="http://schemas.microsoft.com/office/drawing/2014/main" id="{D46568E6-1180-B993-CC3B-B44CC3A40C7F}"/>
              </a:ext>
            </a:extLst>
          </p:cNvPr>
          <p:cNvPicPr>
            <a:picLocks noChangeAspect="1"/>
          </p:cNvPicPr>
          <p:nvPr/>
        </p:nvPicPr>
        <p:blipFill>
          <a:blip r:embed="rId4"/>
          <a:stretch>
            <a:fillRect/>
          </a:stretch>
        </p:blipFill>
        <p:spPr>
          <a:xfrm>
            <a:off x="8391132" y="3257789"/>
            <a:ext cx="3784600" cy="1765300"/>
          </a:xfrm>
          <a:prstGeom prst="rect">
            <a:avLst/>
          </a:prstGeom>
        </p:spPr>
      </p:pic>
      <p:pic>
        <p:nvPicPr>
          <p:cNvPr id="12" name="Picture 11" descr="A screenshot of a computer&#10;&#10;Description automatically generated with low confidence">
            <a:extLst>
              <a:ext uri="{FF2B5EF4-FFF2-40B4-BE49-F238E27FC236}">
                <a16:creationId xmlns:a16="http://schemas.microsoft.com/office/drawing/2014/main" id="{058C06B1-BBA2-39B2-E600-D2307CF4C044}"/>
              </a:ext>
            </a:extLst>
          </p:cNvPr>
          <p:cNvPicPr>
            <a:picLocks noChangeAspect="1"/>
          </p:cNvPicPr>
          <p:nvPr/>
        </p:nvPicPr>
        <p:blipFill>
          <a:blip r:embed="rId5"/>
          <a:stretch>
            <a:fillRect/>
          </a:stretch>
        </p:blipFill>
        <p:spPr>
          <a:xfrm>
            <a:off x="4954800" y="2390499"/>
            <a:ext cx="3327400" cy="1676400"/>
          </a:xfrm>
          <a:prstGeom prst="rect">
            <a:avLst/>
          </a:prstGeom>
        </p:spPr>
      </p:pic>
    </p:spTree>
    <p:extLst>
      <p:ext uri="{BB962C8B-B14F-4D97-AF65-F5344CB8AC3E}">
        <p14:creationId xmlns:p14="http://schemas.microsoft.com/office/powerpoint/2010/main" val="1047288846"/>
      </p:ext>
    </p:extLst>
  </p:cSld>
  <p:clrMapOvr>
    <a:masterClrMapping/>
  </p:clrMapOvr>
</p:sld>
</file>

<file path=ppt/theme/theme1.xml><?xml version="1.0" encoding="utf-8"?>
<a:theme xmlns:a="http://schemas.openxmlformats.org/drawingml/2006/main" name="BevelVTI">
  <a:themeElements>
    <a:clrScheme name="Custom 148">
      <a:dk1>
        <a:srgbClr val="262626"/>
      </a:dk1>
      <a:lt1>
        <a:sysClr val="window" lastClr="FFFFFF"/>
      </a:lt1>
      <a:dk2>
        <a:srgbClr val="2F333D"/>
      </a:dk2>
      <a:lt2>
        <a:srgbClr val="ECF0F0"/>
      </a:lt2>
      <a:accent1>
        <a:srgbClr val="00BAC8"/>
      </a:accent1>
      <a:accent2>
        <a:srgbClr val="794DFF"/>
      </a:accent2>
      <a:accent3>
        <a:srgbClr val="00D17D"/>
      </a:accent3>
      <a:accent4>
        <a:srgbClr val="E69500"/>
      </a:accent4>
      <a:accent5>
        <a:srgbClr val="FE5D21"/>
      </a:accent5>
      <a:accent6>
        <a:srgbClr val="404040"/>
      </a:accent6>
      <a:hlink>
        <a:srgbClr val="3E8FF1"/>
      </a:hlink>
      <a:folHlink>
        <a:srgbClr val="939393"/>
      </a:folHlink>
    </a:clrScheme>
    <a:fontScheme name="Custom 53">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evelVTI" id="{C9E5F598-602B-46C1-AA16-073CEB959654}" vid="{2AE1FD39-65AD-4D34-93E9-C7019D0ECB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1544</TotalTime>
  <Words>1829</Words>
  <Application>Microsoft Macintosh PowerPoint</Application>
  <PresentationFormat>Widescreen</PresentationFormat>
  <Paragraphs>136</Paragraphs>
  <Slides>17</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Bierstadt</vt:lpstr>
      <vt:lpstr>Calibri</vt:lpstr>
      <vt:lpstr>Söhne</vt:lpstr>
      <vt:lpstr>BevelVTI</vt:lpstr>
      <vt:lpstr>AMAZON ASSOCIATION MINING</vt:lpstr>
      <vt:lpstr>MEET THE TEAM!</vt:lpstr>
      <vt:lpstr>INTRODUCTION</vt:lpstr>
      <vt:lpstr>ASSOCIATION MINING</vt:lpstr>
      <vt:lpstr>FREQUENT PATTERN (FP) ALGORITHM</vt:lpstr>
      <vt:lpstr>AMAZON USE CASE SCENARIO</vt:lpstr>
      <vt:lpstr>TECHNICAL REQUIREMENTS AND SPECIFICATIONS</vt:lpstr>
      <vt:lpstr>ASSOCIATION MINING PROCESS</vt:lpstr>
      <vt:lpstr>ASSOCIATION MINING PROCESS</vt:lpstr>
      <vt:lpstr>ASSOCIATION MINING PROCESS</vt:lpstr>
      <vt:lpstr>ASSOCIATION MINING PROCESS – FINAL RESULTS</vt:lpstr>
      <vt:lpstr>STRONG ASSOCIATION RULES</vt:lpstr>
      <vt:lpstr>Metrics for Evaluating Association Rules</vt:lpstr>
      <vt:lpstr>OPPORTUNITIES IN ASSOCIATION MINING</vt:lpstr>
      <vt:lpstr>PROJECT LIMITATIONS/CHALLENGES</vt:lpstr>
      <vt:lpstr>CONCLUSION</vt:lpstr>
      <vt:lpstr>GITHUB PROFILE/LINK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Eloho Mukoro [Student-PECS]</cp:lastModifiedBy>
  <cp:revision>4</cp:revision>
  <dcterms:created xsi:type="dcterms:W3CDTF">2023-03-29T15:47:27Z</dcterms:created>
  <dcterms:modified xsi:type="dcterms:W3CDTF">2023-06-06T19:10:09Z</dcterms:modified>
</cp:coreProperties>
</file>