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4F72FA-5784-4DEA-9378-361B6217A839}">
  <a:tblStyle styleId="{4F4F72FA-5784-4DEA-9378-361B6217A83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MavenPro-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slideMaster" Target="slideMasters/slideMaster1.xml"/><Relationship Id="rId19" Type="http://schemas.openxmlformats.org/officeDocument/2006/relationships/font" Target="fonts/Nunito-boldItalic.fntdata"/><Relationship Id="rId6" Type="http://schemas.openxmlformats.org/officeDocument/2006/relationships/notesMaster" Target="notesMasters/notesMaster1.xml"/><Relationship Id="rId18"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e441911955_0_1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e44191195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e3a374103d_0_3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e3a374103d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e3a374103d_0_3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e3a374103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e441911955_0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e44191195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HMRC UK House Price - Data Analysis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Eloho Mukoro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Problem Statement</a:t>
            </a:r>
            <a:endParaRPr/>
          </a:p>
        </p:txBody>
      </p:sp>
      <p:sp>
        <p:nvSpPr>
          <p:cNvPr id="284" name="Google Shape;284;p14"/>
          <p:cNvSpPr txBox="1"/>
          <p:nvPr>
            <p:ph idx="4294967295" type="body"/>
          </p:nvPr>
        </p:nvSpPr>
        <p:spPr>
          <a:xfrm>
            <a:off x="636450" y="1324850"/>
            <a:ext cx="8143800" cy="3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01E50"/>
                </a:solidFill>
                <a:highlight>
                  <a:srgbClr val="F7F7F8"/>
                </a:highlight>
                <a:latin typeface="Arial"/>
                <a:ea typeface="Arial"/>
                <a:cs typeface="Arial"/>
                <a:sym typeface="Arial"/>
              </a:rPr>
              <a:t>This analysis aims to provide insights into the UK house price sector using data from the HMRC department in the Civil Service organization. The aim will be on identifying key trends, regional variations, and significant changes over time.</a:t>
            </a:r>
            <a:endParaRPr sz="1800">
              <a:solidFill>
                <a:srgbClr val="101E50"/>
              </a:solidFill>
              <a:highlight>
                <a:srgbClr val="F7F7F8"/>
              </a:highlight>
              <a:latin typeface="Arial"/>
              <a:ea typeface="Arial"/>
              <a:cs typeface="Arial"/>
              <a:sym typeface="Arial"/>
            </a:endParaRPr>
          </a:p>
          <a:p>
            <a:pPr indent="0" lvl="0" marL="0" rtl="0" algn="l">
              <a:spcBef>
                <a:spcPts val="1200"/>
              </a:spcBef>
              <a:spcAft>
                <a:spcPts val="0"/>
              </a:spcAft>
              <a:buNone/>
            </a:pPr>
            <a:r>
              <a:rPr lang="en" sz="1800">
                <a:solidFill>
                  <a:srgbClr val="101E50"/>
                </a:solidFill>
                <a:highlight>
                  <a:srgbClr val="F7F7F8"/>
                </a:highlight>
                <a:latin typeface="Arial"/>
                <a:ea typeface="Arial"/>
                <a:cs typeface="Arial"/>
                <a:sym typeface="Arial"/>
              </a:rPr>
              <a:t>The 3 main problem areas are </a:t>
            </a:r>
            <a:r>
              <a:rPr lang="en" sz="1800">
                <a:solidFill>
                  <a:srgbClr val="101E50"/>
                </a:solidFill>
                <a:highlight>
                  <a:srgbClr val="F7F7F8"/>
                </a:highlight>
                <a:latin typeface="Arial"/>
                <a:ea typeface="Arial"/>
                <a:cs typeface="Arial"/>
                <a:sym typeface="Arial"/>
              </a:rPr>
              <a:t>focused</a:t>
            </a:r>
            <a:r>
              <a:rPr lang="en" sz="1800">
                <a:solidFill>
                  <a:srgbClr val="101E50"/>
                </a:solidFill>
                <a:highlight>
                  <a:srgbClr val="F7F7F8"/>
                </a:highlight>
                <a:latin typeface="Arial"/>
                <a:ea typeface="Arial"/>
                <a:cs typeface="Arial"/>
                <a:sym typeface="Arial"/>
              </a:rPr>
              <a:t> on the following:</a:t>
            </a:r>
            <a:endParaRPr sz="1800">
              <a:solidFill>
                <a:srgbClr val="101E50"/>
              </a:solidFill>
              <a:highlight>
                <a:srgbClr val="F7F7F8"/>
              </a:highlight>
              <a:latin typeface="Arial"/>
              <a:ea typeface="Arial"/>
              <a:cs typeface="Arial"/>
              <a:sym typeface="Arial"/>
            </a:endParaRPr>
          </a:p>
          <a:p>
            <a:pPr indent="-342900" lvl="0" marL="457200" rtl="0" algn="l">
              <a:spcBef>
                <a:spcPts val="1200"/>
              </a:spcBef>
              <a:spcAft>
                <a:spcPts val="0"/>
              </a:spcAft>
              <a:buClr>
                <a:srgbClr val="101E50"/>
              </a:buClr>
              <a:buSzPts val="1800"/>
              <a:buFont typeface="Arial"/>
              <a:buChar char="●"/>
            </a:pPr>
            <a:r>
              <a:rPr lang="en" sz="1800">
                <a:solidFill>
                  <a:srgbClr val="101E50"/>
                </a:solidFill>
                <a:highlight>
                  <a:srgbClr val="F7F7F8"/>
                </a:highlight>
                <a:latin typeface="Arial"/>
                <a:ea typeface="Arial"/>
                <a:cs typeface="Arial"/>
                <a:sym typeface="Arial"/>
              </a:rPr>
              <a:t>Economic Stability and Affordability</a:t>
            </a:r>
            <a:endParaRPr sz="1800">
              <a:solidFill>
                <a:srgbClr val="101E50"/>
              </a:solidFill>
              <a:highlight>
                <a:srgbClr val="F7F7F8"/>
              </a:highlight>
              <a:latin typeface="Arial"/>
              <a:ea typeface="Arial"/>
              <a:cs typeface="Arial"/>
              <a:sym typeface="Arial"/>
            </a:endParaRPr>
          </a:p>
          <a:p>
            <a:pPr indent="-342900" lvl="0" marL="457200" rtl="0" algn="l">
              <a:spcBef>
                <a:spcPts val="0"/>
              </a:spcBef>
              <a:spcAft>
                <a:spcPts val="0"/>
              </a:spcAft>
              <a:buClr>
                <a:srgbClr val="101E50"/>
              </a:buClr>
              <a:buSzPts val="1800"/>
              <a:buFont typeface="Arial"/>
              <a:buChar char="●"/>
            </a:pPr>
            <a:r>
              <a:rPr lang="en" sz="1800">
                <a:solidFill>
                  <a:srgbClr val="101E50"/>
                </a:solidFill>
                <a:highlight>
                  <a:srgbClr val="F7F7F8"/>
                </a:highlight>
                <a:latin typeface="Arial"/>
                <a:ea typeface="Arial"/>
                <a:cs typeface="Arial"/>
                <a:sym typeface="Arial"/>
              </a:rPr>
              <a:t>Resolve Regional Disparities</a:t>
            </a:r>
            <a:endParaRPr sz="1800">
              <a:solidFill>
                <a:srgbClr val="101E50"/>
              </a:solidFill>
              <a:highlight>
                <a:srgbClr val="F7F7F8"/>
              </a:highlight>
              <a:latin typeface="Arial"/>
              <a:ea typeface="Arial"/>
              <a:cs typeface="Arial"/>
              <a:sym typeface="Arial"/>
            </a:endParaRPr>
          </a:p>
          <a:p>
            <a:pPr indent="-342900" lvl="0" marL="457200" rtl="0" algn="l">
              <a:spcBef>
                <a:spcPts val="0"/>
              </a:spcBef>
              <a:spcAft>
                <a:spcPts val="0"/>
              </a:spcAft>
              <a:buClr>
                <a:srgbClr val="101E50"/>
              </a:buClr>
              <a:buSzPts val="1800"/>
              <a:buFont typeface="Arial"/>
              <a:buChar char="●"/>
            </a:pPr>
            <a:r>
              <a:rPr lang="en" sz="1800">
                <a:solidFill>
                  <a:srgbClr val="101E50"/>
                </a:solidFill>
                <a:highlight>
                  <a:srgbClr val="F7F7F8"/>
                </a:highlight>
                <a:latin typeface="Arial"/>
                <a:ea typeface="Arial"/>
                <a:cs typeface="Arial"/>
                <a:sym typeface="Arial"/>
              </a:rPr>
              <a:t>Impact of Cash Sales</a:t>
            </a:r>
            <a:endParaRPr sz="1800">
              <a:solidFill>
                <a:srgbClr val="101E50"/>
              </a:solidFill>
              <a:highlight>
                <a:srgbClr val="F7F7F8"/>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Tasks and Actions</a:t>
            </a:r>
            <a:endParaRPr/>
          </a:p>
        </p:txBody>
      </p:sp>
      <p:sp>
        <p:nvSpPr>
          <p:cNvPr id="290" name="Google Shape;290;p15"/>
          <p:cNvSpPr/>
          <p:nvPr/>
        </p:nvSpPr>
        <p:spPr>
          <a:xfrm>
            <a:off x="662674" y="1304875"/>
            <a:ext cx="15714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91" name="Google Shape;291;p15"/>
          <p:cNvSpPr txBox="1"/>
          <p:nvPr>
            <p:ph idx="4294967295" type="body"/>
          </p:nvPr>
        </p:nvSpPr>
        <p:spPr>
          <a:xfrm>
            <a:off x="614200" y="1451576"/>
            <a:ext cx="2257200" cy="314400"/>
          </a:xfrm>
          <a:prstGeom prst="rect">
            <a:avLst/>
          </a:prstGeom>
        </p:spPr>
        <p:txBody>
          <a:bodyPr anchorCtr="0" anchor="ctr"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en">
                <a:solidFill>
                  <a:schemeClr val="lt1"/>
                </a:solidFill>
              </a:rPr>
              <a:t>Data Preparation</a:t>
            </a:r>
            <a:endParaRPr>
              <a:solidFill>
                <a:schemeClr val="lt1"/>
              </a:solidFill>
            </a:endParaRPr>
          </a:p>
        </p:txBody>
      </p:sp>
      <p:sp>
        <p:nvSpPr>
          <p:cNvPr id="292" name="Google Shape;292;p15"/>
          <p:cNvSpPr txBox="1"/>
          <p:nvPr>
            <p:ph idx="4294967295" type="body"/>
          </p:nvPr>
        </p:nvSpPr>
        <p:spPr>
          <a:xfrm>
            <a:off x="207750" y="2408275"/>
            <a:ext cx="2911200" cy="2650800"/>
          </a:xfrm>
          <a:prstGeom prst="rect">
            <a:avLst/>
          </a:prstGeom>
        </p:spPr>
        <p:txBody>
          <a:bodyPr anchorCtr="0" anchor="t" bIns="91425" lIns="91425" spcFirstLastPara="1" rIns="91425" wrap="square" tIns="91425">
            <a:normAutofit fontScale="85000"/>
          </a:bodyPr>
          <a:lstStyle/>
          <a:p>
            <a:pPr indent="-314960" lvl="0" marL="457200" rtl="0" algn="l">
              <a:lnSpc>
                <a:spcPct val="150000"/>
              </a:lnSpc>
              <a:spcBef>
                <a:spcPts val="0"/>
              </a:spcBef>
              <a:spcAft>
                <a:spcPts val="0"/>
              </a:spcAft>
              <a:buSzPct val="100000"/>
              <a:buFont typeface="Arial"/>
              <a:buChar char="●"/>
            </a:pPr>
            <a:r>
              <a:rPr b="1" lang="en" sz="1600">
                <a:latin typeface="Arial"/>
                <a:ea typeface="Arial"/>
                <a:cs typeface="Arial"/>
                <a:sym typeface="Arial"/>
              </a:rPr>
              <a:t>Data Preparation</a:t>
            </a:r>
            <a:endParaRPr b="1" sz="1600">
              <a:latin typeface="Arial"/>
              <a:ea typeface="Arial"/>
              <a:cs typeface="Arial"/>
              <a:sym typeface="Arial"/>
            </a:endParaRPr>
          </a:p>
          <a:p>
            <a:pPr indent="-314960" lvl="1" marL="914400" rtl="0" algn="l">
              <a:lnSpc>
                <a:spcPct val="150000"/>
              </a:lnSpc>
              <a:spcBef>
                <a:spcPts val="0"/>
              </a:spcBef>
              <a:spcAft>
                <a:spcPts val="0"/>
              </a:spcAft>
              <a:buSzPct val="100000"/>
              <a:buFont typeface="Arial"/>
              <a:buChar char="○"/>
            </a:pPr>
            <a:r>
              <a:rPr lang="en" sz="1600">
                <a:latin typeface="Arial"/>
                <a:ea typeface="Arial"/>
                <a:cs typeface="Arial"/>
                <a:sym typeface="Arial"/>
              </a:rPr>
              <a:t>Load Dataset </a:t>
            </a:r>
            <a:r>
              <a:rPr lang="en" sz="1600">
                <a:latin typeface="Arial"/>
                <a:ea typeface="Arial"/>
                <a:cs typeface="Arial"/>
                <a:sym typeface="Arial"/>
              </a:rPr>
              <a:t>- Python</a:t>
            </a:r>
            <a:endParaRPr sz="1600">
              <a:latin typeface="Arial"/>
              <a:ea typeface="Arial"/>
              <a:cs typeface="Arial"/>
              <a:sym typeface="Arial"/>
            </a:endParaRPr>
          </a:p>
          <a:p>
            <a:pPr indent="-314960" lvl="1" marL="914400" rtl="0" algn="l">
              <a:lnSpc>
                <a:spcPct val="150000"/>
              </a:lnSpc>
              <a:spcBef>
                <a:spcPts val="0"/>
              </a:spcBef>
              <a:spcAft>
                <a:spcPts val="0"/>
              </a:spcAft>
              <a:buSzPct val="100000"/>
              <a:buFont typeface="Arial"/>
              <a:buChar char="○"/>
            </a:pPr>
            <a:r>
              <a:rPr lang="en" sz="1600">
                <a:latin typeface="Arial"/>
                <a:ea typeface="Arial"/>
                <a:cs typeface="Arial"/>
                <a:sym typeface="Arial"/>
              </a:rPr>
              <a:t>Load Libraries - Python</a:t>
            </a:r>
            <a:endParaRPr sz="1600">
              <a:latin typeface="Arial"/>
              <a:ea typeface="Arial"/>
              <a:cs typeface="Arial"/>
              <a:sym typeface="Arial"/>
            </a:endParaRPr>
          </a:p>
          <a:p>
            <a:pPr indent="-314960" lvl="1" marL="914400" rtl="0" algn="l">
              <a:lnSpc>
                <a:spcPct val="150000"/>
              </a:lnSpc>
              <a:spcBef>
                <a:spcPts val="0"/>
              </a:spcBef>
              <a:spcAft>
                <a:spcPts val="0"/>
              </a:spcAft>
              <a:buSzPct val="100000"/>
              <a:buFont typeface="Arial"/>
              <a:buChar char="○"/>
            </a:pPr>
            <a:r>
              <a:rPr lang="en" sz="1600">
                <a:latin typeface="Arial"/>
                <a:ea typeface="Arial"/>
                <a:cs typeface="Arial"/>
                <a:sym typeface="Arial"/>
              </a:rPr>
              <a:t>Data Cleaning </a:t>
            </a:r>
            <a:r>
              <a:rPr lang="en" sz="1600">
                <a:latin typeface="Arial"/>
                <a:ea typeface="Arial"/>
                <a:cs typeface="Arial"/>
                <a:sym typeface="Arial"/>
              </a:rPr>
              <a:t>- Python</a:t>
            </a:r>
            <a:endParaRPr sz="1600">
              <a:latin typeface="Arial"/>
              <a:ea typeface="Arial"/>
              <a:cs typeface="Arial"/>
              <a:sym typeface="Arial"/>
            </a:endParaRPr>
          </a:p>
          <a:p>
            <a:pPr indent="0" lvl="0" marL="914400" rtl="0" algn="l">
              <a:spcBef>
                <a:spcPts val="800"/>
              </a:spcBef>
              <a:spcAft>
                <a:spcPts val="0"/>
              </a:spcAft>
              <a:buNone/>
            </a:pPr>
            <a:r>
              <a:t/>
            </a:r>
            <a:endParaRPr b="1" sz="1600"/>
          </a:p>
          <a:p>
            <a:pPr indent="0" lvl="0" marL="0" rtl="0" algn="l">
              <a:spcBef>
                <a:spcPts val="800"/>
              </a:spcBef>
              <a:spcAft>
                <a:spcPts val="800"/>
              </a:spcAft>
              <a:buNone/>
            </a:pPr>
            <a:r>
              <a:t/>
            </a:r>
            <a:endParaRPr sz="1600"/>
          </a:p>
        </p:txBody>
      </p:sp>
      <p:sp>
        <p:nvSpPr>
          <p:cNvPr id="293" name="Google Shape;293;p15"/>
          <p:cNvSpPr/>
          <p:nvPr/>
        </p:nvSpPr>
        <p:spPr>
          <a:xfrm>
            <a:off x="2048750" y="1304875"/>
            <a:ext cx="18348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94" name="Google Shape;294;p15"/>
          <p:cNvSpPr txBox="1"/>
          <p:nvPr>
            <p:ph idx="4294967295" type="body"/>
          </p:nvPr>
        </p:nvSpPr>
        <p:spPr>
          <a:xfrm>
            <a:off x="2405700" y="1451576"/>
            <a:ext cx="2257200" cy="314400"/>
          </a:xfrm>
          <a:prstGeom prst="rect">
            <a:avLst/>
          </a:prstGeom>
        </p:spPr>
        <p:txBody>
          <a:bodyPr anchorCtr="0" anchor="ctr"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en">
                <a:solidFill>
                  <a:schemeClr val="lt1"/>
                </a:solidFill>
              </a:rPr>
              <a:t>Statistical Analysis</a:t>
            </a:r>
            <a:endParaRPr>
              <a:solidFill>
                <a:schemeClr val="lt1"/>
              </a:solidFill>
            </a:endParaRPr>
          </a:p>
        </p:txBody>
      </p:sp>
      <p:sp>
        <p:nvSpPr>
          <p:cNvPr id="295" name="Google Shape;295;p15"/>
          <p:cNvSpPr txBox="1"/>
          <p:nvPr>
            <p:ph idx="4294967295" type="body"/>
          </p:nvPr>
        </p:nvSpPr>
        <p:spPr>
          <a:xfrm>
            <a:off x="2945725" y="2408275"/>
            <a:ext cx="3382800" cy="2650800"/>
          </a:xfrm>
          <a:prstGeom prst="rect">
            <a:avLst/>
          </a:prstGeom>
        </p:spPr>
        <p:txBody>
          <a:bodyPr anchorCtr="0" anchor="t" bIns="91425" lIns="91425" spcFirstLastPara="1" rIns="91425" wrap="square" tIns="91425">
            <a:normAutofit fontScale="85000"/>
          </a:bodyPr>
          <a:lstStyle/>
          <a:p>
            <a:pPr indent="-314960" lvl="0" marL="457200" rtl="0" algn="l">
              <a:spcBef>
                <a:spcPts val="0"/>
              </a:spcBef>
              <a:spcAft>
                <a:spcPts val="0"/>
              </a:spcAft>
              <a:buSzPct val="100000"/>
              <a:buFont typeface="Arial"/>
              <a:buChar char="●"/>
            </a:pPr>
            <a:r>
              <a:rPr b="1" lang="en" sz="1600">
                <a:latin typeface="Arial"/>
                <a:ea typeface="Arial"/>
                <a:cs typeface="Arial"/>
                <a:sym typeface="Arial"/>
              </a:rPr>
              <a:t>Data Analysis Implementation</a:t>
            </a:r>
            <a:endParaRPr b="1" sz="1600">
              <a:latin typeface="Arial"/>
              <a:ea typeface="Arial"/>
              <a:cs typeface="Arial"/>
              <a:sym typeface="Arial"/>
            </a:endParaRPr>
          </a:p>
          <a:p>
            <a:pPr indent="-314960" lvl="1" marL="914400" rtl="0" algn="l">
              <a:lnSpc>
                <a:spcPct val="150000"/>
              </a:lnSpc>
              <a:spcBef>
                <a:spcPts val="0"/>
              </a:spcBef>
              <a:spcAft>
                <a:spcPts val="0"/>
              </a:spcAft>
              <a:buSzPct val="100000"/>
              <a:buFont typeface="Arial"/>
              <a:buChar char="○"/>
            </a:pPr>
            <a:r>
              <a:rPr lang="en" sz="1600">
                <a:latin typeface="Arial"/>
                <a:ea typeface="Arial"/>
                <a:cs typeface="Arial"/>
                <a:sym typeface="Arial"/>
              </a:rPr>
              <a:t>Statistical Analysis - Excel</a:t>
            </a:r>
            <a:endParaRPr sz="1600">
              <a:latin typeface="Arial"/>
              <a:ea typeface="Arial"/>
              <a:cs typeface="Arial"/>
              <a:sym typeface="Arial"/>
            </a:endParaRPr>
          </a:p>
          <a:p>
            <a:pPr indent="-314960" lvl="1" marL="914400" rtl="0" algn="l">
              <a:lnSpc>
                <a:spcPct val="150000"/>
              </a:lnSpc>
              <a:spcBef>
                <a:spcPts val="0"/>
              </a:spcBef>
              <a:spcAft>
                <a:spcPts val="0"/>
              </a:spcAft>
              <a:buSzPct val="100000"/>
              <a:buFont typeface="Arial"/>
              <a:buChar char="○"/>
            </a:pPr>
            <a:r>
              <a:rPr lang="en" sz="1600">
                <a:latin typeface="Arial"/>
                <a:ea typeface="Arial"/>
                <a:cs typeface="Arial"/>
                <a:sym typeface="Arial"/>
              </a:rPr>
              <a:t>Exploratory</a:t>
            </a:r>
            <a:r>
              <a:rPr lang="en" sz="1600">
                <a:latin typeface="Arial"/>
                <a:ea typeface="Arial"/>
                <a:cs typeface="Arial"/>
                <a:sym typeface="Arial"/>
              </a:rPr>
              <a:t> Analysis - Python </a:t>
            </a:r>
            <a:endParaRPr sz="1600">
              <a:latin typeface="Arial"/>
              <a:ea typeface="Arial"/>
              <a:cs typeface="Arial"/>
              <a:sym typeface="Arial"/>
            </a:endParaRPr>
          </a:p>
          <a:p>
            <a:pPr indent="0" lvl="0" marL="914400" rtl="0" algn="l">
              <a:lnSpc>
                <a:spcPct val="150000"/>
              </a:lnSpc>
              <a:spcBef>
                <a:spcPts val="800"/>
              </a:spcBef>
              <a:spcAft>
                <a:spcPts val="0"/>
              </a:spcAft>
              <a:buNone/>
            </a:pPr>
            <a:r>
              <a:t/>
            </a:r>
            <a:endParaRPr sz="1600">
              <a:latin typeface="Arial"/>
              <a:ea typeface="Arial"/>
              <a:cs typeface="Arial"/>
              <a:sym typeface="Arial"/>
            </a:endParaRPr>
          </a:p>
          <a:p>
            <a:pPr indent="0" lvl="0" marL="914400" rtl="0" algn="l">
              <a:lnSpc>
                <a:spcPct val="150000"/>
              </a:lnSpc>
              <a:spcBef>
                <a:spcPts val="800"/>
              </a:spcBef>
              <a:spcAft>
                <a:spcPts val="0"/>
              </a:spcAft>
              <a:buNone/>
            </a:pPr>
            <a:r>
              <a:t/>
            </a:r>
            <a:endParaRPr sz="1600">
              <a:latin typeface="Arial"/>
              <a:ea typeface="Arial"/>
              <a:cs typeface="Arial"/>
              <a:sym typeface="Arial"/>
            </a:endParaRPr>
          </a:p>
          <a:p>
            <a:pPr indent="0" lvl="0" marL="0" rtl="0" algn="l">
              <a:lnSpc>
                <a:spcPct val="150000"/>
              </a:lnSpc>
              <a:spcBef>
                <a:spcPts val="800"/>
              </a:spcBef>
              <a:spcAft>
                <a:spcPts val="0"/>
              </a:spcAft>
              <a:buNone/>
            </a:pPr>
            <a:r>
              <a:t/>
            </a:r>
            <a:endParaRPr sz="1600">
              <a:latin typeface="Arial"/>
              <a:ea typeface="Arial"/>
              <a:cs typeface="Arial"/>
              <a:sym typeface="Arial"/>
            </a:endParaRPr>
          </a:p>
          <a:p>
            <a:pPr indent="0" lvl="0" marL="457200" rtl="0" algn="l">
              <a:spcBef>
                <a:spcPts val="800"/>
              </a:spcBef>
              <a:spcAft>
                <a:spcPts val="800"/>
              </a:spcAft>
              <a:buNone/>
            </a:pPr>
            <a:r>
              <a:t/>
            </a:r>
            <a:endParaRPr sz="1600"/>
          </a:p>
        </p:txBody>
      </p:sp>
      <p:sp>
        <p:nvSpPr>
          <p:cNvPr id="296" name="Google Shape;296;p15"/>
          <p:cNvSpPr/>
          <p:nvPr/>
        </p:nvSpPr>
        <p:spPr>
          <a:xfrm>
            <a:off x="5239451" y="1304875"/>
            <a:ext cx="1709100" cy="607800"/>
          </a:xfrm>
          <a:prstGeom prst="chevron">
            <a:avLst>
              <a:gd fmla="val 50000" name="adj"/>
            </a:avLst>
          </a:prstGeom>
          <a:solidFill>
            <a:srgbClr val="B6D7A8"/>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97" name="Google Shape;297;p15"/>
          <p:cNvSpPr txBox="1"/>
          <p:nvPr>
            <p:ph idx="4294967295" type="body"/>
          </p:nvPr>
        </p:nvSpPr>
        <p:spPr>
          <a:xfrm>
            <a:off x="5643783" y="1451576"/>
            <a:ext cx="2257200" cy="314400"/>
          </a:xfrm>
          <a:prstGeom prst="rect">
            <a:avLst/>
          </a:prstGeom>
        </p:spPr>
        <p:txBody>
          <a:bodyPr anchorCtr="0" anchor="ctr"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en">
                <a:solidFill>
                  <a:schemeClr val="lt1"/>
                </a:solidFill>
              </a:rPr>
              <a:t>Visualization</a:t>
            </a:r>
            <a:endParaRPr>
              <a:solidFill>
                <a:schemeClr val="lt1"/>
              </a:solidFill>
            </a:endParaRPr>
          </a:p>
        </p:txBody>
      </p:sp>
      <p:sp>
        <p:nvSpPr>
          <p:cNvPr id="298" name="Google Shape;298;p15"/>
          <p:cNvSpPr txBox="1"/>
          <p:nvPr>
            <p:ph idx="4294967295" type="body"/>
          </p:nvPr>
        </p:nvSpPr>
        <p:spPr>
          <a:xfrm>
            <a:off x="6225125" y="2070575"/>
            <a:ext cx="28539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600">
              <a:latin typeface="Arial"/>
              <a:ea typeface="Arial"/>
              <a:cs typeface="Arial"/>
              <a:sym typeface="Arial"/>
            </a:endParaRPr>
          </a:p>
          <a:p>
            <a:pPr indent="-314325" lvl="0" marL="457200" rtl="0" algn="l">
              <a:spcBef>
                <a:spcPts val="800"/>
              </a:spcBef>
              <a:spcAft>
                <a:spcPts val="0"/>
              </a:spcAft>
              <a:buSzPts val="1350"/>
              <a:buFont typeface="Arial"/>
              <a:buChar char="●"/>
            </a:pPr>
            <a:r>
              <a:rPr b="1" lang="en" sz="1350">
                <a:latin typeface="Arial"/>
                <a:ea typeface="Arial"/>
                <a:cs typeface="Arial"/>
                <a:sym typeface="Arial"/>
              </a:rPr>
              <a:t>Results</a:t>
            </a:r>
            <a:endParaRPr b="1" sz="1350">
              <a:latin typeface="Arial"/>
              <a:ea typeface="Arial"/>
              <a:cs typeface="Arial"/>
              <a:sym typeface="Arial"/>
            </a:endParaRPr>
          </a:p>
          <a:p>
            <a:pPr indent="-314325" lvl="1" marL="914400" rtl="0" algn="l">
              <a:lnSpc>
                <a:spcPct val="150000"/>
              </a:lnSpc>
              <a:spcBef>
                <a:spcPts val="0"/>
              </a:spcBef>
              <a:spcAft>
                <a:spcPts val="0"/>
              </a:spcAft>
              <a:buSzPts val="1350"/>
              <a:buFont typeface="Arial"/>
              <a:buChar char="○"/>
            </a:pPr>
            <a:r>
              <a:rPr lang="en" sz="1350">
                <a:latin typeface="Arial"/>
                <a:ea typeface="Arial"/>
                <a:cs typeface="Arial"/>
                <a:sym typeface="Arial"/>
              </a:rPr>
              <a:t>Visualization - Pivot Table</a:t>
            </a:r>
            <a:endParaRPr sz="1350">
              <a:latin typeface="Arial"/>
              <a:ea typeface="Arial"/>
              <a:cs typeface="Arial"/>
              <a:sym typeface="Arial"/>
            </a:endParaRPr>
          </a:p>
          <a:p>
            <a:pPr indent="-314325" lvl="1" marL="914400" rtl="0" algn="l">
              <a:lnSpc>
                <a:spcPct val="150000"/>
              </a:lnSpc>
              <a:spcBef>
                <a:spcPts val="0"/>
              </a:spcBef>
              <a:spcAft>
                <a:spcPts val="0"/>
              </a:spcAft>
              <a:buSzPts val="1350"/>
              <a:buFont typeface="Arial"/>
              <a:buChar char="○"/>
            </a:pPr>
            <a:r>
              <a:rPr lang="en" sz="1350">
                <a:latin typeface="Arial"/>
                <a:ea typeface="Arial"/>
                <a:cs typeface="Arial"/>
                <a:sym typeface="Arial"/>
              </a:rPr>
              <a:t>Result Findings</a:t>
            </a:r>
            <a:endParaRPr sz="1350">
              <a:latin typeface="Arial"/>
              <a:ea typeface="Arial"/>
              <a:cs typeface="Arial"/>
              <a:sym typeface="Arial"/>
            </a:endParaRPr>
          </a:p>
          <a:p>
            <a:pPr indent="-314325" lvl="1" marL="914400" rtl="0" algn="l">
              <a:lnSpc>
                <a:spcPct val="150000"/>
              </a:lnSpc>
              <a:spcBef>
                <a:spcPts val="0"/>
              </a:spcBef>
              <a:spcAft>
                <a:spcPts val="0"/>
              </a:spcAft>
              <a:buSzPts val="1350"/>
              <a:buFont typeface="Arial"/>
              <a:buChar char="○"/>
            </a:pPr>
            <a:r>
              <a:rPr lang="en" sz="1350">
                <a:latin typeface="Arial"/>
                <a:ea typeface="Arial"/>
                <a:cs typeface="Arial"/>
                <a:sym typeface="Arial"/>
              </a:rPr>
              <a:t>Recommendation</a:t>
            </a:r>
            <a:endParaRPr sz="1350">
              <a:latin typeface="Arial"/>
              <a:ea typeface="Arial"/>
              <a:cs typeface="Arial"/>
              <a:sym typeface="Arial"/>
            </a:endParaRPr>
          </a:p>
          <a:p>
            <a:pPr indent="0" lvl="0" marL="0" rtl="0" algn="l">
              <a:spcBef>
                <a:spcPts val="800"/>
              </a:spcBef>
              <a:spcAft>
                <a:spcPts val="800"/>
              </a:spcAft>
              <a:buNone/>
            </a:pPr>
            <a:r>
              <a:t/>
            </a:r>
            <a:endParaRPr sz="1600"/>
          </a:p>
        </p:txBody>
      </p:sp>
      <p:sp>
        <p:nvSpPr>
          <p:cNvPr id="299" name="Google Shape;299;p15"/>
          <p:cNvSpPr/>
          <p:nvPr/>
        </p:nvSpPr>
        <p:spPr>
          <a:xfrm>
            <a:off x="3720301" y="1304875"/>
            <a:ext cx="17091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00" name="Google Shape;300;p15"/>
          <p:cNvSpPr txBox="1"/>
          <p:nvPr>
            <p:ph idx="4294967295" type="body"/>
          </p:nvPr>
        </p:nvSpPr>
        <p:spPr>
          <a:xfrm>
            <a:off x="4026188" y="1451575"/>
            <a:ext cx="2060700" cy="314400"/>
          </a:xfrm>
          <a:prstGeom prst="rect">
            <a:avLst/>
          </a:prstGeom>
        </p:spPr>
        <p:txBody>
          <a:bodyPr anchorCtr="0" anchor="ctr"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en">
                <a:solidFill>
                  <a:schemeClr val="lt1"/>
                </a:solidFill>
              </a:rPr>
              <a:t>Perform Analysis</a:t>
            </a:r>
            <a:endParaRPr>
              <a:solidFill>
                <a:schemeClr val="lt1"/>
              </a:solidFill>
            </a:endParaRPr>
          </a:p>
        </p:txBody>
      </p:sp>
      <p:sp>
        <p:nvSpPr>
          <p:cNvPr id="301" name="Google Shape;301;p15"/>
          <p:cNvSpPr/>
          <p:nvPr/>
        </p:nvSpPr>
        <p:spPr>
          <a:xfrm>
            <a:off x="6719951" y="1304875"/>
            <a:ext cx="1709100" cy="607800"/>
          </a:xfrm>
          <a:prstGeom prst="chevron">
            <a:avLst>
              <a:gd fmla="val 50000" name="adj"/>
            </a:avLst>
          </a:prstGeom>
          <a:solidFill>
            <a:srgbClr val="6AA84F"/>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02" name="Google Shape;302;p15"/>
          <p:cNvSpPr txBox="1"/>
          <p:nvPr>
            <p:ph idx="4294967295" type="body"/>
          </p:nvPr>
        </p:nvSpPr>
        <p:spPr>
          <a:xfrm>
            <a:off x="7241683" y="1451576"/>
            <a:ext cx="2257200" cy="314400"/>
          </a:xfrm>
          <a:prstGeom prst="rect">
            <a:avLst/>
          </a:prstGeom>
        </p:spPr>
        <p:txBody>
          <a:bodyPr anchorCtr="0" anchor="ctr"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en">
                <a:solidFill>
                  <a:schemeClr val="lt1"/>
                </a:solidFill>
              </a:rPr>
              <a:t>Results</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Analysis</a:t>
            </a:r>
            <a:endParaRPr/>
          </a:p>
        </p:txBody>
      </p:sp>
      <p:sp>
        <p:nvSpPr>
          <p:cNvPr id="308" name="Google Shape;308;p16"/>
          <p:cNvSpPr txBox="1"/>
          <p:nvPr>
            <p:ph idx="4294967295" type="body"/>
          </p:nvPr>
        </p:nvSpPr>
        <p:spPr>
          <a:xfrm>
            <a:off x="1303800" y="1285350"/>
            <a:ext cx="3828300" cy="999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800"/>
              <a:t>Dataset Details:</a:t>
            </a:r>
            <a:endParaRPr sz="4800"/>
          </a:p>
          <a:p>
            <a:pPr indent="0" lvl="0" marL="0" rtl="0" algn="l">
              <a:spcBef>
                <a:spcPts val="800"/>
              </a:spcBef>
              <a:spcAft>
                <a:spcPts val="0"/>
              </a:spcAft>
              <a:buNone/>
            </a:pPr>
            <a:r>
              <a:rPr lang="en" sz="4800"/>
              <a:t>The dataset contained 21 </a:t>
            </a:r>
            <a:r>
              <a:rPr lang="en" sz="4800"/>
              <a:t>features</a:t>
            </a:r>
            <a:r>
              <a:rPr lang="en" sz="4800"/>
              <a:t> and 24300 rows.</a:t>
            </a:r>
            <a:endParaRPr sz="4800"/>
          </a:p>
          <a:p>
            <a:pPr indent="0" lvl="0" marL="0" rtl="0" algn="l">
              <a:spcBef>
                <a:spcPts val="800"/>
              </a:spcBef>
              <a:spcAft>
                <a:spcPts val="0"/>
              </a:spcAft>
              <a:buNone/>
            </a:pPr>
            <a:r>
              <a:rPr lang="en" sz="4800"/>
              <a:t>The table had missing data in the following </a:t>
            </a:r>
            <a:r>
              <a:rPr lang="en" sz="4800"/>
              <a:t>columns.</a:t>
            </a:r>
            <a:endParaRPr sz="4800"/>
          </a:p>
          <a:p>
            <a:pPr indent="0" lvl="0" marL="0" rtl="0" algn="l">
              <a:spcBef>
                <a:spcPts val="800"/>
              </a:spcBef>
              <a:spcAft>
                <a:spcPts val="0"/>
              </a:spcAft>
              <a:buNone/>
            </a:pPr>
            <a:r>
              <a:rPr lang="en" sz="4800"/>
              <a:t>Tools used: Python and Excel.</a:t>
            </a:r>
            <a:endParaRPr sz="4800"/>
          </a:p>
          <a:p>
            <a:pPr indent="0" lvl="0" marL="0" rtl="0" algn="l">
              <a:spcBef>
                <a:spcPts val="800"/>
              </a:spcBef>
              <a:spcAft>
                <a:spcPts val="800"/>
              </a:spcAft>
              <a:buNone/>
            </a:pPr>
            <a:r>
              <a:t/>
            </a:r>
            <a:endParaRPr sz="1600"/>
          </a:p>
        </p:txBody>
      </p:sp>
      <p:graphicFrame>
        <p:nvGraphicFramePr>
          <p:cNvPr id="309" name="Google Shape;309;p16"/>
          <p:cNvGraphicFramePr/>
          <p:nvPr/>
        </p:nvGraphicFramePr>
        <p:xfrm>
          <a:off x="6085250" y="541775"/>
          <a:ext cx="3000000" cy="3000000"/>
        </p:xfrm>
        <a:graphic>
          <a:graphicData uri="http://schemas.openxmlformats.org/drawingml/2006/table">
            <a:tbl>
              <a:tblPr>
                <a:noFill/>
                <a:tableStyleId>{4F4F72FA-5784-4DEA-9378-361B6217A839}</a:tableStyleId>
              </a:tblPr>
              <a:tblGrid>
                <a:gridCol w="1225725"/>
                <a:gridCol w="1225725"/>
              </a:tblGrid>
              <a:tr h="262250">
                <a:tc>
                  <a:txBody>
                    <a:bodyPr/>
                    <a:lstStyle/>
                    <a:p>
                      <a:pPr indent="0" lvl="0" marL="0" rtl="0" algn="l">
                        <a:spcBef>
                          <a:spcPts val="0"/>
                        </a:spcBef>
                        <a:spcAft>
                          <a:spcPts val="0"/>
                        </a:spcAft>
                        <a:buNone/>
                      </a:pPr>
                      <a:r>
                        <a:rPr b="1" lang="en" sz="900"/>
                        <a:t>Missing Data</a:t>
                      </a:r>
                      <a:endParaRPr b="1"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900"/>
                        <a:t>Count</a:t>
                      </a:r>
                      <a:endParaRPr b="1"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238725">
                <a:tc>
                  <a:txBody>
                    <a:bodyPr/>
                    <a:lstStyle/>
                    <a:p>
                      <a:pPr indent="0" lvl="0" marL="0" rtl="0" algn="l">
                        <a:spcBef>
                          <a:spcPts val="0"/>
                        </a:spcBef>
                        <a:spcAft>
                          <a:spcPts val="0"/>
                        </a:spcAft>
                        <a:buNone/>
                      </a:pPr>
                      <a:r>
                        <a:rPr lang="en" sz="900"/>
                        <a:t>AveragePriceSA</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t>23400</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238725">
                <a:tc>
                  <a:txBody>
                    <a:bodyPr/>
                    <a:lstStyle/>
                    <a:p>
                      <a:pPr indent="0" lvl="0" marL="0" rtl="0" algn="l">
                        <a:spcBef>
                          <a:spcPts val="0"/>
                        </a:spcBef>
                        <a:spcAft>
                          <a:spcPts val="0"/>
                        </a:spcAft>
                        <a:buNone/>
                      </a:pPr>
                      <a:r>
                        <a:rPr lang="en" sz="900"/>
                        <a:t>SalesVolume</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t>405</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238725">
                <a:tc>
                  <a:txBody>
                    <a:bodyPr/>
                    <a:lstStyle/>
                    <a:p>
                      <a:pPr indent="0" lvl="0" marL="0" rtl="0" algn="l">
                        <a:spcBef>
                          <a:spcPts val="0"/>
                        </a:spcBef>
                        <a:spcAft>
                          <a:spcPts val="0"/>
                        </a:spcAft>
                        <a:buNone/>
                      </a:pPr>
                      <a:r>
                        <a:rPr lang="en" sz="900"/>
                        <a:t>DetachedPrice</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t>720</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238725">
                <a:tc>
                  <a:txBody>
                    <a:bodyPr/>
                    <a:lstStyle/>
                    <a:p>
                      <a:pPr indent="0" lvl="0" marL="0" rtl="0" algn="l">
                        <a:spcBef>
                          <a:spcPts val="0"/>
                        </a:spcBef>
                        <a:spcAft>
                          <a:spcPts val="0"/>
                        </a:spcAft>
                        <a:buNone/>
                      </a:pPr>
                      <a:r>
                        <a:rPr lang="en" sz="900"/>
                        <a:t>SemiDetachedPrice</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t>720</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238725">
                <a:tc>
                  <a:txBody>
                    <a:bodyPr/>
                    <a:lstStyle/>
                    <a:p>
                      <a:pPr indent="0" lvl="0" marL="0" rtl="0" algn="l">
                        <a:spcBef>
                          <a:spcPts val="0"/>
                        </a:spcBef>
                        <a:spcAft>
                          <a:spcPts val="0"/>
                        </a:spcAft>
                        <a:buNone/>
                      </a:pPr>
                      <a:r>
                        <a:rPr lang="en" sz="900"/>
                        <a:t>TerracedPrice</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t>720</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238725">
                <a:tc>
                  <a:txBody>
                    <a:bodyPr/>
                    <a:lstStyle/>
                    <a:p>
                      <a:pPr indent="0" lvl="0" marL="0" rtl="0" algn="l">
                        <a:spcBef>
                          <a:spcPts val="0"/>
                        </a:spcBef>
                        <a:spcAft>
                          <a:spcPts val="0"/>
                        </a:spcAft>
                        <a:buNone/>
                      </a:pPr>
                      <a:r>
                        <a:rPr lang="en" sz="900"/>
                        <a:t>FlatPrice</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t>660</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238725">
                <a:tc>
                  <a:txBody>
                    <a:bodyPr/>
                    <a:lstStyle/>
                    <a:p>
                      <a:pPr indent="0" lvl="0" marL="0" rtl="0" algn="l">
                        <a:spcBef>
                          <a:spcPts val="0"/>
                        </a:spcBef>
                        <a:spcAft>
                          <a:spcPts val="0"/>
                        </a:spcAft>
                        <a:buNone/>
                      </a:pPr>
                      <a:r>
                        <a:rPr lang="en" sz="900"/>
                        <a:t>CashPrice</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t>780</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238725">
                <a:tc>
                  <a:txBody>
                    <a:bodyPr/>
                    <a:lstStyle/>
                    <a:p>
                      <a:pPr indent="0" lvl="0" marL="0" rtl="0" algn="l">
                        <a:spcBef>
                          <a:spcPts val="0"/>
                        </a:spcBef>
                        <a:spcAft>
                          <a:spcPts val="0"/>
                        </a:spcAft>
                        <a:buNone/>
                      </a:pPr>
                      <a:r>
                        <a:rPr lang="en" sz="900"/>
                        <a:t>CashSalesVolume</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t>1172</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238725">
                <a:tc>
                  <a:txBody>
                    <a:bodyPr/>
                    <a:lstStyle/>
                    <a:p>
                      <a:pPr indent="0" lvl="0" marL="0" rtl="0" algn="l">
                        <a:spcBef>
                          <a:spcPts val="0"/>
                        </a:spcBef>
                        <a:spcAft>
                          <a:spcPts val="0"/>
                        </a:spcAft>
                        <a:buNone/>
                      </a:pPr>
                      <a:r>
                        <a:rPr lang="en" sz="900"/>
                        <a:t>MortgagePrice</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t>780</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238725">
                <a:tc>
                  <a:txBody>
                    <a:bodyPr/>
                    <a:lstStyle/>
                    <a:p>
                      <a:pPr indent="0" lvl="0" marL="0" rtl="0" algn="l">
                        <a:spcBef>
                          <a:spcPts val="0"/>
                        </a:spcBef>
                        <a:spcAft>
                          <a:spcPts val="0"/>
                        </a:spcAft>
                        <a:buNone/>
                      </a:pPr>
                      <a:r>
                        <a:rPr lang="en" sz="900"/>
                        <a:t>MortgageSalesVolume</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t>1229</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238725">
                <a:tc>
                  <a:txBody>
                    <a:bodyPr/>
                    <a:lstStyle/>
                    <a:p>
                      <a:pPr indent="0" lvl="0" marL="0" rtl="0" algn="l">
                        <a:spcBef>
                          <a:spcPts val="0"/>
                        </a:spcBef>
                        <a:spcAft>
                          <a:spcPts val="0"/>
                        </a:spcAft>
                        <a:buNone/>
                      </a:pPr>
                      <a:r>
                        <a:rPr lang="en" sz="900"/>
                        <a:t>FTBPrice</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t>780</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238725">
                <a:tc>
                  <a:txBody>
                    <a:bodyPr/>
                    <a:lstStyle/>
                    <a:p>
                      <a:pPr indent="0" lvl="0" marL="0" rtl="0" algn="l">
                        <a:spcBef>
                          <a:spcPts val="0"/>
                        </a:spcBef>
                        <a:spcAft>
                          <a:spcPts val="0"/>
                        </a:spcAft>
                        <a:buNone/>
                      </a:pPr>
                      <a:r>
                        <a:rPr lang="en" sz="900"/>
                        <a:t>FOOPrice</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t>780</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238725">
                <a:tc>
                  <a:txBody>
                    <a:bodyPr/>
                    <a:lstStyle/>
                    <a:p>
                      <a:pPr indent="0" lvl="0" marL="0" rtl="0" algn="l">
                        <a:spcBef>
                          <a:spcPts val="0"/>
                        </a:spcBef>
                        <a:spcAft>
                          <a:spcPts val="0"/>
                        </a:spcAft>
                        <a:buNone/>
                      </a:pPr>
                      <a:r>
                        <a:rPr lang="en" sz="900"/>
                        <a:t>NewPrice </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t>1133</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238725">
                <a:tc>
                  <a:txBody>
                    <a:bodyPr/>
                    <a:lstStyle/>
                    <a:p>
                      <a:pPr indent="0" lvl="0" marL="0" rtl="0" algn="l">
                        <a:spcBef>
                          <a:spcPts val="0"/>
                        </a:spcBef>
                        <a:spcAft>
                          <a:spcPts val="0"/>
                        </a:spcAft>
                        <a:buNone/>
                      </a:pPr>
                      <a:r>
                        <a:rPr lang="en" sz="900"/>
                        <a:t>NewSalesVolume</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t>2870</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238725">
                <a:tc>
                  <a:txBody>
                    <a:bodyPr/>
                    <a:lstStyle/>
                    <a:p>
                      <a:pPr indent="0" lvl="0" marL="0" rtl="0" algn="l">
                        <a:spcBef>
                          <a:spcPts val="0"/>
                        </a:spcBef>
                        <a:spcAft>
                          <a:spcPts val="0"/>
                        </a:spcAft>
                        <a:buNone/>
                      </a:pPr>
                      <a:r>
                        <a:rPr lang="en" sz="900"/>
                        <a:t>OldPrice</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t>1054</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238725">
                <a:tc>
                  <a:txBody>
                    <a:bodyPr/>
                    <a:lstStyle/>
                    <a:p>
                      <a:pPr indent="0" lvl="0" marL="0" rtl="0" algn="l">
                        <a:spcBef>
                          <a:spcPts val="0"/>
                        </a:spcBef>
                        <a:spcAft>
                          <a:spcPts val="0"/>
                        </a:spcAft>
                        <a:buNone/>
                      </a:pPr>
                      <a:r>
                        <a:rPr lang="en" sz="900"/>
                        <a:t>OldSalesVolume</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t>1064</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238725">
                <a:tc>
                  <a:txBody>
                    <a:bodyPr/>
                    <a:lstStyle/>
                    <a:p>
                      <a:pPr indent="0" lvl="0" marL="0" rtl="0" algn="l">
                        <a:spcBef>
                          <a:spcPts val="0"/>
                        </a:spcBef>
                        <a:spcAft>
                          <a:spcPts val="0"/>
                        </a:spcAft>
                        <a:buNone/>
                      </a:pPr>
                      <a:r>
                        <a:rPr lang="en" sz="900"/>
                        <a:t>OldPrice</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t>1054</a:t>
                      </a:r>
                      <a:endParaRPr sz="900"/>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7"/>
          <p:cNvSpPr txBox="1"/>
          <p:nvPr>
            <p:ph idx="2" type="body"/>
          </p:nvPr>
        </p:nvSpPr>
        <p:spPr>
          <a:xfrm>
            <a:off x="5258500" y="968025"/>
            <a:ext cx="3430500" cy="38655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b="1" lang="en" sz="1200">
                <a:solidFill>
                  <a:srgbClr val="222222"/>
                </a:solidFill>
                <a:highlight>
                  <a:srgbClr val="FFFFFF"/>
                </a:highlight>
                <a:latin typeface="Arial"/>
                <a:ea typeface="Arial"/>
                <a:cs typeface="Arial"/>
                <a:sym typeface="Arial"/>
              </a:rPr>
              <a:t>In what Region and Month did the largest 12-month percentage change occur?</a:t>
            </a:r>
            <a:r>
              <a:rPr lang="en" sz="1200">
                <a:solidFill>
                  <a:srgbClr val="222222"/>
                </a:solidFill>
                <a:highlight>
                  <a:srgbClr val="FFFFFF"/>
                </a:highlight>
                <a:latin typeface="Arial"/>
                <a:ea typeface="Arial"/>
                <a:cs typeface="Arial"/>
                <a:sym typeface="Arial"/>
              </a:rPr>
              <a:t> </a:t>
            </a:r>
            <a:endParaRPr sz="12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315" name="Google Shape;315;p17"/>
          <p:cNvSpPr txBox="1"/>
          <p:nvPr>
            <p:ph type="title"/>
          </p:nvPr>
        </p:nvSpPr>
        <p:spPr>
          <a:xfrm>
            <a:off x="1196175" y="581550"/>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Results - 1</a:t>
            </a:r>
            <a:endParaRPr sz="2400"/>
          </a:p>
        </p:txBody>
      </p:sp>
      <p:sp>
        <p:nvSpPr>
          <p:cNvPr id="316" name="Google Shape;316;p17"/>
          <p:cNvSpPr txBox="1"/>
          <p:nvPr>
            <p:ph idx="1" type="subTitle"/>
          </p:nvPr>
        </p:nvSpPr>
        <p:spPr>
          <a:xfrm>
            <a:off x="5515600" y="1453950"/>
            <a:ext cx="2916300" cy="119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900"/>
              <a:t>To identity the “Region” and “Month” with the largest 12-month percentage value, the </a:t>
            </a:r>
            <a:r>
              <a:rPr lang="en" sz="900"/>
              <a:t>date stamp</a:t>
            </a:r>
            <a:r>
              <a:rPr lang="en" sz="900"/>
              <a:t> was categorized into “Years” and “Months” </a:t>
            </a:r>
            <a:r>
              <a:rPr lang="en" sz="900"/>
              <a:t>separately</a:t>
            </a:r>
            <a:r>
              <a:rPr lang="en" sz="900"/>
              <a:t> in columns using some functions such as:</a:t>
            </a:r>
            <a:endParaRPr sz="900"/>
          </a:p>
          <a:p>
            <a:pPr indent="0" lvl="0" marL="0" rtl="0" algn="just">
              <a:spcBef>
                <a:spcPts val="0"/>
              </a:spcBef>
              <a:spcAft>
                <a:spcPts val="0"/>
              </a:spcAft>
              <a:buNone/>
            </a:pPr>
            <a:r>
              <a:t/>
            </a:r>
            <a:endParaRPr sz="900"/>
          </a:p>
          <a:p>
            <a:pPr indent="0" lvl="0" marL="0" rtl="0" algn="just">
              <a:spcBef>
                <a:spcPts val="0"/>
              </a:spcBef>
              <a:spcAft>
                <a:spcPts val="0"/>
              </a:spcAft>
              <a:buNone/>
            </a:pPr>
            <a:r>
              <a:rPr b="1" lang="en" sz="900"/>
              <a:t>“Month(M2)”, “Year(Y2)” </a:t>
            </a:r>
            <a:endParaRPr b="1" sz="900"/>
          </a:p>
          <a:p>
            <a:pPr indent="0" lvl="0" marL="0" rtl="0" algn="just">
              <a:spcBef>
                <a:spcPts val="0"/>
              </a:spcBef>
              <a:spcAft>
                <a:spcPts val="0"/>
              </a:spcAft>
              <a:buNone/>
            </a:pPr>
            <a:r>
              <a:t/>
            </a:r>
            <a:endParaRPr sz="900"/>
          </a:p>
          <a:p>
            <a:pPr indent="0" lvl="0" marL="0" rtl="0" algn="just">
              <a:spcBef>
                <a:spcPts val="0"/>
              </a:spcBef>
              <a:spcAft>
                <a:spcPts val="0"/>
              </a:spcAft>
              <a:buNone/>
            </a:pPr>
            <a:r>
              <a:rPr lang="en" sz="900"/>
              <a:t>The 12-month percentage column was created by filtering the records in </a:t>
            </a:r>
            <a:r>
              <a:rPr lang="en" sz="900"/>
              <a:t>ascending</a:t>
            </a:r>
            <a:r>
              <a:rPr lang="en" sz="900"/>
              <a:t> order  and calculating the past year records using the function below:</a:t>
            </a:r>
            <a:endParaRPr sz="900"/>
          </a:p>
          <a:p>
            <a:pPr indent="0" lvl="0" marL="0" rtl="0" algn="just">
              <a:spcBef>
                <a:spcPts val="0"/>
              </a:spcBef>
              <a:spcAft>
                <a:spcPts val="0"/>
              </a:spcAft>
              <a:buNone/>
            </a:pPr>
            <a:r>
              <a:t/>
            </a:r>
            <a:endParaRPr sz="900"/>
          </a:p>
          <a:p>
            <a:pPr indent="0" lvl="0" marL="0" rtl="0" algn="just">
              <a:spcBef>
                <a:spcPts val="0"/>
              </a:spcBef>
              <a:spcAft>
                <a:spcPts val="0"/>
              </a:spcAft>
              <a:buNone/>
            </a:pPr>
            <a:r>
              <a:rPr lang="en" sz="900"/>
              <a:t>“</a:t>
            </a:r>
            <a:r>
              <a:rPr b="1" lang="en" sz="900"/>
              <a:t>IFERROR/OFFSET</a:t>
            </a:r>
            <a:r>
              <a:rPr lang="en" sz="900"/>
              <a:t>”</a:t>
            </a:r>
            <a:br>
              <a:rPr lang="en" sz="900"/>
            </a:br>
            <a:endParaRPr sz="900"/>
          </a:p>
          <a:p>
            <a:pPr indent="0" lvl="0" marL="0" rtl="0" algn="just">
              <a:spcBef>
                <a:spcPts val="0"/>
              </a:spcBef>
              <a:spcAft>
                <a:spcPts val="0"/>
              </a:spcAft>
              <a:buNone/>
            </a:pPr>
            <a:r>
              <a:rPr lang="en" sz="900"/>
              <a:t>With the newly created feature records, it was easy to calculate the 12-month % with the results below using a pivot table from Excel.</a:t>
            </a:r>
            <a:endParaRPr sz="900"/>
          </a:p>
          <a:p>
            <a:pPr indent="0" lvl="0" marL="0" rtl="0" algn="just">
              <a:spcBef>
                <a:spcPts val="0"/>
              </a:spcBef>
              <a:spcAft>
                <a:spcPts val="0"/>
              </a:spcAft>
              <a:buNone/>
            </a:pPr>
            <a:r>
              <a:t/>
            </a:r>
            <a:endParaRPr sz="900"/>
          </a:p>
          <a:p>
            <a:pPr indent="0" lvl="0" marL="0" rtl="0" algn="just">
              <a:spcBef>
                <a:spcPts val="0"/>
              </a:spcBef>
              <a:spcAft>
                <a:spcPts val="0"/>
              </a:spcAft>
              <a:buNone/>
            </a:pPr>
            <a:r>
              <a:rPr b="1" lang="en" sz="900"/>
              <a:t>Largest record:72%</a:t>
            </a:r>
            <a:endParaRPr b="1" sz="900"/>
          </a:p>
          <a:p>
            <a:pPr indent="0" lvl="0" marL="0" rtl="0" algn="just">
              <a:spcBef>
                <a:spcPts val="0"/>
              </a:spcBef>
              <a:spcAft>
                <a:spcPts val="0"/>
              </a:spcAft>
              <a:buNone/>
            </a:pPr>
            <a:r>
              <a:rPr b="1" lang="en" sz="900"/>
              <a:t>RegionName: RegionEngland</a:t>
            </a:r>
            <a:endParaRPr b="1" sz="900"/>
          </a:p>
          <a:p>
            <a:pPr indent="0" lvl="0" marL="0" rtl="0" algn="just">
              <a:spcBef>
                <a:spcPts val="0"/>
              </a:spcBef>
              <a:spcAft>
                <a:spcPts val="0"/>
              </a:spcAft>
              <a:buNone/>
            </a:pPr>
            <a:r>
              <a:rPr b="1" lang="en" sz="900"/>
              <a:t>Month: 9</a:t>
            </a:r>
            <a:endParaRPr b="1" sz="900"/>
          </a:p>
        </p:txBody>
      </p:sp>
      <p:pic>
        <p:nvPicPr>
          <p:cNvPr id="317" name="Google Shape;317;p17"/>
          <p:cNvPicPr preferRelativeResize="0"/>
          <p:nvPr/>
        </p:nvPicPr>
        <p:blipFill>
          <a:blip r:embed="rId3">
            <a:alphaModFix/>
          </a:blip>
          <a:stretch>
            <a:fillRect/>
          </a:stretch>
        </p:blipFill>
        <p:spPr>
          <a:xfrm>
            <a:off x="152400" y="1125600"/>
            <a:ext cx="4922052" cy="3865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16"/>
                                        </p:tgtEl>
                                        <p:attrNameLst>
                                          <p:attrName>style.visibility</p:attrName>
                                        </p:attrNameLst>
                                      </p:cBhvr>
                                      <p:to>
                                        <p:strVal val="visible"/>
                                      </p:to>
                                    </p:set>
                                    <p:anim calcmode="lin" valueType="num">
                                      <p:cBhvr additive="base">
                                        <p:cTn dur="1000"/>
                                        <p:tgtEl>
                                          <p:spTgt spid="316"/>
                                        </p:tgtEl>
                                        <p:attrNameLst>
                                          <p:attrName>ppt_w</p:attrName>
                                        </p:attrNameLst>
                                      </p:cBhvr>
                                      <p:tavLst>
                                        <p:tav fmla="" tm="0">
                                          <p:val>
                                            <p:strVal val="0"/>
                                          </p:val>
                                        </p:tav>
                                        <p:tav fmla="" tm="100000">
                                          <p:val>
                                            <p:strVal val="#ppt_w"/>
                                          </p:val>
                                        </p:tav>
                                      </p:tavLst>
                                    </p:anim>
                                    <p:anim calcmode="lin" valueType="num">
                                      <p:cBhvr additive="base">
                                        <p:cTn dur="1000"/>
                                        <p:tgtEl>
                                          <p:spTgt spid="31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14"/>
                                        </p:tgtEl>
                                        <p:attrNameLst>
                                          <p:attrName>style.visibility</p:attrName>
                                        </p:attrNameLst>
                                      </p:cBhvr>
                                      <p:to>
                                        <p:strVal val="visible"/>
                                      </p:to>
                                    </p:set>
                                    <p:anim calcmode="lin" valueType="num">
                                      <p:cBhvr additive="base">
                                        <p:cTn dur="1000"/>
                                        <p:tgtEl>
                                          <p:spTgt spid="314"/>
                                        </p:tgtEl>
                                        <p:attrNameLst>
                                          <p:attrName>ppt_w</p:attrName>
                                        </p:attrNameLst>
                                      </p:cBhvr>
                                      <p:tavLst>
                                        <p:tav fmla="" tm="0">
                                          <p:val>
                                            <p:strVal val="0"/>
                                          </p:val>
                                        </p:tav>
                                        <p:tav fmla="" tm="100000">
                                          <p:val>
                                            <p:strVal val="#ppt_w"/>
                                          </p:val>
                                        </p:tav>
                                      </p:tavLst>
                                    </p:anim>
                                    <p:anim calcmode="lin" valueType="num">
                                      <p:cBhvr additive="base">
                                        <p:cTn dur="1000"/>
                                        <p:tgtEl>
                                          <p:spTgt spid="31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17"/>
                                        </p:tgtEl>
                                        <p:attrNameLst>
                                          <p:attrName>style.visibility</p:attrName>
                                        </p:attrNameLst>
                                      </p:cBhvr>
                                      <p:to>
                                        <p:strVal val="visible"/>
                                      </p:to>
                                    </p:set>
                                    <p:anim calcmode="lin" valueType="num">
                                      <p:cBhvr additive="base">
                                        <p:cTn dur="1000"/>
                                        <p:tgtEl>
                                          <p:spTgt spid="317"/>
                                        </p:tgtEl>
                                        <p:attrNameLst>
                                          <p:attrName>ppt_w</p:attrName>
                                        </p:attrNameLst>
                                      </p:cBhvr>
                                      <p:tavLst>
                                        <p:tav fmla="" tm="0">
                                          <p:val>
                                            <p:strVal val="0"/>
                                          </p:val>
                                        </p:tav>
                                        <p:tav fmla="" tm="100000">
                                          <p:val>
                                            <p:strVal val="#ppt_w"/>
                                          </p:val>
                                        </p:tav>
                                      </p:tavLst>
                                    </p:anim>
                                    <p:anim calcmode="lin" valueType="num">
                                      <p:cBhvr additive="base">
                                        <p:cTn dur="1000"/>
                                        <p:tgtEl>
                                          <p:spTgt spid="31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8"/>
          <p:cNvSpPr txBox="1"/>
          <p:nvPr>
            <p:ph type="title"/>
          </p:nvPr>
        </p:nvSpPr>
        <p:spPr>
          <a:xfrm>
            <a:off x="1303800" y="598575"/>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Results - 2</a:t>
            </a:r>
            <a:endParaRPr sz="2400"/>
          </a:p>
        </p:txBody>
      </p:sp>
      <p:sp>
        <p:nvSpPr>
          <p:cNvPr id="323" name="Google Shape;323;p18"/>
          <p:cNvSpPr txBox="1"/>
          <p:nvPr>
            <p:ph idx="2" type="body"/>
          </p:nvPr>
        </p:nvSpPr>
        <p:spPr>
          <a:xfrm>
            <a:off x="4995400" y="725175"/>
            <a:ext cx="3738300" cy="38706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b="1" lang="en" sz="1200">
                <a:solidFill>
                  <a:srgbClr val="222222"/>
                </a:solidFill>
                <a:highlight>
                  <a:srgbClr val="FFFFFF"/>
                </a:highlight>
                <a:latin typeface="Arial"/>
                <a:ea typeface="Arial"/>
                <a:cs typeface="Arial"/>
                <a:sym typeface="Arial"/>
              </a:rPr>
              <a:t>What was the total number of sales across the UK in 2021? </a:t>
            </a:r>
            <a:r>
              <a:rPr lang="en" sz="1200">
                <a:solidFill>
                  <a:srgbClr val="222222"/>
                </a:solidFill>
                <a:highlight>
                  <a:srgbClr val="FFFFFF"/>
                </a:highlight>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200"/>
          </a:p>
          <a:p>
            <a:pPr indent="0" lvl="0" marL="0" rtl="0" algn="l">
              <a:spcBef>
                <a:spcPts val="1200"/>
              </a:spcBef>
              <a:spcAft>
                <a:spcPts val="0"/>
              </a:spcAft>
              <a:buNone/>
            </a:pPr>
            <a:r>
              <a:rPr lang="en" sz="1200"/>
              <a:t>The total number of sales recorded in the UK was obtained by using the newly created “</a:t>
            </a:r>
            <a:r>
              <a:rPr b="1" lang="en" sz="1200"/>
              <a:t>Year</a:t>
            </a:r>
            <a:r>
              <a:rPr lang="en" sz="1200"/>
              <a:t>” column to classify the records. </a:t>
            </a:r>
            <a:endParaRPr sz="1200"/>
          </a:p>
          <a:p>
            <a:pPr indent="0" lvl="0" marL="0" rtl="0" algn="l">
              <a:spcBef>
                <a:spcPts val="1200"/>
              </a:spcBef>
              <a:spcAft>
                <a:spcPts val="0"/>
              </a:spcAft>
              <a:buNone/>
            </a:pPr>
            <a:r>
              <a:rPr lang="en" sz="1200"/>
              <a:t>Using the filter to select </a:t>
            </a:r>
            <a:r>
              <a:rPr lang="en" sz="1200"/>
              <a:t>the</a:t>
            </a:r>
            <a:r>
              <a:rPr lang="en" sz="1200"/>
              <a:t> “Years” in ascending order and the use of the “</a:t>
            </a:r>
            <a:r>
              <a:rPr b="1" lang="en" sz="1200"/>
              <a:t>=SUMIFS(U2:U24301, Z2:Z24301, Y)</a:t>
            </a:r>
            <a:r>
              <a:rPr lang="en" sz="1200"/>
              <a:t>” </a:t>
            </a:r>
            <a:r>
              <a:rPr lang="en" sz="1200"/>
              <a:t>function</a:t>
            </a:r>
            <a:r>
              <a:rPr lang="en" sz="1200"/>
              <a:t> to display the range of “SalesVolume”, the criteria of the selected “Year” and the specific year. </a:t>
            </a:r>
            <a:endParaRPr sz="1200"/>
          </a:p>
          <a:p>
            <a:pPr indent="0" lvl="0" marL="0" rtl="0" algn="l">
              <a:spcBef>
                <a:spcPts val="1200"/>
              </a:spcBef>
              <a:spcAft>
                <a:spcPts val="1200"/>
              </a:spcAft>
              <a:buNone/>
            </a:pPr>
            <a:r>
              <a:rPr lang="en" sz="1200"/>
              <a:t>The total across the selected years were displayed. The total number of sales in UK for the year 2021 was 7,923,739. </a:t>
            </a:r>
            <a:endParaRPr sz="1200"/>
          </a:p>
        </p:txBody>
      </p:sp>
      <p:graphicFrame>
        <p:nvGraphicFramePr>
          <p:cNvPr id="324" name="Google Shape;324;p18"/>
          <p:cNvGraphicFramePr/>
          <p:nvPr/>
        </p:nvGraphicFramePr>
        <p:xfrm>
          <a:off x="1234650" y="3104725"/>
          <a:ext cx="3000000" cy="3000000"/>
        </p:xfrm>
        <a:graphic>
          <a:graphicData uri="http://schemas.openxmlformats.org/drawingml/2006/table">
            <a:tbl>
              <a:tblPr>
                <a:noFill/>
                <a:tableStyleId>{4F4F72FA-5784-4DEA-9378-361B6217A839}</a:tableStyleId>
              </a:tblPr>
              <a:tblGrid>
                <a:gridCol w="1749825"/>
                <a:gridCol w="1749825"/>
              </a:tblGrid>
              <a:tr h="234275">
                <a:tc>
                  <a:txBody>
                    <a:bodyPr/>
                    <a:lstStyle/>
                    <a:p>
                      <a:pPr indent="0" lvl="0" marL="0" rtl="0" algn="l">
                        <a:spcBef>
                          <a:spcPts val="0"/>
                        </a:spcBef>
                        <a:spcAft>
                          <a:spcPts val="0"/>
                        </a:spcAft>
                        <a:buNone/>
                      </a:pPr>
                      <a:r>
                        <a:rPr b="1" lang="en" sz="1100">
                          <a:solidFill>
                            <a:srgbClr val="FFFFFF"/>
                          </a:solidFill>
                        </a:rPr>
                        <a:t>Year_Sales</a:t>
                      </a:r>
                      <a:endParaRPr b="1" sz="1100">
                        <a:solidFill>
                          <a:srgbClr val="FFFFFF"/>
                        </a:solidFill>
                      </a:endParaRPr>
                    </a:p>
                  </a:txBody>
                  <a:tcPr marT="9525" marB="91425" marR="9525" marL="9525" anchor="b">
                    <a:lnL cap="flat" cmpd="sng" w="4775">
                      <a:solidFill>
                        <a:srgbClr val="8EA9DB"/>
                      </a:solidFill>
                      <a:prstDash val="solid"/>
                      <a:round/>
                      <a:headEnd len="sm" w="sm" type="none"/>
                      <a:tailEnd len="sm" w="sm" type="none"/>
                    </a:lnL>
                    <a:lnT cap="flat" cmpd="sng" w="4775">
                      <a:solidFill>
                        <a:srgbClr val="8EA9DB"/>
                      </a:solidFill>
                      <a:prstDash val="solid"/>
                      <a:round/>
                      <a:headEnd len="sm" w="sm" type="none"/>
                      <a:tailEnd len="sm" w="sm" type="none"/>
                    </a:lnT>
                    <a:lnB cap="flat" cmpd="sng" w="4775">
                      <a:solidFill>
                        <a:srgbClr val="8EA9DB"/>
                      </a:solidFill>
                      <a:prstDash val="solid"/>
                      <a:round/>
                      <a:headEnd len="sm" w="sm" type="none"/>
                      <a:tailEnd len="sm" w="sm" type="none"/>
                    </a:lnB>
                    <a:solidFill>
                      <a:srgbClr val="45818E"/>
                    </a:solidFill>
                  </a:tcPr>
                </a:tc>
                <a:tc>
                  <a:txBody>
                    <a:bodyPr/>
                    <a:lstStyle/>
                    <a:p>
                      <a:pPr indent="0" lvl="0" marL="0" rtl="0" algn="l">
                        <a:spcBef>
                          <a:spcPts val="0"/>
                        </a:spcBef>
                        <a:spcAft>
                          <a:spcPts val="0"/>
                        </a:spcAft>
                        <a:buNone/>
                      </a:pPr>
                      <a:r>
                        <a:rPr b="1" lang="en" sz="1100">
                          <a:solidFill>
                            <a:srgbClr val="FFFFFF"/>
                          </a:solidFill>
                        </a:rPr>
                        <a:t>Volume</a:t>
                      </a:r>
                      <a:endParaRPr b="1" sz="1100">
                        <a:solidFill>
                          <a:srgbClr val="FFFFFF"/>
                        </a:solidFill>
                      </a:endParaRPr>
                    </a:p>
                  </a:txBody>
                  <a:tcPr marT="9525" marB="91425" marR="9525" marL="9525" anchor="b">
                    <a:lnR cap="flat" cmpd="sng" w="4775">
                      <a:solidFill>
                        <a:srgbClr val="8EA9DB"/>
                      </a:solidFill>
                      <a:prstDash val="solid"/>
                      <a:round/>
                      <a:headEnd len="sm" w="sm" type="none"/>
                      <a:tailEnd len="sm" w="sm" type="none"/>
                    </a:lnR>
                    <a:lnT cap="flat" cmpd="sng" w="4775">
                      <a:solidFill>
                        <a:srgbClr val="8EA9DB"/>
                      </a:solidFill>
                      <a:prstDash val="solid"/>
                      <a:round/>
                      <a:headEnd len="sm" w="sm" type="none"/>
                      <a:tailEnd len="sm" w="sm" type="none"/>
                    </a:lnT>
                    <a:lnB cap="flat" cmpd="sng" w="4775">
                      <a:solidFill>
                        <a:srgbClr val="8EA9DB"/>
                      </a:solidFill>
                      <a:prstDash val="solid"/>
                      <a:round/>
                      <a:headEnd len="sm" w="sm" type="none"/>
                      <a:tailEnd len="sm" w="sm" type="none"/>
                    </a:lnB>
                    <a:solidFill>
                      <a:srgbClr val="45818E"/>
                    </a:solidFill>
                  </a:tcPr>
                </a:tc>
              </a:tr>
              <a:tr h="247600">
                <a:tc>
                  <a:txBody>
                    <a:bodyPr/>
                    <a:lstStyle/>
                    <a:p>
                      <a:pPr indent="0" lvl="0" marL="0" rtl="0" algn="l">
                        <a:spcBef>
                          <a:spcPts val="0"/>
                        </a:spcBef>
                        <a:spcAft>
                          <a:spcPts val="0"/>
                        </a:spcAft>
                        <a:buNone/>
                      </a:pPr>
                      <a:r>
                        <a:rPr lang="en" sz="1200"/>
                        <a:t>2019_sales_volume</a:t>
                      </a:r>
                      <a:endParaRPr sz="1200"/>
                    </a:p>
                  </a:txBody>
                  <a:tcPr marT="9525" marB="91425" marR="9525" marL="9525" anchor="b">
                    <a:lnL cap="flat" cmpd="sng" w="4775">
                      <a:solidFill>
                        <a:srgbClr val="8EA9DB"/>
                      </a:solidFill>
                      <a:prstDash val="solid"/>
                      <a:round/>
                      <a:headEnd len="sm" w="sm" type="none"/>
                      <a:tailEnd len="sm" w="sm" type="none"/>
                    </a:lnL>
                    <a:lnT cap="flat" cmpd="sng" w="4775">
                      <a:solidFill>
                        <a:srgbClr val="8EA9DB"/>
                      </a:solidFill>
                      <a:prstDash val="solid"/>
                      <a:round/>
                      <a:headEnd len="sm" w="sm" type="none"/>
                      <a:tailEnd len="sm" w="sm" type="none"/>
                    </a:lnT>
                    <a:lnB cap="flat" cmpd="sng" w="4775">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lang="en" sz="1200"/>
                        <a:t>6177344</a:t>
                      </a:r>
                      <a:endParaRPr sz="1200"/>
                    </a:p>
                  </a:txBody>
                  <a:tcPr marT="9525" marB="91425" marR="9525" marL="9525" anchor="b">
                    <a:lnR cap="flat" cmpd="sng" w="4775">
                      <a:solidFill>
                        <a:srgbClr val="8EA9DB"/>
                      </a:solidFill>
                      <a:prstDash val="solid"/>
                      <a:round/>
                      <a:headEnd len="sm" w="sm" type="none"/>
                      <a:tailEnd len="sm" w="sm" type="none"/>
                    </a:lnR>
                    <a:lnT cap="flat" cmpd="sng" w="4775">
                      <a:solidFill>
                        <a:srgbClr val="8EA9DB"/>
                      </a:solidFill>
                      <a:prstDash val="solid"/>
                      <a:round/>
                      <a:headEnd len="sm" w="sm" type="none"/>
                      <a:tailEnd len="sm" w="sm" type="none"/>
                    </a:lnT>
                    <a:lnB cap="flat" cmpd="sng" w="4775">
                      <a:solidFill>
                        <a:srgbClr val="8EA9DB"/>
                      </a:solidFill>
                      <a:prstDash val="solid"/>
                      <a:round/>
                      <a:headEnd len="sm" w="sm" type="none"/>
                      <a:tailEnd len="sm" w="sm" type="none"/>
                    </a:lnB>
                    <a:solidFill>
                      <a:srgbClr val="D9E1F2"/>
                    </a:solidFill>
                  </a:tcPr>
                </a:tc>
              </a:tr>
              <a:tr h="247600">
                <a:tc>
                  <a:txBody>
                    <a:bodyPr/>
                    <a:lstStyle/>
                    <a:p>
                      <a:pPr indent="0" lvl="0" marL="0" rtl="0" algn="l">
                        <a:spcBef>
                          <a:spcPts val="0"/>
                        </a:spcBef>
                        <a:spcAft>
                          <a:spcPts val="0"/>
                        </a:spcAft>
                        <a:buNone/>
                      </a:pPr>
                      <a:r>
                        <a:rPr lang="en" sz="1200"/>
                        <a:t>2020_sales_volume</a:t>
                      </a:r>
                      <a:endParaRPr sz="1200"/>
                    </a:p>
                  </a:txBody>
                  <a:tcPr marT="9525" marB="91425" marR="9525" marL="9525" anchor="b">
                    <a:lnL cap="flat" cmpd="sng" w="4775">
                      <a:solidFill>
                        <a:srgbClr val="8EA9DB"/>
                      </a:solidFill>
                      <a:prstDash val="solid"/>
                      <a:round/>
                      <a:headEnd len="sm" w="sm" type="none"/>
                      <a:tailEnd len="sm" w="sm" type="none"/>
                    </a:lnL>
                    <a:lnT cap="flat" cmpd="sng" w="4775">
                      <a:solidFill>
                        <a:srgbClr val="8EA9DB"/>
                      </a:solidFill>
                      <a:prstDash val="solid"/>
                      <a:round/>
                      <a:headEnd len="sm" w="sm" type="none"/>
                      <a:tailEnd len="sm" w="sm" type="none"/>
                    </a:lnT>
                    <a:lnB cap="flat" cmpd="sng" w="4775">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5231286</a:t>
                      </a:r>
                      <a:endParaRPr sz="1200"/>
                    </a:p>
                  </a:txBody>
                  <a:tcPr marT="9525" marB="91425" marR="9525" marL="9525" anchor="b">
                    <a:lnR cap="flat" cmpd="sng" w="4775">
                      <a:solidFill>
                        <a:srgbClr val="8EA9DB"/>
                      </a:solidFill>
                      <a:prstDash val="solid"/>
                      <a:round/>
                      <a:headEnd len="sm" w="sm" type="none"/>
                      <a:tailEnd len="sm" w="sm" type="none"/>
                    </a:lnR>
                    <a:lnT cap="flat" cmpd="sng" w="4775">
                      <a:solidFill>
                        <a:srgbClr val="8EA9DB"/>
                      </a:solidFill>
                      <a:prstDash val="solid"/>
                      <a:round/>
                      <a:headEnd len="sm" w="sm" type="none"/>
                      <a:tailEnd len="sm" w="sm" type="none"/>
                    </a:lnT>
                    <a:lnB cap="flat" cmpd="sng" w="4775">
                      <a:solidFill>
                        <a:srgbClr val="8EA9DB"/>
                      </a:solidFill>
                      <a:prstDash val="solid"/>
                      <a:round/>
                      <a:headEnd len="sm" w="sm" type="none"/>
                      <a:tailEnd len="sm" w="sm" type="none"/>
                    </a:lnB>
                  </a:tcPr>
                </a:tc>
              </a:tr>
              <a:tr h="247600">
                <a:tc>
                  <a:txBody>
                    <a:bodyPr/>
                    <a:lstStyle/>
                    <a:p>
                      <a:pPr indent="0" lvl="0" marL="0" rtl="0" algn="l">
                        <a:spcBef>
                          <a:spcPts val="0"/>
                        </a:spcBef>
                        <a:spcAft>
                          <a:spcPts val="0"/>
                        </a:spcAft>
                        <a:buNone/>
                      </a:pPr>
                      <a:r>
                        <a:rPr lang="en" sz="1200"/>
                        <a:t>2021_sales_volume</a:t>
                      </a:r>
                      <a:endParaRPr sz="1200"/>
                    </a:p>
                  </a:txBody>
                  <a:tcPr marT="9525" marB="91425" marR="9525" marL="9525" anchor="b">
                    <a:lnL cap="flat" cmpd="sng" w="4775">
                      <a:solidFill>
                        <a:srgbClr val="8EA9DB"/>
                      </a:solidFill>
                      <a:prstDash val="solid"/>
                      <a:round/>
                      <a:headEnd len="sm" w="sm" type="none"/>
                      <a:tailEnd len="sm" w="sm" type="none"/>
                    </a:lnL>
                    <a:lnT cap="flat" cmpd="sng" w="4775">
                      <a:solidFill>
                        <a:srgbClr val="8EA9DB"/>
                      </a:solidFill>
                      <a:prstDash val="solid"/>
                      <a:round/>
                      <a:headEnd len="sm" w="sm" type="none"/>
                      <a:tailEnd len="sm" w="sm" type="none"/>
                    </a:lnT>
                    <a:lnB cap="flat" cmpd="sng" w="4775">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lang="en" sz="1200"/>
                        <a:t>7923739</a:t>
                      </a:r>
                      <a:endParaRPr sz="1200"/>
                    </a:p>
                  </a:txBody>
                  <a:tcPr marT="9525" marB="91425" marR="9525" marL="9525" anchor="b">
                    <a:lnR cap="flat" cmpd="sng" w="4775">
                      <a:solidFill>
                        <a:srgbClr val="8EA9DB"/>
                      </a:solidFill>
                      <a:prstDash val="solid"/>
                      <a:round/>
                      <a:headEnd len="sm" w="sm" type="none"/>
                      <a:tailEnd len="sm" w="sm" type="none"/>
                    </a:lnR>
                    <a:lnT cap="flat" cmpd="sng" w="4775">
                      <a:solidFill>
                        <a:srgbClr val="8EA9DB"/>
                      </a:solidFill>
                      <a:prstDash val="solid"/>
                      <a:round/>
                      <a:headEnd len="sm" w="sm" type="none"/>
                      <a:tailEnd len="sm" w="sm" type="none"/>
                    </a:lnT>
                    <a:lnB cap="flat" cmpd="sng" w="4775">
                      <a:solidFill>
                        <a:srgbClr val="8EA9DB"/>
                      </a:solidFill>
                      <a:prstDash val="solid"/>
                      <a:round/>
                      <a:headEnd len="sm" w="sm" type="none"/>
                      <a:tailEnd len="sm" w="sm" type="none"/>
                    </a:lnB>
                    <a:solidFill>
                      <a:srgbClr val="D9E1F2"/>
                    </a:solidFill>
                  </a:tcPr>
                </a:tc>
              </a:tr>
              <a:tr h="247600">
                <a:tc>
                  <a:txBody>
                    <a:bodyPr/>
                    <a:lstStyle/>
                    <a:p>
                      <a:pPr indent="0" lvl="0" marL="0" rtl="0" algn="l">
                        <a:spcBef>
                          <a:spcPts val="0"/>
                        </a:spcBef>
                        <a:spcAft>
                          <a:spcPts val="0"/>
                        </a:spcAft>
                        <a:buNone/>
                      </a:pPr>
                      <a:r>
                        <a:rPr lang="en" sz="1200"/>
                        <a:t>2022_sales_volume</a:t>
                      </a:r>
                      <a:endParaRPr sz="1200"/>
                    </a:p>
                  </a:txBody>
                  <a:tcPr marT="9525" marB="91425" marR="9525" marL="9525" anchor="b">
                    <a:lnL cap="flat" cmpd="sng" w="4775">
                      <a:solidFill>
                        <a:srgbClr val="8EA9DB"/>
                      </a:solidFill>
                      <a:prstDash val="solid"/>
                      <a:round/>
                      <a:headEnd len="sm" w="sm" type="none"/>
                      <a:tailEnd len="sm" w="sm" type="none"/>
                    </a:lnL>
                    <a:lnT cap="flat" cmpd="sng" w="4775">
                      <a:solidFill>
                        <a:srgbClr val="8EA9DB"/>
                      </a:solidFill>
                      <a:prstDash val="solid"/>
                      <a:round/>
                      <a:headEnd len="sm" w="sm" type="none"/>
                      <a:tailEnd len="sm" w="sm" type="none"/>
                    </a:lnT>
                    <a:lnB cap="flat" cmpd="sng" w="4775">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6264167</a:t>
                      </a:r>
                      <a:endParaRPr sz="1200"/>
                    </a:p>
                  </a:txBody>
                  <a:tcPr marT="9525" marB="91425" marR="9525" marL="9525" anchor="b">
                    <a:lnR cap="flat" cmpd="sng" w="4775">
                      <a:solidFill>
                        <a:srgbClr val="8EA9DB"/>
                      </a:solidFill>
                      <a:prstDash val="solid"/>
                      <a:round/>
                      <a:headEnd len="sm" w="sm" type="none"/>
                      <a:tailEnd len="sm" w="sm" type="none"/>
                    </a:lnR>
                    <a:lnT cap="flat" cmpd="sng" w="4775">
                      <a:solidFill>
                        <a:srgbClr val="8EA9DB"/>
                      </a:solidFill>
                      <a:prstDash val="solid"/>
                      <a:round/>
                      <a:headEnd len="sm" w="sm" type="none"/>
                      <a:tailEnd len="sm" w="sm" type="none"/>
                    </a:lnT>
                    <a:lnB cap="flat" cmpd="sng" w="4775">
                      <a:solidFill>
                        <a:srgbClr val="8EA9DB"/>
                      </a:solidFill>
                      <a:prstDash val="solid"/>
                      <a:round/>
                      <a:headEnd len="sm" w="sm" type="none"/>
                      <a:tailEnd len="sm" w="sm" type="none"/>
                    </a:lnB>
                  </a:tcPr>
                </a:tc>
              </a:tr>
              <a:tr h="247600">
                <a:tc>
                  <a:txBody>
                    <a:bodyPr/>
                    <a:lstStyle/>
                    <a:p>
                      <a:pPr indent="0" lvl="0" marL="0" rtl="0" algn="l">
                        <a:spcBef>
                          <a:spcPts val="0"/>
                        </a:spcBef>
                        <a:spcAft>
                          <a:spcPts val="0"/>
                        </a:spcAft>
                        <a:buNone/>
                      </a:pPr>
                      <a:r>
                        <a:rPr lang="en" sz="1200"/>
                        <a:t>2023_sales_volume</a:t>
                      </a:r>
                      <a:endParaRPr sz="1200"/>
                    </a:p>
                  </a:txBody>
                  <a:tcPr marT="9525" marB="91425" marR="9525" marL="9525" anchor="b">
                    <a:lnL cap="flat" cmpd="sng" w="4775">
                      <a:solidFill>
                        <a:srgbClr val="8EA9DB"/>
                      </a:solidFill>
                      <a:prstDash val="solid"/>
                      <a:round/>
                      <a:headEnd len="sm" w="sm" type="none"/>
                      <a:tailEnd len="sm" w="sm" type="none"/>
                    </a:lnL>
                    <a:lnT cap="flat" cmpd="sng" w="4775">
                      <a:solidFill>
                        <a:srgbClr val="8EA9DB"/>
                      </a:solidFill>
                      <a:prstDash val="solid"/>
                      <a:round/>
                      <a:headEnd len="sm" w="sm" type="none"/>
                      <a:tailEnd len="sm" w="sm" type="none"/>
                    </a:lnT>
                    <a:lnB cap="flat" cmpd="sng" w="4775">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lang="en" sz="1200"/>
                        <a:t>3820283.667</a:t>
                      </a:r>
                      <a:endParaRPr sz="1200"/>
                    </a:p>
                  </a:txBody>
                  <a:tcPr marT="9525" marB="91425" marR="9525" marL="9525" anchor="b">
                    <a:lnR cap="flat" cmpd="sng" w="4775">
                      <a:solidFill>
                        <a:srgbClr val="8EA9DB"/>
                      </a:solidFill>
                      <a:prstDash val="solid"/>
                      <a:round/>
                      <a:headEnd len="sm" w="sm" type="none"/>
                      <a:tailEnd len="sm" w="sm" type="none"/>
                    </a:lnR>
                    <a:lnT cap="flat" cmpd="sng" w="4775">
                      <a:solidFill>
                        <a:srgbClr val="8EA9DB"/>
                      </a:solidFill>
                      <a:prstDash val="solid"/>
                      <a:round/>
                      <a:headEnd len="sm" w="sm" type="none"/>
                      <a:tailEnd len="sm" w="sm" type="none"/>
                    </a:lnT>
                    <a:lnB cap="flat" cmpd="sng" w="4775">
                      <a:solidFill>
                        <a:srgbClr val="8EA9DB"/>
                      </a:solidFill>
                      <a:prstDash val="solid"/>
                      <a:round/>
                      <a:headEnd len="sm" w="sm" type="none"/>
                      <a:tailEnd len="sm" w="sm" type="none"/>
                    </a:lnB>
                    <a:solidFill>
                      <a:srgbClr val="D9E1F2"/>
                    </a:solidFill>
                  </a:tcPr>
                </a:tc>
              </a:tr>
              <a:tr h="247600">
                <a:tc>
                  <a:txBody>
                    <a:bodyPr/>
                    <a:lstStyle/>
                    <a:p>
                      <a:pPr indent="0" lvl="0" marL="0" rtl="0" algn="l">
                        <a:spcBef>
                          <a:spcPts val="0"/>
                        </a:spcBef>
                        <a:spcAft>
                          <a:spcPts val="0"/>
                        </a:spcAft>
                        <a:buNone/>
                      </a:pPr>
                      <a:r>
                        <a:rPr lang="en" sz="1200"/>
                        <a:t>Total_Sales_Volume</a:t>
                      </a:r>
                      <a:endParaRPr sz="1200"/>
                    </a:p>
                  </a:txBody>
                  <a:tcPr marT="9525" marB="91425" marR="9525" marL="9525" anchor="b">
                    <a:lnL cap="flat" cmpd="sng" w="4775">
                      <a:solidFill>
                        <a:srgbClr val="8EA9DB"/>
                      </a:solidFill>
                      <a:prstDash val="solid"/>
                      <a:round/>
                      <a:headEnd len="sm" w="sm" type="none"/>
                      <a:tailEnd len="sm" w="sm" type="none"/>
                    </a:lnL>
                    <a:lnT cap="flat" cmpd="sng" w="4775">
                      <a:solidFill>
                        <a:srgbClr val="8EA9DB"/>
                      </a:solidFill>
                      <a:prstDash val="solid"/>
                      <a:round/>
                      <a:headEnd len="sm" w="sm" type="none"/>
                      <a:tailEnd len="sm" w="sm" type="none"/>
                    </a:lnT>
                    <a:lnB cap="flat" cmpd="sng" w="4775">
                      <a:solidFill>
                        <a:srgbClr val="8EA9DB"/>
                      </a:solidFill>
                      <a:prstDash val="solid"/>
                      <a:round/>
                      <a:headEnd len="sm" w="sm" type="none"/>
                      <a:tailEnd len="sm" w="sm" type="none"/>
                    </a:lnB>
                  </a:tcPr>
                </a:tc>
                <a:tc>
                  <a:txBody>
                    <a:bodyPr/>
                    <a:lstStyle/>
                    <a:p>
                      <a:pPr indent="0" lvl="0" marL="457200" rtl="0" algn="l">
                        <a:spcBef>
                          <a:spcPts val="0"/>
                        </a:spcBef>
                        <a:spcAft>
                          <a:spcPts val="0"/>
                        </a:spcAft>
                        <a:buNone/>
                      </a:pPr>
                      <a:r>
                        <a:rPr lang="en" sz="1200"/>
                        <a:t>29,416,819.67</a:t>
                      </a:r>
                      <a:endParaRPr sz="1200"/>
                    </a:p>
                  </a:txBody>
                  <a:tcPr marT="9525" marB="91425" marR="9525" marL="9525" anchor="b">
                    <a:lnR cap="flat" cmpd="sng" w="4775">
                      <a:solidFill>
                        <a:srgbClr val="8EA9DB"/>
                      </a:solidFill>
                      <a:prstDash val="solid"/>
                      <a:round/>
                      <a:headEnd len="sm" w="sm" type="none"/>
                      <a:tailEnd len="sm" w="sm" type="none"/>
                    </a:lnR>
                    <a:lnT cap="flat" cmpd="sng" w="4775">
                      <a:solidFill>
                        <a:srgbClr val="8EA9DB"/>
                      </a:solidFill>
                      <a:prstDash val="solid"/>
                      <a:round/>
                      <a:headEnd len="sm" w="sm" type="none"/>
                      <a:tailEnd len="sm" w="sm" type="none"/>
                    </a:lnT>
                    <a:lnB cap="flat" cmpd="sng" w="4775">
                      <a:solidFill>
                        <a:srgbClr val="8EA9DB"/>
                      </a:solidFill>
                      <a:prstDash val="solid"/>
                      <a:round/>
                      <a:headEnd len="sm" w="sm" type="none"/>
                      <a:tailEnd len="sm" w="sm" type="none"/>
                    </a:lnB>
                  </a:tcPr>
                </a:tc>
              </a:tr>
            </a:tbl>
          </a:graphicData>
        </a:graphic>
      </p:graphicFrame>
      <p:pic>
        <p:nvPicPr>
          <p:cNvPr id="325" name="Google Shape;325;p18"/>
          <p:cNvPicPr preferRelativeResize="0"/>
          <p:nvPr/>
        </p:nvPicPr>
        <p:blipFill>
          <a:blip r:embed="rId3">
            <a:alphaModFix/>
          </a:blip>
          <a:stretch>
            <a:fillRect/>
          </a:stretch>
        </p:blipFill>
        <p:spPr>
          <a:xfrm>
            <a:off x="1234676" y="1001075"/>
            <a:ext cx="3499624" cy="2103650"/>
          </a:xfrm>
          <a:prstGeom prst="rect">
            <a:avLst/>
          </a:prstGeom>
          <a:noFill/>
          <a:ln>
            <a:noFill/>
          </a:ln>
        </p:spPr>
      </p:pic>
      <p:sp>
        <p:nvSpPr>
          <p:cNvPr id="326" name="Google Shape;326;p18"/>
          <p:cNvSpPr/>
          <p:nvPr/>
        </p:nvSpPr>
        <p:spPr>
          <a:xfrm>
            <a:off x="4115700" y="3940946"/>
            <a:ext cx="618600" cy="166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24"/>
                                        </p:tgtEl>
                                        <p:attrNameLst>
                                          <p:attrName>style.visibility</p:attrName>
                                        </p:attrNameLst>
                                      </p:cBhvr>
                                      <p:to>
                                        <p:strVal val="visible"/>
                                      </p:to>
                                    </p:set>
                                    <p:anim calcmode="lin" valueType="num">
                                      <p:cBhvr additive="base">
                                        <p:cTn dur="1000"/>
                                        <p:tgtEl>
                                          <p:spTgt spid="324"/>
                                        </p:tgtEl>
                                        <p:attrNameLst>
                                          <p:attrName>ppt_w</p:attrName>
                                        </p:attrNameLst>
                                      </p:cBhvr>
                                      <p:tavLst>
                                        <p:tav fmla="" tm="0">
                                          <p:val>
                                            <p:strVal val="0"/>
                                          </p:val>
                                        </p:tav>
                                        <p:tav fmla="" tm="100000">
                                          <p:val>
                                            <p:strVal val="#ppt_w"/>
                                          </p:val>
                                        </p:tav>
                                      </p:tavLst>
                                    </p:anim>
                                    <p:anim calcmode="lin" valueType="num">
                                      <p:cBhvr additive="base">
                                        <p:cTn dur="1000"/>
                                        <p:tgtEl>
                                          <p:spTgt spid="32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25"/>
                                        </p:tgtEl>
                                        <p:attrNameLst>
                                          <p:attrName>style.visibility</p:attrName>
                                        </p:attrNameLst>
                                      </p:cBhvr>
                                      <p:to>
                                        <p:strVal val="visible"/>
                                      </p:to>
                                    </p:set>
                                    <p:anim calcmode="lin" valueType="num">
                                      <p:cBhvr additive="base">
                                        <p:cTn dur="1000"/>
                                        <p:tgtEl>
                                          <p:spTgt spid="325"/>
                                        </p:tgtEl>
                                        <p:attrNameLst>
                                          <p:attrName>ppt_w</p:attrName>
                                        </p:attrNameLst>
                                      </p:cBhvr>
                                      <p:tavLst>
                                        <p:tav fmla="" tm="0">
                                          <p:val>
                                            <p:strVal val="0"/>
                                          </p:val>
                                        </p:tav>
                                        <p:tav fmla="" tm="100000">
                                          <p:val>
                                            <p:strVal val="#ppt_w"/>
                                          </p:val>
                                        </p:tav>
                                      </p:tavLst>
                                    </p:anim>
                                    <p:anim calcmode="lin" valueType="num">
                                      <p:cBhvr additive="base">
                                        <p:cTn dur="1000"/>
                                        <p:tgtEl>
                                          <p:spTgt spid="32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9"/>
          <p:cNvSpPr txBox="1"/>
          <p:nvPr>
            <p:ph type="title"/>
          </p:nvPr>
        </p:nvSpPr>
        <p:spPr>
          <a:xfrm>
            <a:off x="1303800" y="598575"/>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Results - 3</a:t>
            </a:r>
            <a:endParaRPr sz="2400"/>
          </a:p>
        </p:txBody>
      </p:sp>
      <p:sp>
        <p:nvSpPr>
          <p:cNvPr id="332" name="Google Shape;332;p19"/>
          <p:cNvSpPr txBox="1"/>
          <p:nvPr>
            <p:ph idx="1" type="subTitle"/>
          </p:nvPr>
        </p:nvSpPr>
        <p:spPr>
          <a:xfrm>
            <a:off x="5004150" y="1391173"/>
            <a:ext cx="3849000" cy="1197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In 2022, the region with the largest proportion of cash sales to total sales was </a:t>
            </a:r>
            <a:r>
              <a:rPr b="1" lang="en" sz="1200">
                <a:solidFill>
                  <a:srgbClr val="000000"/>
                </a:solidFill>
                <a:latin typeface="Arial"/>
                <a:ea typeface="Arial"/>
                <a:cs typeface="Arial"/>
                <a:sym typeface="Arial"/>
              </a:rPr>
              <a:t>Local Authority Wales</a:t>
            </a:r>
            <a:r>
              <a:rPr lang="en" sz="1200">
                <a:solidFill>
                  <a:srgbClr val="000000"/>
                </a:solidFill>
                <a:latin typeface="Arial"/>
                <a:ea typeface="Arial"/>
                <a:cs typeface="Arial"/>
                <a:sym typeface="Arial"/>
              </a:rPr>
              <a:t> with the </a:t>
            </a:r>
            <a:r>
              <a:rPr lang="en" sz="1200">
                <a:solidFill>
                  <a:srgbClr val="000000"/>
                </a:solidFill>
                <a:latin typeface="Arial"/>
                <a:ea typeface="Arial"/>
                <a:cs typeface="Arial"/>
                <a:sym typeface="Arial"/>
              </a:rPr>
              <a:t>average</a:t>
            </a:r>
            <a:r>
              <a:rPr lang="en" sz="1200">
                <a:solidFill>
                  <a:srgbClr val="000000"/>
                </a:solidFill>
                <a:latin typeface="Arial"/>
                <a:ea typeface="Arial"/>
                <a:cs typeface="Arial"/>
                <a:sym typeface="Arial"/>
              </a:rPr>
              <a:t> percentage of </a:t>
            </a:r>
            <a:r>
              <a:rPr b="1" lang="en" sz="1200">
                <a:solidFill>
                  <a:srgbClr val="000000"/>
                </a:solidFill>
                <a:latin typeface="Arial"/>
                <a:ea typeface="Arial"/>
                <a:cs typeface="Arial"/>
                <a:sym typeface="Arial"/>
              </a:rPr>
              <a:t>79%</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333" name="Google Shape;333;p19"/>
          <p:cNvSpPr txBox="1"/>
          <p:nvPr>
            <p:ph idx="2" type="body"/>
          </p:nvPr>
        </p:nvSpPr>
        <p:spPr>
          <a:xfrm>
            <a:off x="4929000" y="777650"/>
            <a:ext cx="4151700" cy="387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100">
                <a:solidFill>
                  <a:srgbClr val="222222"/>
                </a:solidFill>
                <a:highlight>
                  <a:srgbClr val="FFFFFF"/>
                </a:highlight>
                <a:latin typeface="Arial"/>
                <a:ea typeface="Arial"/>
                <a:cs typeface="Arial"/>
                <a:sym typeface="Arial"/>
              </a:rPr>
              <a:t>For 2022, which Region had the largest proportion of cash sales to total sales?</a:t>
            </a:r>
            <a:endParaRPr/>
          </a:p>
        </p:txBody>
      </p:sp>
      <p:pic>
        <p:nvPicPr>
          <p:cNvPr id="334" name="Google Shape;334;p19"/>
          <p:cNvPicPr preferRelativeResize="0"/>
          <p:nvPr/>
        </p:nvPicPr>
        <p:blipFill>
          <a:blip r:embed="rId3">
            <a:alphaModFix/>
          </a:blip>
          <a:stretch>
            <a:fillRect/>
          </a:stretch>
        </p:blipFill>
        <p:spPr>
          <a:xfrm>
            <a:off x="228600" y="1339250"/>
            <a:ext cx="4658100" cy="3308992"/>
          </a:xfrm>
          <a:prstGeom prst="rect">
            <a:avLst/>
          </a:prstGeom>
          <a:noFill/>
          <a:ln>
            <a:noFill/>
          </a:ln>
        </p:spPr>
      </p:pic>
      <p:pic>
        <p:nvPicPr>
          <p:cNvPr id="335" name="Google Shape;335;p19"/>
          <p:cNvPicPr preferRelativeResize="0"/>
          <p:nvPr/>
        </p:nvPicPr>
        <p:blipFill>
          <a:blip r:embed="rId4">
            <a:alphaModFix/>
          </a:blip>
          <a:stretch>
            <a:fillRect/>
          </a:stretch>
        </p:blipFill>
        <p:spPr>
          <a:xfrm>
            <a:off x="4929000" y="2219551"/>
            <a:ext cx="4151700" cy="24286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grpSp>
        <p:nvGrpSpPr>
          <p:cNvPr id="340" name="Google Shape;340;p20"/>
          <p:cNvGrpSpPr/>
          <p:nvPr/>
        </p:nvGrpSpPr>
        <p:grpSpPr>
          <a:xfrm>
            <a:off x="4939500" y="1219611"/>
            <a:ext cx="3837000" cy="2704200"/>
            <a:chOff x="4939500" y="1219611"/>
            <a:chExt cx="3837000" cy="2704200"/>
          </a:xfrm>
        </p:grpSpPr>
        <p:cxnSp>
          <p:nvCxnSpPr>
            <p:cNvPr id="341" name="Google Shape;341;p20"/>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42" name="Google Shape;342;p20"/>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43" name="Google Shape;343;p20"/>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44" name="Google Shape;344;p20"/>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45" name="Google Shape;345;p20"/>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46" name="Google Shape;346;p20"/>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47" name="Google Shape;347;p20"/>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48" name="Google Shape;348;p20"/>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49" name="Google Shape;349;p20"/>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50" name="Google Shape;350;p20"/>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351" name="Google Shape;351;p20"/>
          <p:cNvSpPr/>
          <p:nvPr/>
        </p:nvSpPr>
        <p:spPr>
          <a:xfrm>
            <a:off x="5311920" y="1408094"/>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0"/>
          <p:cNvSpPr txBox="1"/>
          <p:nvPr>
            <p:ph type="title"/>
          </p:nvPr>
        </p:nvSpPr>
        <p:spPr>
          <a:xfrm>
            <a:off x="1303800" y="598575"/>
            <a:ext cx="6606300" cy="72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and Recommendation</a:t>
            </a:r>
            <a:endParaRPr/>
          </a:p>
        </p:txBody>
      </p:sp>
      <p:sp>
        <p:nvSpPr>
          <p:cNvPr id="353" name="Google Shape;353;p20"/>
          <p:cNvSpPr txBox="1"/>
          <p:nvPr>
            <p:ph idx="1" type="subTitle"/>
          </p:nvPr>
        </p:nvSpPr>
        <p:spPr>
          <a:xfrm>
            <a:off x="739875" y="1577753"/>
            <a:ext cx="3621300" cy="31056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
                <a:latin typeface="Arial"/>
                <a:ea typeface="Arial"/>
                <a:cs typeface="Arial"/>
                <a:sym typeface="Arial"/>
              </a:rPr>
              <a:t>In conclusion, there are a couple of areas that have impacted the UK house pricing and the concerns encountered. </a:t>
            </a:r>
            <a:endParaRPr>
              <a:latin typeface="Arial"/>
              <a:ea typeface="Arial"/>
              <a:cs typeface="Arial"/>
              <a:sym typeface="Arial"/>
            </a:endParaRPr>
          </a:p>
          <a:p>
            <a:pPr indent="0" lvl="0" marL="457200" rtl="0" algn="l">
              <a:spcBef>
                <a:spcPts val="0"/>
              </a:spcBef>
              <a:spcAft>
                <a:spcPts val="0"/>
              </a:spcAft>
              <a:buNone/>
            </a:pPr>
            <a:r>
              <a:t/>
            </a:r>
            <a:endParaRPr>
              <a:latin typeface="Arial"/>
              <a:ea typeface="Arial"/>
              <a:cs typeface="Arial"/>
              <a:sym typeface="Arial"/>
            </a:endParaRPr>
          </a:p>
          <a:p>
            <a:pPr indent="-284480" lvl="0" marL="457200" rtl="0" algn="just">
              <a:spcBef>
                <a:spcPts val="0"/>
              </a:spcBef>
              <a:spcAft>
                <a:spcPts val="0"/>
              </a:spcAft>
              <a:buSzPct val="100000"/>
              <a:buFont typeface="Arial"/>
              <a:buChar char="●"/>
            </a:pPr>
            <a:r>
              <a:rPr lang="en">
                <a:latin typeface="Arial"/>
                <a:ea typeface="Arial"/>
                <a:cs typeface="Arial"/>
                <a:sym typeface="Arial"/>
              </a:rPr>
              <a:t>The </a:t>
            </a:r>
            <a:r>
              <a:rPr b="1" lang="en">
                <a:latin typeface="Arial"/>
                <a:ea typeface="Arial"/>
                <a:cs typeface="Arial"/>
                <a:sym typeface="Arial"/>
              </a:rPr>
              <a:t>National Combination</a:t>
            </a:r>
            <a:r>
              <a:rPr lang="en">
                <a:latin typeface="Arial"/>
                <a:ea typeface="Arial"/>
                <a:cs typeface="Arial"/>
                <a:sym typeface="Arial"/>
              </a:rPr>
              <a:t> Region had the highest record of Sales Volume from 2019 - 2023.</a:t>
            </a:r>
            <a:endParaRPr>
              <a:latin typeface="Arial"/>
              <a:ea typeface="Arial"/>
              <a:cs typeface="Arial"/>
              <a:sym typeface="Arial"/>
            </a:endParaRPr>
          </a:p>
          <a:p>
            <a:pPr indent="-284480" lvl="0" marL="457200" rtl="0" algn="just">
              <a:spcBef>
                <a:spcPts val="0"/>
              </a:spcBef>
              <a:spcAft>
                <a:spcPts val="0"/>
              </a:spcAft>
              <a:buSzPct val="100000"/>
              <a:buFont typeface="Arial"/>
              <a:buChar char="●"/>
            </a:pPr>
            <a:r>
              <a:rPr lang="en">
                <a:latin typeface="Arial"/>
                <a:ea typeface="Arial"/>
                <a:cs typeface="Arial"/>
                <a:sym typeface="Arial"/>
              </a:rPr>
              <a:t>While performing Data cleaning using python, a lot of data was lot which impacted the results for data analysis.</a:t>
            </a:r>
            <a:endParaRPr>
              <a:latin typeface="Arial"/>
              <a:ea typeface="Arial"/>
              <a:cs typeface="Arial"/>
              <a:sym typeface="Arial"/>
            </a:endParaRPr>
          </a:p>
          <a:p>
            <a:pPr indent="-284480" lvl="0" marL="457200" rtl="0" algn="just">
              <a:spcBef>
                <a:spcPts val="0"/>
              </a:spcBef>
              <a:spcAft>
                <a:spcPts val="0"/>
              </a:spcAft>
              <a:buSzPct val="100000"/>
              <a:buFont typeface="Arial"/>
              <a:buChar char="●"/>
            </a:pPr>
            <a:r>
              <a:rPr lang="en">
                <a:latin typeface="Arial"/>
                <a:ea typeface="Arial"/>
                <a:cs typeface="Arial"/>
                <a:sym typeface="Arial"/>
              </a:rPr>
              <a:t>There are a total of “</a:t>
            </a:r>
            <a:r>
              <a:rPr b="1" lang="en">
                <a:latin typeface="Arial"/>
                <a:ea typeface="Arial"/>
                <a:cs typeface="Arial"/>
                <a:sym typeface="Arial"/>
              </a:rPr>
              <a:t>5594176.667</a:t>
            </a:r>
            <a:r>
              <a:rPr lang="en">
                <a:latin typeface="Arial"/>
                <a:ea typeface="Arial"/>
                <a:cs typeface="Arial"/>
                <a:sym typeface="Arial"/>
              </a:rPr>
              <a:t>” </a:t>
            </a:r>
            <a:r>
              <a:rPr lang="en">
                <a:latin typeface="Arial"/>
                <a:ea typeface="Arial"/>
                <a:cs typeface="Arial"/>
                <a:sym typeface="Arial"/>
              </a:rPr>
              <a:t>S</a:t>
            </a:r>
            <a:r>
              <a:rPr lang="en">
                <a:latin typeface="Arial"/>
                <a:ea typeface="Arial"/>
                <a:cs typeface="Arial"/>
                <a:sym typeface="Arial"/>
              </a:rPr>
              <a:t>ales value missing records from total sales volume in 2 Regions (</a:t>
            </a:r>
            <a:r>
              <a:rPr b="1" lang="en">
                <a:latin typeface="Arial"/>
                <a:ea typeface="Arial"/>
                <a:cs typeface="Arial"/>
                <a:sym typeface="Arial"/>
              </a:rPr>
              <a:t>Country </a:t>
            </a:r>
            <a:r>
              <a:rPr b="1" lang="en">
                <a:latin typeface="Arial"/>
                <a:ea typeface="Arial"/>
                <a:cs typeface="Arial"/>
                <a:sym typeface="Arial"/>
              </a:rPr>
              <a:t>Northern</a:t>
            </a:r>
            <a:r>
              <a:rPr b="1" lang="en">
                <a:latin typeface="Arial"/>
                <a:ea typeface="Arial"/>
                <a:cs typeface="Arial"/>
                <a:sym typeface="Arial"/>
              </a:rPr>
              <a:t> Ireland and Local Authority Northern Ireland</a:t>
            </a:r>
            <a:r>
              <a:rPr lang="en">
                <a:latin typeface="Arial"/>
                <a:ea typeface="Arial"/>
                <a:cs typeface="Arial"/>
                <a:sym typeface="Arial"/>
              </a:rPr>
              <a:t>) that have been recorded in total “</a:t>
            </a:r>
            <a:r>
              <a:rPr b="1" lang="en">
                <a:latin typeface="Arial"/>
                <a:ea typeface="Arial"/>
                <a:cs typeface="Arial"/>
                <a:sym typeface="Arial"/>
              </a:rPr>
              <a:t>SalesVolume</a:t>
            </a:r>
            <a:r>
              <a:rPr lang="en">
                <a:latin typeface="Arial"/>
                <a:ea typeface="Arial"/>
                <a:cs typeface="Arial"/>
                <a:sym typeface="Arial"/>
              </a:rPr>
              <a:t>” but have not been recorded in the “</a:t>
            </a:r>
            <a:r>
              <a:rPr b="1" lang="en">
                <a:latin typeface="Arial"/>
                <a:ea typeface="Arial"/>
                <a:cs typeface="Arial"/>
                <a:sym typeface="Arial"/>
              </a:rPr>
              <a:t>CashSalesVolume</a:t>
            </a:r>
            <a:r>
              <a:rPr lang="en">
                <a:latin typeface="Arial"/>
                <a:ea typeface="Arial"/>
                <a:cs typeface="Arial"/>
                <a:sym typeface="Arial"/>
              </a:rPr>
              <a:t>” and the “</a:t>
            </a:r>
            <a:r>
              <a:rPr b="1" lang="en">
                <a:latin typeface="Arial"/>
                <a:ea typeface="Arial"/>
                <a:cs typeface="Arial"/>
                <a:sym typeface="Arial"/>
              </a:rPr>
              <a:t>MortgageSalesVolume</a:t>
            </a:r>
            <a:r>
              <a:rPr lang="en">
                <a:latin typeface="Arial"/>
                <a:ea typeface="Arial"/>
                <a:cs typeface="Arial"/>
                <a:sym typeface="Arial"/>
              </a:rPr>
              <a:t>”.</a:t>
            </a:r>
            <a:endParaRPr>
              <a:latin typeface="Arial"/>
              <a:ea typeface="Arial"/>
              <a:cs typeface="Arial"/>
              <a:sym typeface="Arial"/>
            </a:endParaRPr>
          </a:p>
          <a:p>
            <a:pPr indent="-284480" lvl="0" marL="457200" rtl="0" algn="just">
              <a:spcBef>
                <a:spcPts val="0"/>
              </a:spcBef>
              <a:spcAft>
                <a:spcPts val="0"/>
              </a:spcAft>
              <a:buSzPct val="100000"/>
              <a:buFont typeface="Arial"/>
              <a:buChar char="●"/>
            </a:pPr>
            <a:r>
              <a:rPr lang="en">
                <a:latin typeface="Arial"/>
                <a:ea typeface="Arial"/>
                <a:cs typeface="Arial"/>
                <a:sym typeface="Arial"/>
              </a:rPr>
              <a:t>Over </a:t>
            </a:r>
            <a:r>
              <a:rPr b="1" lang="en">
                <a:latin typeface="Arial"/>
                <a:ea typeface="Arial"/>
                <a:cs typeface="Arial"/>
                <a:sym typeface="Arial"/>
              </a:rPr>
              <a:t>70%</a:t>
            </a:r>
            <a:r>
              <a:rPr lang="en">
                <a:latin typeface="Arial"/>
                <a:ea typeface="Arial"/>
                <a:cs typeface="Arial"/>
                <a:sym typeface="Arial"/>
              </a:rPr>
              <a:t> of realtors acquire UK house properties through Cash Sales rather than Mortgage sales across all regions.</a:t>
            </a:r>
            <a:endParaRPr>
              <a:latin typeface="Arial"/>
              <a:ea typeface="Arial"/>
              <a:cs typeface="Arial"/>
              <a:sym typeface="Arial"/>
            </a:endParaRPr>
          </a:p>
          <a:p>
            <a:pPr indent="-284480" lvl="0" marL="457200" rtl="0" algn="just">
              <a:spcBef>
                <a:spcPts val="0"/>
              </a:spcBef>
              <a:spcAft>
                <a:spcPts val="0"/>
              </a:spcAft>
              <a:buSzPct val="100000"/>
              <a:buFont typeface="Arial"/>
              <a:buChar char="●"/>
            </a:pPr>
            <a:r>
              <a:rPr lang="en">
                <a:latin typeface="Arial"/>
                <a:ea typeface="Arial"/>
                <a:cs typeface="Arial"/>
                <a:sym typeface="Arial"/>
              </a:rPr>
              <a:t>Only 900 of the “</a:t>
            </a:r>
            <a:r>
              <a:rPr b="1" lang="en">
                <a:latin typeface="Arial"/>
                <a:ea typeface="Arial"/>
                <a:cs typeface="Arial"/>
                <a:sym typeface="Arial"/>
              </a:rPr>
              <a:t>AverageSalesSA</a:t>
            </a:r>
            <a:r>
              <a:rPr lang="en">
                <a:latin typeface="Arial"/>
                <a:ea typeface="Arial"/>
                <a:cs typeface="Arial"/>
                <a:sym typeface="Arial"/>
              </a:rPr>
              <a:t>” records were captured in the dataset, hence to avoid </a:t>
            </a:r>
            <a:r>
              <a:rPr lang="en">
                <a:latin typeface="Arial"/>
                <a:ea typeface="Arial"/>
                <a:cs typeface="Arial"/>
                <a:sym typeface="Arial"/>
              </a:rPr>
              <a:t>discrepancies</a:t>
            </a:r>
            <a:r>
              <a:rPr lang="en">
                <a:latin typeface="Arial"/>
                <a:ea typeface="Arial"/>
                <a:cs typeface="Arial"/>
                <a:sym typeface="Arial"/>
              </a:rPr>
              <a:t> it is advised to make this compulsory in order to aid further predictions in the future.</a:t>
            </a:r>
            <a:endParaRPr>
              <a:latin typeface="Arial"/>
              <a:ea typeface="Arial"/>
              <a:cs typeface="Arial"/>
              <a:sym typeface="Arial"/>
            </a:endParaRPr>
          </a:p>
          <a:p>
            <a:pPr indent="0" lvl="0" marL="457200" rtl="0" algn="just">
              <a:spcBef>
                <a:spcPts val="0"/>
              </a:spcBef>
              <a:spcAft>
                <a:spcPts val="0"/>
              </a:spcAft>
              <a:buNone/>
            </a:pPr>
            <a:r>
              <a:t/>
            </a:r>
            <a:endParaRPr>
              <a:latin typeface="Arial"/>
              <a:ea typeface="Arial"/>
              <a:cs typeface="Arial"/>
              <a:sym typeface="Arial"/>
            </a:endParaRPr>
          </a:p>
        </p:txBody>
      </p:sp>
      <p:grpSp>
        <p:nvGrpSpPr>
          <p:cNvPr id="354" name="Google Shape;354;p20"/>
          <p:cNvGrpSpPr/>
          <p:nvPr/>
        </p:nvGrpSpPr>
        <p:grpSpPr>
          <a:xfrm>
            <a:off x="4939534" y="2017046"/>
            <a:ext cx="3825543" cy="1573620"/>
            <a:chOff x="1000000" y="2393988"/>
            <a:chExt cx="4144235" cy="1704713"/>
          </a:xfrm>
        </p:grpSpPr>
        <p:sp>
          <p:nvSpPr>
            <p:cNvPr id="355" name="Google Shape;355;p20"/>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356" name="Google Shape;356;p20"/>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0"/>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0"/>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 name="Google Shape;364;p20"/>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20"/>
          <p:cNvGrpSpPr/>
          <p:nvPr/>
        </p:nvGrpSpPr>
        <p:grpSpPr>
          <a:xfrm>
            <a:off x="4939557" y="1778136"/>
            <a:ext cx="3836911" cy="1503799"/>
            <a:chOff x="1000025" y="2059300"/>
            <a:chExt cx="4156550" cy="1629075"/>
          </a:xfrm>
        </p:grpSpPr>
        <p:sp>
          <p:nvSpPr>
            <p:cNvPr id="366" name="Google Shape;366;p20"/>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rgbClr val="EA9999"/>
              </a:solidFill>
              <a:prstDash val="solid"/>
              <a:round/>
              <a:headEnd len="med" w="med" type="oval"/>
              <a:tailEnd len="med" w="med" type="oval"/>
            </a:ln>
          </p:spPr>
        </p:sp>
        <p:sp>
          <p:nvSpPr>
            <p:cNvPr id="367" name="Google Shape;367;p20"/>
            <p:cNvSpPr/>
            <p:nvPr/>
          </p:nvSpPr>
          <p:spPr>
            <a:xfrm>
              <a:off x="1500000" y="2059300"/>
              <a:ext cx="84600" cy="84600"/>
            </a:xfrm>
            <a:prstGeom prst="ellipse">
              <a:avLst/>
            </a:prstGeom>
            <a:solidFill>
              <a:schemeClr val="accent4"/>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p:cNvSpPr/>
            <p:nvPr/>
          </p:nvSpPr>
          <p:spPr>
            <a:xfrm>
              <a:off x="1974575" y="2737275"/>
              <a:ext cx="84600" cy="84600"/>
            </a:xfrm>
            <a:prstGeom prst="ellipse">
              <a:avLst/>
            </a:prstGeom>
            <a:solidFill>
              <a:schemeClr val="accent4"/>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
            <p:cNvSpPr/>
            <p:nvPr/>
          </p:nvSpPr>
          <p:spPr>
            <a:xfrm>
              <a:off x="2437450" y="2652675"/>
              <a:ext cx="84600" cy="84600"/>
            </a:xfrm>
            <a:prstGeom prst="ellipse">
              <a:avLst/>
            </a:prstGeom>
            <a:solidFill>
              <a:schemeClr val="accent4"/>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0"/>
            <p:cNvSpPr/>
            <p:nvPr/>
          </p:nvSpPr>
          <p:spPr>
            <a:xfrm>
              <a:off x="2909400" y="3603775"/>
              <a:ext cx="84600" cy="84600"/>
            </a:xfrm>
            <a:prstGeom prst="ellipse">
              <a:avLst/>
            </a:prstGeom>
            <a:solidFill>
              <a:schemeClr val="accent4"/>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0"/>
            <p:cNvSpPr/>
            <p:nvPr/>
          </p:nvSpPr>
          <p:spPr>
            <a:xfrm>
              <a:off x="3358650" y="2993025"/>
              <a:ext cx="84600" cy="84600"/>
            </a:xfrm>
            <a:prstGeom prst="ellipse">
              <a:avLst/>
            </a:prstGeom>
            <a:solidFill>
              <a:schemeClr val="accent4"/>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
            <p:cNvSpPr/>
            <p:nvPr/>
          </p:nvSpPr>
          <p:spPr>
            <a:xfrm>
              <a:off x="3780700" y="3315225"/>
              <a:ext cx="84600" cy="84600"/>
            </a:xfrm>
            <a:prstGeom prst="ellipse">
              <a:avLst/>
            </a:prstGeom>
            <a:solidFill>
              <a:schemeClr val="accent4"/>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0"/>
            <p:cNvSpPr/>
            <p:nvPr/>
          </p:nvSpPr>
          <p:spPr>
            <a:xfrm>
              <a:off x="4216350" y="2412175"/>
              <a:ext cx="84600" cy="84600"/>
            </a:xfrm>
            <a:prstGeom prst="ellipse">
              <a:avLst/>
            </a:prstGeom>
            <a:solidFill>
              <a:schemeClr val="accent4"/>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0"/>
            <p:cNvSpPr/>
            <p:nvPr/>
          </p:nvSpPr>
          <p:spPr>
            <a:xfrm>
              <a:off x="4658400" y="2802450"/>
              <a:ext cx="84600" cy="84600"/>
            </a:xfrm>
            <a:prstGeom prst="ellipse">
              <a:avLst/>
            </a:prstGeom>
            <a:solidFill>
              <a:schemeClr val="accent4"/>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20"/>
          <p:cNvSpPr txBox="1"/>
          <p:nvPr>
            <p:ph idx="2" type="body"/>
          </p:nvPr>
        </p:nvSpPr>
        <p:spPr>
          <a:xfrm>
            <a:off x="5667550" y="1324575"/>
            <a:ext cx="1984500" cy="827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National Combination Region</a:t>
            </a:r>
            <a:endParaRPr sz="13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1"/>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