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nton" pitchFamily="2" charset="77"/>
      <p:regular r:id="rId20"/>
    </p:embeddedFont>
    <p:embeddedFont>
      <p:font typeface="Archivo Black" panose="020B0A03020202020B04" pitchFamily="34" charset="77"/>
      <p:regular r:id="rId21"/>
    </p:embeddedFont>
    <p:embeddedFont>
      <p:font typeface="Arial Bold" panose="020B0802020202020204" pitchFamily="34" charset="77"/>
      <p:regular r:id="rId22"/>
      <p:bold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uce" pitchFamily="2" charset="77"/>
      <p:regular r:id="rId28"/>
    </p:embeddedFont>
    <p:embeddedFont>
      <p:font typeface="Recoleta" pitchFamily="2" charset="77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 autoAdjust="0"/>
    <p:restoredTop sz="94610" autoAdjust="0"/>
  </p:normalViewPr>
  <p:slideViewPr>
    <p:cSldViewPr>
      <p:cViewPr varScale="1">
        <p:scale>
          <a:sx n="77" d="100"/>
          <a:sy n="77" d="100"/>
        </p:scale>
        <p:origin x="23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loisebout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hyperlink" Target="https://github.com/eloiseelle/capstone_3/blob/f6dcbb07cd62c531c95333b172a071645a3da610/04_capstone_3_final_repor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0B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3425" y="8595490"/>
            <a:ext cx="2138749" cy="550237"/>
          </a:xfrm>
          <a:custGeom>
            <a:avLst/>
            <a:gdLst/>
            <a:ahLst/>
            <a:cxnLst/>
            <a:rect l="l" t="t" r="r" b="b"/>
            <a:pathLst>
              <a:path w="2138749" h="550237">
                <a:moveTo>
                  <a:pt x="0" y="0"/>
                </a:moveTo>
                <a:lnTo>
                  <a:pt x="2138750" y="0"/>
                </a:lnTo>
                <a:lnTo>
                  <a:pt x="2138750" y="550237"/>
                </a:lnTo>
                <a:lnTo>
                  <a:pt x="0" y="550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285" b="-78285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3167363" y="463670"/>
            <a:ext cx="11953275" cy="5752514"/>
          </a:xfrm>
          <a:custGeom>
            <a:avLst/>
            <a:gdLst/>
            <a:ahLst/>
            <a:cxnLst/>
            <a:rect l="l" t="t" r="r" b="b"/>
            <a:pathLst>
              <a:path w="11953275" h="5752514">
                <a:moveTo>
                  <a:pt x="0" y="0"/>
                </a:moveTo>
                <a:lnTo>
                  <a:pt x="11953274" y="0"/>
                </a:lnTo>
                <a:lnTo>
                  <a:pt x="11953274" y="5752514"/>
                </a:lnTo>
                <a:lnTo>
                  <a:pt x="0" y="5752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4318771" cy="6217353"/>
            <a:chOff x="0" y="0"/>
            <a:chExt cx="1137454" cy="16374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37454" cy="1637492"/>
            </a:xfrm>
            <a:custGeom>
              <a:avLst/>
              <a:gdLst/>
              <a:ahLst/>
              <a:cxnLst/>
              <a:rect l="l" t="t" r="r" b="b"/>
              <a:pathLst>
                <a:path w="1137454" h="1637492">
                  <a:moveTo>
                    <a:pt x="0" y="0"/>
                  </a:moveTo>
                  <a:lnTo>
                    <a:pt x="1137454" y="0"/>
                  </a:lnTo>
                  <a:lnTo>
                    <a:pt x="1137454" y="1637492"/>
                  </a:lnTo>
                  <a:lnTo>
                    <a:pt x="0" y="1637492"/>
                  </a:lnTo>
                  <a:close/>
                </a:path>
              </a:pathLst>
            </a:custGeom>
            <a:solidFill>
              <a:srgbClr val="101010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137454" cy="1685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162800" y="7655689"/>
            <a:ext cx="4580351" cy="3978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Eloise Bouton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12468" y="6526824"/>
            <a:ext cx="12463063" cy="721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Identifying the Behavioral Drivers of User Retention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68510" y="8690751"/>
            <a:ext cx="5790317" cy="3597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100" dirty="0">
                <a:solidFill>
                  <a:srgbClr val="FFFFFF"/>
                </a:solidFill>
                <a:latin typeface="Recoleta"/>
                <a:ea typeface="Recoleta"/>
                <a:cs typeface="Recoleta"/>
                <a:sym typeface="Recoleta"/>
              </a:rPr>
              <a:t>Capstone Project 3 | September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3969229" y="0"/>
            <a:ext cx="4318771" cy="6217353"/>
            <a:chOff x="0" y="0"/>
            <a:chExt cx="1137454" cy="163749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7454" cy="1637492"/>
            </a:xfrm>
            <a:custGeom>
              <a:avLst/>
              <a:gdLst/>
              <a:ahLst/>
              <a:cxnLst/>
              <a:rect l="l" t="t" r="r" b="b"/>
              <a:pathLst>
                <a:path w="1137454" h="1637492">
                  <a:moveTo>
                    <a:pt x="0" y="0"/>
                  </a:moveTo>
                  <a:lnTo>
                    <a:pt x="1137454" y="0"/>
                  </a:lnTo>
                  <a:lnTo>
                    <a:pt x="1137454" y="1637492"/>
                  </a:lnTo>
                  <a:lnTo>
                    <a:pt x="0" y="1637492"/>
                  </a:lnTo>
                  <a:close/>
                </a:path>
              </a:pathLst>
            </a:custGeom>
            <a:solidFill>
              <a:srgbClr val="101010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137454" cy="16851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8623375" y="-4606752"/>
            <a:ext cx="1127722" cy="10143182"/>
            <a:chOff x="0" y="0"/>
            <a:chExt cx="297013" cy="267145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97013" cy="2671456"/>
            </a:xfrm>
            <a:custGeom>
              <a:avLst/>
              <a:gdLst/>
              <a:ahLst/>
              <a:cxnLst/>
              <a:rect l="l" t="t" r="r" b="b"/>
              <a:pathLst>
                <a:path w="297013" h="2671456">
                  <a:moveTo>
                    <a:pt x="0" y="0"/>
                  </a:moveTo>
                  <a:lnTo>
                    <a:pt x="297013" y="0"/>
                  </a:lnTo>
                  <a:lnTo>
                    <a:pt x="297013" y="2671456"/>
                  </a:lnTo>
                  <a:lnTo>
                    <a:pt x="0" y="2671456"/>
                  </a:lnTo>
                  <a:close/>
                </a:path>
              </a:pathLst>
            </a:custGeom>
            <a:solidFill>
              <a:srgbClr val="101010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97013" cy="2719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 dirty="0"/>
          </a:p>
        </p:txBody>
      </p:sp>
      <p:sp>
        <p:nvSpPr>
          <p:cNvPr id="3" name="TextBox 3"/>
          <p:cNvSpPr txBox="1"/>
          <p:nvPr/>
        </p:nvSpPr>
        <p:spPr>
          <a:xfrm>
            <a:off x="1752600" y="2816912"/>
            <a:ext cx="1585223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or active).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 err="1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and imputation.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Train/test split: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80/20,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stratified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keep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ratio.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b="1" dirty="0">
                <a:latin typeface="Arial" panose="020B0604020202020204" pitchFamily="34" charset="0"/>
                <a:cs typeface="Arial" panose="020B0604020202020204" pitchFamily="34" charset="0"/>
              </a:rPr>
              <a:t>Evaluation: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PR AUC (main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imbalanced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data), plus ROC AUC,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precision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and F1 score.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38887" y="1052918"/>
            <a:ext cx="56102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Modeling Approach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2720331" y="2600126"/>
            <a:ext cx="12847337" cy="3293147"/>
          </a:xfrm>
          <a:custGeom>
            <a:avLst/>
            <a:gdLst/>
            <a:ahLst/>
            <a:cxnLst/>
            <a:rect l="l" t="t" r="r" b="b"/>
            <a:pathLst>
              <a:path w="12847337" h="3293147">
                <a:moveTo>
                  <a:pt x="0" y="0"/>
                </a:moveTo>
                <a:lnTo>
                  <a:pt x="12847338" y="0"/>
                </a:lnTo>
                <a:lnTo>
                  <a:pt x="12847338" y="3293147"/>
                </a:lnTo>
                <a:lnTo>
                  <a:pt x="0" y="3293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TextBox 4"/>
          <p:cNvSpPr txBox="1"/>
          <p:nvPr/>
        </p:nvSpPr>
        <p:spPr>
          <a:xfrm>
            <a:off x="2720331" y="6407837"/>
            <a:ext cx="12663232" cy="218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0191B"/>
                </a:solidFill>
                <a:latin typeface="Arial Bold"/>
                <a:ea typeface="Arial Bold"/>
                <a:cs typeface="Arial Bold"/>
                <a:sym typeface="Arial Bold"/>
              </a:rPr>
              <a:t>Dummy</a:t>
            </a: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: PR AUC: 0.148 (baseline).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0191B"/>
                </a:solidFill>
                <a:latin typeface="Arial Bold"/>
                <a:ea typeface="Arial Bold"/>
                <a:cs typeface="Arial Bold"/>
                <a:sym typeface="Arial Bold"/>
              </a:rPr>
              <a:t>Logistic Regression</a:t>
            </a: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: recall: 41%, precision : 2% and PR AUC: 0.133.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 dirty="0">
                <a:solidFill>
                  <a:srgbClr val="20191B"/>
                </a:solidFill>
                <a:latin typeface="Arial Bold"/>
                <a:ea typeface="Arial Bold"/>
                <a:cs typeface="Arial Bold"/>
                <a:sym typeface="Arial Bold"/>
              </a:rPr>
              <a:t>Random Forest </a:t>
            </a: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collapsed.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 dirty="0" err="1">
                <a:solidFill>
                  <a:srgbClr val="20191B"/>
                </a:solidFill>
                <a:latin typeface="Arial Bold"/>
                <a:ea typeface="Arial Bold"/>
                <a:cs typeface="Arial Bold"/>
                <a:sym typeface="Arial Bold"/>
              </a:rPr>
              <a:t>XGBoost</a:t>
            </a: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: PR AUC 0.153 (best, small but consistent improvement).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10835" y="780161"/>
            <a:ext cx="5393690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 Comparison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2739314" y="2008186"/>
            <a:ext cx="12809373" cy="5326143"/>
          </a:xfrm>
          <a:custGeom>
            <a:avLst/>
            <a:gdLst/>
            <a:ahLst/>
            <a:cxnLst/>
            <a:rect l="l" t="t" r="r" b="b"/>
            <a:pathLst>
              <a:path w="12809373" h="5326143">
                <a:moveTo>
                  <a:pt x="0" y="0"/>
                </a:moveTo>
                <a:lnTo>
                  <a:pt x="12809372" y="0"/>
                </a:lnTo>
                <a:lnTo>
                  <a:pt x="12809372" y="5326142"/>
                </a:lnTo>
                <a:lnTo>
                  <a:pt x="0" y="53261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TextBox 4"/>
          <p:cNvSpPr txBox="1"/>
          <p:nvPr/>
        </p:nvSpPr>
        <p:spPr>
          <a:xfrm>
            <a:off x="4483021" y="7700010"/>
            <a:ext cx="11065665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Recall: 12.5%, Precision: 14.8%, F1 = 0.136.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Slightly outperforms baseline.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Captures weak but real behavioral signals.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74654" y="728066"/>
            <a:ext cx="6482397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 err="1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XGBoost</a:t>
            </a: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 Results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5144968" y="3346388"/>
            <a:ext cx="7223811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Engagement is the strongest predictor.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Discovery reduces churn risk.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Negative satisfaction predicts churn.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Early tenure is the riskiest period.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Demographics have little impact.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71226" y="795716"/>
            <a:ext cx="5097553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Findings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27538" y="2926970"/>
            <a:ext cx="3479048" cy="3383374"/>
          </a:xfrm>
          <a:custGeom>
            <a:avLst/>
            <a:gdLst/>
            <a:ahLst/>
            <a:cxnLst/>
            <a:rect l="l" t="t" r="r" b="b"/>
            <a:pathLst>
              <a:path w="3479048" h="3383374">
                <a:moveTo>
                  <a:pt x="0" y="0"/>
                </a:moveTo>
                <a:lnTo>
                  <a:pt x="3479048" y="0"/>
                </a:lnTo>
                <a:lnTo>
                  <a:pt x="3479048" y="3383373"/>
                </a:lnTo>
                <a:lnTo>
                  <a:pt x="0" y="33833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3306857" y="3724275"/>
            <a:ext cx="13710877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Strengthen onboarding (personalized starter packs, reminders, rec features).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Monitor satisfaction (flag low ratings and intervene early).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Focus on high-value customers (CLV-based retention).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43186" y="933450"/>
            <a:ext cx="5748814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22612" y="3688505"/>
            <a:ext cx="1843191" cy="1843191"/>
          </a:xfrm>
          <a:custGeom>
            <a:avLst/>
            <a:gdLst/>
            <a:ahLst/>
            <a:cxnLst/>
            <a:rect l="l" t="t" r="r" b="b"/>
            <a:pathLst>
              <a:path w="1843191" h="1843191">
                <a:moveTo>
                  <a:pt x="0" y="0"/>
                </a:moveTo>
                <a:lnTo>
                  <a:pt x="1843191" y="0"/>
                </a:lnTo>
                <a:lnTo>
                  <a:pt x="1843191" y="1843190"/>
                </a:lnTo>
                <a:lnTo>
                  <a:pt x="0" y="1843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3475966" y="3388763"/>
            <a:ext cx="12913115" cy="271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Churn labels may include inactivity.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Revenue data limitation: Revenue is not tracked per title so CLV had to be approximated.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Modeling challenge: The strong class imbalance limited the model’s ability to achieve both high recall and high precision.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04032" y="933450"/>
            <a:ext cx="3621167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Limitations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55803" y="3512588"/>
            <a:ext cx="1865650" cy="1576475"/>
          </a:xfrm>
          <a:custGeom>
            <a:avLst/>
            <a:gdLst/>
            <a:ahLst/>
            <a:cxnLst/>
            <a:rect l="l" t="t" r="r" b="b"/>
            <a:pathLst>
              <a:path w="1865650" h="1576475">
                <a:moveTo>
                  <a:pt x="0" y="0"/>
                </a:moveTo>
                <a:lnTo>
                  <a:pt x="1865650" y="0"/>
                </a:lnTo>
                <a:lnTo>
                  <a:pt x="1865650" y="1576474"/>
                </a:lnTo>
                <a:lnTo>
                  <a:pt x="0" y="1576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4702842" y="3495675"/>
            <a:ext cx="9533122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Engineer richer features (recency and interactions).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Use survival analysis to study churn risk over time.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Validate via A/B testing.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59729" y="933450"/>
            <a:ext cx="3568541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Work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499896" y="3619500"/>
            <a:ext cx="2202946" cy="2658155"/>
          </a:xfrm>
          <a:custGeom>
            <a:avLst/>
            <a:gdLst/>
            <a:ahLst/>
            <a:cxnLst/>
            <a:rect l="l" t="t" r="r" b="b"/>
            <a:pathLst>
              <a:path w="2202946" h="2658155">
                <a:moveTo>
                  <a:pt x="0" y="0"/>
                </a:moveTo>
                <a:lnTo>
                  <a:pt x="2202946" y="0"/>
                </a:lnTo>
                <a:lnTo>
                  <a:pt x="2202946" y="2658155"/>
                </a:lnTo>
                <a:lnTo>
                  <a:pt x="0" y="26581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1893096" y="3178438"/>
            <a:ext cx="15453358" cy="2128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Netflix churn prediction is challenging but key behavioral drivers are clear.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 err="1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 outperformed baseline, proving boosting can detect weak signals.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improving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onboarding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proactively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monitoring satisfaction and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targeting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high-value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, Netflix can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ensure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long-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revenue.</a:t>
            </a:r>
            <a:endParaRPr lang="en-US" sz="3000" dirty="0">
              <a:solidFill>
                <a:srgbClr val="20191B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535544" y="933450"/>
            <a:ext cx="3589655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354781" y="6429736"/>
            <a:ext cx="3397674" cy="2828564"/>
          </a:xfrm>
          <a:custGeom>
            <a:avLst/>
            <a:gdLst/>
            <a:ahLst/>
            <a:cxnLst/>
            <a:rect l="l" t="t" r="r" b="b"/>
            <a:pathLst>
              <a:path w="3397674" h="2828564">
                <a:moveTo>
                  <a:pt x="0" y="0"/>
                </a:moveTo>
                <a:lnTo>
                  <a:pt x="3397674" y="0"/>
                </a:lnTo>
                <a:lnTo>
                  <a:pt x="3397674" y="2828564"/>
                </a:lnTo>
                <a:lnTo>
                  <a:pt x="0" y="28285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7264002" y="615315"/>
            <a:ext cx="4089797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4489" y="6913603"/>
            <a:ext cx="14693681" cy="2645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Eloise Bouton</a:t>
            </a:r>
          </a:p>
          <a:p>
            <a:pPr algn="l">
              <a:lnSpc>
                <a:spcPts val="4200"/>
              </a:lnSpc>
            </a:pPr>
            <a:r>
              <a:rPr lang="en-US" sz="30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3" tooltip="https://www.linkedin.com/in/eloisebout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https://www.linkedin.com/in/eloisebouton/</a:t>
            </a: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Project report: </a:t>
            </a:r>
            <a:r>
              <a:rPr lang="en-US" sz="30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hlinkClick r:id="rId4" tooltip="https://github.com/eloiseelle/capstone_3/blob/f6dcbb07cd62c531c95333b172a071645a3da610/04_capstone_3_final_report.pd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https://github.com/eloiseelle/capstone/blob/41b1b23f8e838fcfd516d93009e6f58c3721ab5d/06_capstone_final_report.pdf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695388" y="3209288"/>
            <a:ext cx="2897225" cy="2850495"/>
          </a:xfrm>
          <a:custGeom>
            <a:avLst/>
            <a:gdLst/>
            <a:ahLst/>
            <a:cxnLst/>
            <a:rect l="l" t="t" r="r" b="b"/>
            <a:pathLst>
              <a:path w="2897225" h="2850495">
                <a:moveTo>
                  <a:pt x="0" y="0"/>
                </a:moveTo>
                <a:lnTo>
                  <a:pt x="2897224" y="0"/>
                </a:lnTo>
                <a:lnTo>
                  <a:pt x="2897224" y="2850495"/>
                </a:lnTo>
                <a:lnTo>
                  <a:pt x="0" y="28504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2246811" y="3092184"/>
            <a:ext cx="15012489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Netflix loses revenue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Disney+, Amazon Prime, Apple TV+ drives up acquisition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costs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Subscribers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face fatigue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streaming options.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Retaining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high-value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more profitable </a:t>
            </a:r>
            <a:r>
              <a:rPr lang="fr-FR" sz="3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new acquisition.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56718" y="814572"/>
            <a:ext cx="6501924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52223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&amp; Context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3352800" y="3390900"/>
            <a:ext cx="10165568" cy="2181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Build churn prediction model despite imbalance.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Identify key behavioral drivers.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Provide actionable business recommendations.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Stakeholders: marketing, product, finance, data science.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27606" y="971181"/>
            <a:ext cx="11535489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Stakeholders &amp; Success Criteria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1569232" y="3724275"/>
            <a:ext cx="15852239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Netflix 2025 User Behavior Dataset: ~210k records, 6 tables.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Watch history, users, searches, reviews, recommendations, movies.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Engineered 33 features for 10 000 users.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47326" y="933450"/>
            <a:ext cx="5193348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52223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TextBox 3"/>
          <p:cNvSpPr txBox="1"/>
          <p:nvPr/>
        </p:nvSpPr>
        <p:spPr>
          <a:xfrm>
            <a:off x="1569232" y="3724275"/>
            <a:ext cx="15852239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Removed duplicates and filled missing values.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Engineered features: watch time, completion, searches, ratings, rec CTR.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223"/>
                </a:solidFill>
                <a:latin typeface="Arial"/>
                <a:ea typeface="Arial"/>
                <a:cs typeface="Arial"/>
                <a:sym typeface="Arial"/>
              </a:rPr>
              <a:t>Output: clean user-level dataset ready for EDA and modeling.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18643" y="933450"/>
            <a:ext cx="445071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52223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Wrangling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52223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5954895" y="1619749"/>
            <a:ext cx="6378210" cy="5829865"/>
          </a:xfrm>
          <a:custGeom>
            <a:avLst/>
            <a:gdLst/>
            <a:ahLst/>
            <a:cxnLst/>
            <a:rect l="l" t="t" r="r" b="b"/>
            <a:pathLst>
              <a:path w="6378210" h="5829865">
                <a:moveTo>
                  <a:pt x="0" y="0"/>
                </a:moveTo>
                <a:lnTo>
                  <a:pt x="6378210" y="0"/>
                </a:lnTo>
                <a:lnTo>
                  <a:pt x="6378210" y="5829865"/>
                </a:lnTo>
                <a:lnTo>
                  <a:pt x="0" y="58298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28" r="-7621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TextBox 4"/>
          <p:cNvSpPr txBox="1"/>
          <p:nvPr/>
        </p:nvSpPr>
        <p:spPr>
          <a:xfrm>
            <a:off x="4219136" y="7700010"/>
            <a:ext cx="10960697" cy="1647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85% active vs 15% churn.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Strong imbalance: accuracy can be misleading and recall is better as key metric.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478587" y="615315"/>
            <a:ext cx="5330825" cy="73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Churn Distribution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4472730" y="1754703"/>
            <a:ext cx="9342540" cy="6109532"/>
          </a:xfrm>
          <a:custGeom>
            <a:avLst/>
            <a:gdLst/>
            <a:ahLst/>
            <a:cxnLst/>
            <a:rect l="l" t="t" r="r" b="b"/>
            <a:pathLst>
              <a:path w="9342540" h="6109532">
                <a:moveTo>
                  <a:pt x="0" y="0"/>
                </a:moveTo>
                <a:lnTo>
                  <a:pt x="9342540" y="0"/>
                </a:lnTo>
                <a:lnTo>
                  <a:pt x="9342540" y="6109533"/>
                </a:lnTo>
                <a:lnTo>
                  <a:pt x="0" y="61095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31" r="-4158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TextBox 4"/>
          <p:cNvSpPr txBox="1"/>
          <p:nvPr/>
        </p:nvSpPr>
        <p:spPr>
          <a:xfrm>
            <a:off x="5806271" y="8322945"/>
            <a:ext cx="7202817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Most churn occurs within first 90 days.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Onboarding is the critical risk period.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82880" y="483870"/>
            <a:ext cx="5649597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EDA: Tenure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4876880" y="2157210"/>
            <a:ext cx="8534240" cy="5424690"/>
          </a:xfrm>
          <a:custGeom>
            <a:avLst/>
            <a:gdLst/>
            <a:ahLst/>
            <a:cxnLst/>
            <a:rect l="l" t="t" r="r" b="b"/>
            <a:pathLst>
              <a:path w="8534240" h="5424690">
                <a:moveTo>
                  <a:pt x="0" y="0"/>
                </a:moveTo>
                <a:lnTo>
                  <a:pt x="8534240" y="0"/>
                </a:lnTo>
                <a:lnTo>
                  <a:pt x="8534240" y="5424690"/>
                </a:lnTo>
                <a:lnTo>
                  <a:pt x="0" y="5424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12918" y="7953375"/>
            <a:ext cx="8189523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Heavy watchers stay longer.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Lower completion means higher churn risk.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06938" y="712845"/>
            <a:ext cx="7401481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EDA: Engagement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30246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3" name="Freeform 3"/>
          <p:cNvSpPr/>
          <p:nvPr/>
        </p:nvSpPr>
        <p:spPr>
          <a:xfrm>
            <a:off x="9431120" y="2596421"/>
            <a:ext cx="6589550" cy="4864878"/>
          </a:xfrm>
          <a:custGeom>
            <a:avLst/>
            <a:gdLst/>
            <a:ahLst/>
            <a:cxnLst/>
            <a:rect l="l" t="t" r="r" b="b"/>
            <a:pathLst>
              <a:path w="6589550" h="4864878">
                <a:moveTo>
                  <a:pt x="0" y="0"/>
                </a:moveTo>
                <a:lnTo>
                  <a:pt x="6589549" y="0"/>
                </a:lnTo>
                <a:lnTo>
                  <a:pt x="6589549" y="4864879"/>
                </a:lnTo>
                <a:lnTo>
                  <a:pt x="0" y="48648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86" r="-16048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4" name="Freeform 4"/>
          <p:cNvSpPr/>
          <p:nvPr/>
        </p:nvSpPr>
        <p:spPr>
          <a:xfrm>
            <a:off x="1750980" y="2596421"/>
            <a:ext cx="6484747" cy="4864878"/>
          </a:xfrm>
          <a:custGeom>
            <a:avLst/>
            <a:gdLst/>
            <a:ahLst/>
            <a:cxnLst/>
            <a:rect l="l" t="t" r="r" b="b"/>
            <a:pathLst>
              <a:path w="6484747" h="4864878">
                <a:moveTo>
                  <a:pt x="0" y="0"/>
                </a:moveTo>
                <a:lnTo>
                  <a:pt x="6484746" y="0"/>
                </a:lnTo>
                <a:lnTo>
                  <a:pt x="6484746" y="4864879"/>
                </a:lnTo>
                <a:lnTo>
                  <a:pt x="0" y="48648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814" r="-9513"/>
            </a:stretch>
          </a:blipFill>
        </p:spPr>
        <p:txBody>
          <a:bodyPr/>
          <a:lstStyle/>
          <a:p>
            <a:endParaRPr lang="fr-ES"/>
          </a:p>
        </p:txBody>
      </p:sp>
      <p:sp>
        <p:nvSpPr>
          <p:cNvPr id="5" name="TextBox 5"/>
          <p:cNvSpPr txBox="1"/>
          <p:nvPr/>
        </p:nvSpPr>
        <p:spPr>
          <a:xfrm>
            <a:off x="4209489" y="8270925"/>
            <a:ext cx="9869022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191B"/>
                </a:solidFill>
                <a:latin typeface="Arial"/>
                <a:ea typeface="Arial"/>
                <a:cs typeface="Arial"/>
                <a:sym typeface="Arial"/>
              </a:rPr>
              <a:t>Active searchers and recommendation clickers churn less.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39863" y="768202"/>
            <a:ext cx="6782514" cy="731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20191B"/>
                </a:solidFill>
                <a:latin typeface="Archivo Black"/>
                <a:ea typeface="Archivo Black"/>
                <a:cs typeface="Archivo Black"/>
                <a:sym typeface="Archivo Black"/>
              </a:rPr>
              <a:t>EDA: Discovery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39250"/>
            <a:ext cx="152400" cy="1714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20191B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0"/>
            <a:ext cx="338350" cy="10287000"/>
            <a:chOff x="0" y="0"/>
            <a:chExt cx="89113" cy="270933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9113" cy="2709333"/>
            </a:xfrm>
            <a:custGeom>
              <a:avLst/>
              <a:gdLst/>
              <a:ahLst/>
              <a:cxnLst/>
              <a:rect l="l" t="t" r="r" b="b"/>
              <a:pathLst>
                <a:path w="89113" h="2709333">
                  <a:moveTo>
                    <a:pt x="0" y="0"/>
                  </a:moveTo>
                  <a:lnTo>
                    <a:pt x="89113" y="0"/>
                  </a:lnTo>
                  <a:lnTo>
                    <a:pt x="8911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911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238505" y="1048495"/>
            <a:ext cx="338350" cy="18138660"/>
            <a:chOff x="0" y="0"/>
            <a:chExt cx="89113" cy="477726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9113" cy="4777260"/>
            </a:xfrm>
            <a:custGeom>
              <a:avLst/>
              <a:gdLst/>
              <a:ahLst/>
              <a:cxnLst/>
              <a:rect l="l" t="t" r="r" b="b"/>
              <a:pathLst>
                <a:path w="89113" h="4777260">
                  <a:moveTo>
                    <a:pt x="0" y="0"/>
                  </a:moveTo>
                  <a:lnTo>
                    <a:pt x="89113" y="0"/>
                  </a:lnTo>
                  <a:lnTo>
                    <a:pt x="89113" y="4777260"/>
                  </a:lnTo>
                  <a:lnTo>
                    <a:pt x="0" y="4777260"/>
                  </a:lnTo>
                  <a:close/>
                </a:path>
              </a:pathLst>
            </a:custGeom>
            <a:solidFill>
              <a:srgbClr val="E10B15"/>
            </a:solidFill>
          </p:spPr>
          <p:txBody>
            <a:bodyPr/>
            <a:lstStyle/>
            <a:p>
              <a:endParaRPr lang="fr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9113" cy="48248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597</Words>
  <Application>Microsoft Macintosh PowerPoint</Application>
  <PresentationFormat>Personnalisé</PresentationFormat>
  <Paragraphs>90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7" baseType="lpstr">
      <vt:lpstr>Open Sauce</vt:lpstr>
      <vt:lpstr>Arial Bold</vt:lpstr>
      <vt:lpstr>Arial</vt:lpstr>
      <vt:lpstr>Recoleta</vt:lpstr>
      <vt:lpstr>Anton</vt:lpstr>
      <vt:lpstr>Open Sans</vt:lpstr>
      <vt:lpstr>Calibri</vt:lpstr>
      <vt:lpstr>Archivo Black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PowerPoint Captsone 3 Netflix</dc:title>
  <cp:lastModifiedBy>Éloïse Elle</cp:lastModifiedBy>
  <cp:revision>3</cp:revision>
  <dcterms:created xsi:type="dcterms:W3CDTF">2006-08-16T00:00:00Z</dcterms:created>
  <dcterms:modified xsi:type="dcterms:W3CDTF">2025-09-04T08:29:15Z</dcterms:modified>
  <dc:identifier>DAGx2EfXXXs</dc:identifier>
</cp:coreProperties>
</file>