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6858000" cy="9144000"/>
  <p:embeddedFontLst>
    <p:embeddedFont>
      <p:font typeface="Anton" pitchFamily="2" charset="77"/>
      <p:regular r:id="rId19"/>
    </p:embeddedFont>
    <p:embeddedFont>
      <p:font typeface="Archivo Black" panose="020B0A03020202020B04" pitchFamily="34" charset="77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uce" pitchFamily="2" charset="77"/>
      <p:regular r:id="rId25"/>
    </p:embeddedFont>
    <p:embeddedFont>
      <p:font typeface="Recoleta" pitchFamily="2" charset="77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4610" autoAdjust="0"/>
  </p:normalViewPr>
  <p:slideViewPr>
    <p:cSldViewPr>
      <p:cViewPr varScale="1">
        <p:scale>
          <a:sx n="75" d="100"/>
          <a:sy n="75" d="100"/>
        </p:scale>
        <p:origin x="13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loisebout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github.com/eloiseelle/capstone_3/blob/f6dcbb07cd62c531c95333b172a071645a3da610/04_capstone_3_final_repor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3425" y="8595490"/>
            <a:ext cx="2138749" cy="550237"/>
          </a:xfrm>
          <a:custGeom>
            <a:avLst/>
            <a:gdLst/>
            <a:ahLst/>
            <a:cxnLst/>
            <a:rect l="l" t="t" r="r" b="b"/>
            <a:pathLst>
              <a:path w="2138749" h="550237">
                <a:moveTo>
                  <a:pt x="0" y="0"/>
                </a:moveTo>
                <a:lnTo>
                  <a:pt x="2138750" y="0"/>
                </a:lnTo>
                <a:lnTo>
                  <a:pt x="2138750" y="550237"/>
                </a:lnTo>
                <a:lnTo>
                  <a:pt x="0" y="55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285" b="-78285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3167363" y="463670"/>
            <a:ext cx="11953275" cy="5752514"/>
          </a:xfrm>
          <a:custGeom>
            <a:avLst/>
            <a:gdLst/>
            <a:ahLst/>
            <a:cxnLst/>
            <a:rect l="l" t="t" r="r" b="b"/>
            <a:pathLst>
              <a:path w="11953275" h="5752514">
                <a:moveTo>
                  <a:pt x="0" y="0"/>
                </a:moveTo>
                <a:lnTo>
                  <a:pt x="11953274" y="0"/>
                </a:lnTo>
                <a:lnTo>
                  <a:pt x="11953274" y="5752514"/>
                </a:lnTo>
                <a:lnTo>
                  <a:pt x="0" y="5752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4318771" cy="6217353"/>
            <a:chOff x="0" y="0"/>
            <a:chExt cx="1137454" cy="163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7454" cy="1637492"/>
            </a:xfrm>
            <a:custGeom>
              <a:avLst/>
              <a:gdLst/>
              <a:ahLst/>
              <a:cxnLst/>
              <a:rect l="l" t="t" r="r" b="b"/>
              <a:pathLst>
                <a:path w="1137454" h="1637492">
                  <a:moveTo>
                    <a:pt x="0" y="0"/>
                  </a:moveTo>
                  <a:lnTo>
                    <a:pt x="1137454" y="0"/>
                  </a:lnTo>
                  <a:lnTo>
                    <a:pt x="1137454" y="1637492"/>
                  </a:lnTo>
                  <a:lnTo>
                    <a:pt x="0" y="1637492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137454" cy="1685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162800" y="7655689"/>
            <a:ext cx="4580351" cy="397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Eloise Bouton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12468" y="6526824"/>
            <a:ext cx="12463063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Identifying the Behavioral Drivers of User Retention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68510" y="8690751"/>
            <a:ext cx="5790317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Recoleta"/>
                <a:ea typeface="Recoleta"/>
                <a:cs typeface="Recoleta"/>
                <a:sym typeface="Recoleta"/>
              </a:rPr>
              <a:t>Capstone Project 3 | September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969229" y="0"/>
            <a:ext cx="4318771" cy="6217353"/>
            <a:chOff x="0" y="0"/>
            <a:chExt cx="1137454" cy="163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7454" cy="1637492"/>
            </a:xfrm>
            <a:custGeom>
              <a:avLst/>
              <a:gdLst/>
              <a:ahLst/>
              <a:cxnLst/>
              <a:rect l="l" t="t" r="r" b="b"/>
              <a:pathLst>
                <a:path w="1137454" h="1637492">
                  <a:moveTo>
                    <a:pt x="0" y="0"/>
                  </a:moveTo>
                  <a:lnTo>
                    <a:pt x="1137454" y="0"/>
                  </a:lnTo>
                  <a:lnTo>
                    <a:pt x="1137454" y="1637492"/>
                  </a:lnTo>
                  <a:lnTo>
                    <a:pt x="0" y="1637492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137454" cy="1685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8623375" y="-4606752"/>
            <a:ext cx="1127722" cy="10143182"/>
            <a:chOff x="0" y="0"/>
            <a:chExt cx="297013" cy="26714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7013" cy="2671456"/>
            </a:xfrm>
            <a:custGeom>
              <a:avLst/>
              <a:gdLst/>
              <a:ahLst/>
              <a:cxnLst/>
              <a:rect l="l" t="t" r="r" b="b"/>
              <a:pathLst>
                <a:path w="297013" h="2671456">
                  <a:moveTo>
                    <a:pt x="0" y="0"/>
                  </a:moveTo>
                  <a:lnTo>
                    <a:pt x="297013" y="0"/>
                  </a:lnTo>
                  <a:lnTo>
                    <a:pt x="297013" y="2671456"/>
                  </a:lnTo>
                  <a:lnTo>
                    <a:pt x="0" y="2671456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97013" cy="2719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 dirty="0"/>
          </a:p>
        </p:txBody>
      </p:sp>
      <p:sp>
        <p:nvSpPr>
          <p:cNvPr id="3" name="TextBox 3"/>
          <p:cNvSpPr txBox="1"/>
          <p:nvPr/>
        </p:nvSpPr>
        <p:spPr>
          <a:xfrm>
            <a:off x="1752600" y="2816912"/>
            <a:ext cx="15852239" cy="2339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or active).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and imputation.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Train/test split: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80/20 split,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maintaining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ratio.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PR AUC (main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imbalanced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data), plus ROC AUC,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and F1 score.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8887" y="1052918"/>
            <a:ext cx="56102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Modeling Approach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2812383" y="5646169"/>
            <a:ext cx="12663232" cy="2124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Forest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the best 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PR AUC (0.241)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but shows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at permissive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Forest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modestly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outperformed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but all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remain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10835" y="780161"/>
            <a:ext cx="5393690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 Comparison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3" name="Image 12" descr="Une image contenant texte, Police, capture d’écran, blanc&#10;&#10;Le contenu généré par l’IA peut être incorrect.">
            <a:extLst>
              <a:ext uri="{FF2B5EF4-FFF2-40B4-BE49-F238E27FC236}">
                <a16:creationId xmlns:a16="http://schemas.microsoft.com/office/drawing/2014/main" id="{D75A34D5-C0FD-CC1E-98B6-08BEE9789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54" y="1866900"/>
            <a:ext cx="11002891" cy="3424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5770374" y="3556720"/>
            <a:ext cx="7809032" cy="2645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High engagement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lowers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reduces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Low satisfaction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predicts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Onboarding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71226" y="795716"/>
            <a:ext cx="5097553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Findings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27538" y="2926970"/>
            <a:ext cx="3479048" cy="3383374"/>
          </a:xfrm>
          <a:custGeom>
            <a:avLst/>
            <a:gdLst/>
            <a:ahLst/>
            <a:cxnLst/>
            <a:rect l="l" t="t" r="r" b="b"/>
            <a:pathLst>
              <a:path w="3479048" h="3383374">
                <a:moveTo>
                  <a:pt x="0" y="0"/>
                </a:moveTo>
                <a:lnTo>
                  <a:pt x="3479048" y="0"/>
                </a:lnTo>
                <a:lnTo>
                  <a:pt x="3479048" y="3383373"/>
                </a:lnTo>
                <a:lnTo>
                  <a:pt x="0" y="3383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306857" y="3724275"/>
            <a:ext cx="13710877" cy="26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Strengthen onboarding (personalized starter packs, reminders, rec features).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Monitor satisfaction (flag low ratings and intervene early).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Focus on high-value customers (CLV-based retention).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(high-value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3000" dirty="0">
              <a:solidFill>
                <a:srgbClr val="20191B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43186" y="933450"/>
            <a:ext cx="574881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22612" y="3688505"/>
            <a:ext cx="1843191" cy="1843191"/>
          </a:xfrm>
          <a:custGeom>
            <a:avLst/>
            <a:gdLst/>
            <a:ahLst/>
            <a:cxnLst/>
            <a:rect l="l" t="t" r="r" b="b"/>
            <a:pathLst>
              <a:path w="1843191" h="1843191">
                <a:moveTo>
                  <a:pt x="0" y="0"/>
                </a:moveTo>
                <a:lnTo>
                  <a:pt x="1843191" y="0"/>
                </a:lnTo>
                <a:lnTo>
                  <a:pt x="1843191" y="1843190"/>
                </a:lnTo>
                <a:lnTo>
                  <a:pt x="0" y="1843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475966" y="3388763"/>
            <a:ext cx="12913115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Churn labels may include inactivity.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Revenue data limitation: Revenue is not tracked per title so CLV had to be approximated.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Modeling challenge: The strong class imbalance limited the model’s ability to achieve both high recall and high precision.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04032" y="933450"/>
            <a:ext cx="362116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55803" y="3512588"/>
            <a:ext cx="1865650" cy="1576475"/>
          </a:xfrm>
          <a:custGeom>
            <a:avLst/>
            <a:gdLst/>
            <a:ahLst/>
            <a:cxnLst/>
            <a:rect l="l" t="t" r="r" b="b"/>
            <a:pathLst>
              <a:path w="1865650" h="1576475">
                <a:moveTo>
                  <a:pt x="0" y="0"/>
                </a:moveTo>
                <a:lnTo>
                  <a:pt x="1865650" y="0"/>
                </a:lnTo>
                <a:lnTo>
                  <a:pt x="1865650" y="1576474"/>
                </a:lnTo>
                <a:lnTo>
                  <a:pt x="0" y="1576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4702842" y="3495675"/>
            <a:ext cx="9533122" cy="2107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Engineer richer temporal features (recency, drop-offs,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session-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  <a:r>
              <a:rPr lang="en-US" sz="3000" dirty="0">
                <a:solidFill>
                  <a:srgbClr val="20191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 survival analysis to study churn risk over time.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Validate via A/B testing.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59729" y="933450"/>
            <a:ext cx="356854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499896" y="3619500"/>
            <a:ext cx="2202946" cy="2658155"/>
          </a:xfrm>
          <a:custGeom>
            <a:avLst/>
            <a:gdLst/>
            <a:ahLst/>
            <a:cxnLst/>
            <a:rect l="l" t="t" r="r" b="b"/>
            <a:pathLst>
              <a:path w="2202946" h="2658155">
                <a:moveTo>
                  <a:pt x="0" y="0"/>
                </a:moveTo>
                <a:lnTo>
                  <a:pt x="2202946" y="0"/>
                </a:lnTo>
                <a:lnTo>
                  <a:pt x="2202946" y="2658155"/>
                </a:lnTo>
                <a:lnTo>
                  <a:pt x="0" y="26581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893096" y="3178438"/>
            <a:ext cx="15453358" cy="26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but engagement,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satisfaction and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tenure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clearly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drive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Forest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best (PR AUC = 0.241),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modest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richer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temporal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and A/B tests to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interventions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effective.</a:t>
            </a:r>
            <a:endParaRPr lang="en-US" sz="3000" dirty="0">
              <a:solidFill>
                <a:srgbClr val="20191B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535544" y="933450"/>
            <a:ext cx="3589655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354781" y="6429736"/>
            <a:ext cx="3397674" cy="2828564"/>
          </a:xfrm>
          <a:custGeom>
            <a:avLst/>
            <a:gdLst/>
            <a:ahLst/>
            <a:cxnLst/>
            <a:rect l="l" t="t" r="r" b="b"/>
            <a:pathLst>
              <a:path w="3397674" h="2828564">
                <a:moveTo>
                  <a:pt x="0" y="0"/>
                </a:moveTo>
                <a:lnTo>
                  <a:pt x="3397674" y="0"/>
                </a:lnTo>
                <a:lnTo>
                  <a:pt x="3397674" y="2828564"/>
                </a:lnTo>
                <a:lnTo>
                  <a:pt x="0" y="28285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7264002" y="615315"/>
            <a:ext cx="408979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4489" y="6913603"/>
            <a:ext cx="14693681" cy="264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Eloise Bouton</a:t>
            </a:r>
          </a:p>
          <a:p>
            <a:pPr algn="l">
              <a:lnSpc>
                <a:spcPts val="4200"/>
              </a:lnSpc>
            </a:pPr>
            <a:r>
              <a:rPr lang="en-US" sz="30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 tooltip="https://www.linkedin.com/in/eloisebout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https://www.linkedin.com/in/eloisebouton/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Project report: </a:t>
            </a:r>
            <a:r>
              <a:rPr lang="en-US" sz="30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 tooltip="https://github.com/eloiseelle/capstone_3/blob/f6dcbb07cd62c531c95333b172a071645a3da610/04_capstone_3_final_report.pd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https://github.com/eloiseelle/capstone/blob/41b1b23f8e838fcfd516d93009e6f58c3721ab5d/06_capstone_final_report.pdf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695388" y="3209288"/>
            <a:ext cx="2897225" cy="2850495"/>
          </a:xfrm>
          <a:custGeom>
            <a:avLst/>
            <a:gdLst/>
            <a:ahLst/>
            <a:cxnLst/>
            <a:rect l="l" t="t" r="r" b="b"/>
            <a:pathLst>
              <a:path w="2897225" h="2850495">
                <a:moveTo>
                  <a:pt x="0" y="0"/>
                </a:moveTo>
                <a:lnTo>
                  <a:pt x="2897224" y="0"/>
                </a:lnTo>
                <a:lnTo>
                  <a:pt x="2897224" y="2850495"/>
                </a:lnTo>
                <a:lnTo>
                  <a:pt x="0" y="28504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2246811" y="3092184"/>
            <a:ext cx="15012489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Netflix loses revenue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Disney+, Amazon Prime, Apple TV+ drives up acquisition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face fatigue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streaming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Retaining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high-value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more profitable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new acquisition.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6718" y="814572"/>
            <a:ext cx="650192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&amp; Context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352800" y="3390900"/>
            <a:ext cx="10165568" cy="2181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Build churn prediction model despite imbalance.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Identify key behavioral drivers.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Provide actionable business recommendations.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Stakeholders: marketing, product, finance, data science.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27606" y="971181"/>
            <a:ext cx="11535489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Stakeholders &amp; Success Criteria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569232" y="3724275"/>
            <a:ext cx="15852239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Netflix 2025 User Behavior Dataset: ~210k records, 6 tables.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Watch history, users, searches, reviews, recommendations, movies.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Engineered 33 features for 10 000 users.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7326" y="933450"/>
            <a:ext cx="5193348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569232" y="3724275"/>
            <a:ext cx="15852239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Removed duplicates and filled missing values.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Engineered features: watch time, completion, searches, ratings, rec CTR.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Output: clean user-level dataset ready for EDA and modeling.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18643" y="933450"/>
            <a:ext cx="445071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Wrangling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5222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5954895" y="1619749"/>
            <a:ext cx="6378210" cy="5829865"/>
          </a:xfrm>
          <a:custGeom>
            <a:avLst/>
            <a:gdLst/>
            <a:ahLst/>
            <a:cxnLst/>
            <a:rect l="l" t="t" r="r" b="b"/>
            <a:pathLst>
              <a:path w="6378210" h="5829865">
                <a:moveTo>
                  <a:pt x="0" y="0"/>
                </a:moveTo>
                <a:lnTo>
                  <a:pt x="6378210" y="0"/>
                </a:lnTo>
                <a:lnTo>
                  <a:pt x="6378210" y="5829865"/>
                </a:lnTo>
                <a:lnTo>
                  <a:pt x="0" y="5829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28" r="-7621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4219136" y="7700010"/>
            <a:ext cx="1096069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85% active vs 15% churn.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Strong imbalance: accuracy can be misleading and recall is better as key metric.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8587" y="615315"/>
            <a:ext cx="53308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Churn Distribution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4472730" y="1754703"/>
            <a:ext cx="9342540" cy="6109532"/>
          </a:xfrm>
          <a:custGeom>
            <a:avLst/>
            <a:gdLst/>
            <a:ahLst/>
            <a:cxnLst/>
            <a:rect l="l" t="t" r="r" b="b"/>
            <a:pathLst>
              <a:path w="9342540" h="6109532">
                <a:moveTo>
                  <a:pt x="0" y="0"/>
                </a:moveTo>
                <a:lnTo>
                  <a:pt x="9342540" y="0"/>
                </a:lnTo>
                <a:lnTo>
                  <a:pt x="9342540" y="6109533"/>
                </a:lnTo>
                <a:lnTo>
                  <a:pt x="0" y="6109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" r="-4158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5806271" y="8322945"/>
            <a:ext cx="720281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Most churn occurs within first 90 days.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Onboarding is the critical risk period.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82880" y="483870"/>
            <a:ext cx="564959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Tenure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4876880" y="2157210"/>
            <a:ext cx="8534240" cy="5424690"/>
          </a:xfrm>
          <a:custGeom>
            <a:avLst/>
            <a:gdLst/>
            <a:ahLst/>
            <a:cxnLst/>
            <a:rect l="l" t="t" r="r" b="b"/>
            <a:pathLst>
              <a:path w="8534240" h="5424690">
                <a:moveTo>
                  <a:pt x="0" y="0"/>
                </a:moveTo>
                <a:lnTo>
                  <a:pt x="8534240" y="0"/>
                </a:lnTo>
                <a:lnTo>
                  <a:pt x="8534240" y="5424690"/>
                </a:lnTo>
                <a:lnTo>
                  <a:pt x="0" y="5424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12918" y="7953375"/>
            <a:ext cx="81895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Heavy watchers stay longer.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Lower completion means higher churn risk.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06938" y="712845"/>
            <a:ext cx="7401481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Engagement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9431120" y="2596421"/>
            <a:ext cx="6589550" cy="4864878"/>
          </a:xfrm>
          <a:custGeom>
            <a:avLst/>
            <a:gdLst/>
            <a:ahLst/>
            <a:cxnLst/>
            <a:rect l="l" t="t" r="r" b="b"/>
            <a:pathLst>
              <a:path w="6589550" h="4864878">
                <a:moveTo>
                  <a:pt x="0" y="0"/>
                </a:moveTo>
                <a:lnTo>
                  <a:pt x="6589549" y="0"/>
                </a:lnTo>
                <a:lnTo>
                  <a:pt x="6589549" y="4864879"/>
                </a:lnTo>
                <a:lnTo>
                  <a:pt x="0" y="4864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86" r="-16048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Freeform 4"/>
          <p:cNvSpPr/>
          <p:nvPr/>
        </p:nvSpPr>
        <p:spPr>
          <a:xfrm>
            <a:off x="1750980" y="2596421"/>
            <a:ext cx="6484747" cy="4864878"/>
          </a:xfrm>
          <a:custGeom>
            <a:avLst/>
            <a:gdLst/>
            <a:ahLst/>
            <a:cxnLst/>
            <a:rect l="l" t="t" r="r" b="b"/>
            <a:pathLst>
              <a:path w="6484747" h="4864878">
                <a:moveTo>
                  <a:pt x="0" y="0"/>
                </a:moveTo>
                <a:lnTo>
                  <a:pt x="6484746" y="0"/>
                </a:lnTo>
                <a:lnTo>
                  <a:pt x="6484746" y="4864879"/>
                </a:lnTo>
                <a:lnTo>
                  <a:pt x="0" y="4864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14" r="-9513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5" name="TextBox 5"/>
          <p:cNvSpPr txBox="1"/>
          <p:nvPr/>
        </p:nvSpPr>
        <p:spPr>
          <a:xfrm>
            <a:off x="4209489" y="8270925"/>
            <a:ext cx="986902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Active searchers and recommendation clickers churn less.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9863" y="768202"/>
            <a:ext cx="678251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Discovery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583</Words>
  <Application>Microsoft Macintosh PowerPoint</Application>
  <PresentationFormat>Personnalisé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Calibri</vt:lpstr>
      <vt:lpstr>Recoleta</vt:lpstr>
      <vt:lpstr>Open Sans</vt:lpstr>
      <vt:lpstr>Archivo Black</vt:lpstr>
      <vt:lpstr>Arial</vt:lpstr>
      <vt:lpstr>Open Sauce</vt:lpstr>
      <vt:lpstr>Anton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Captsone 3 Netflix</dc:title>
  <cp:lastModifiedBy>Éloïse Elle</cp:lastModifiedBy>
  <cp:revision>6</cp:revision>
  <dcterms:created xsi:type="dcterms:W3CDTF">2006-08-16T00:00:00Z</dcterms:created>
  <dcterms:modified xsi:type="dcterms:W3CDTF">2025-09-16T15:53:39Z</dcterms:modified>
  <dc:identifier>DAGx2EfXXXs</dc:identifier>
</cp:coreProperties>
</file>