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  <p:sldMasterId id="2147483707" r:id="rId2"/>
    <p:sldMasterId id="2147483709" r:id="rId3"/>
  </p:sldMasterIdLst>
  <p:notesMasterIdLst>
    <p:notesMasterId r:id="rId13"/>
  </p:notesMasterIdLst>
  <p:sldIdLst>
    <p:sldId id="257" r:id="rId4"/>
    <p:sldId id="260" r:id="rId5"/>
    <p:sldId id="261" r:id="rId6"/>
    <p:sldId id="262" r:id="rId7"/>
    <p:sldId id="263" r:id="rId8"/>
    <p:sldId id="264" r:id="rId9"/>
    <p:sldId id="259" r:id="rId10"/>
    <p:sldId id="265" r:id="rId11"/>
    <p:sldId id="258" r:id="rId12"/>
  </p:sldIdLst>
  <p:sldSz cx="9144000" cy="5145088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C1DF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240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782F5-A916-4653-9283-0B21DAE59FD2}" type="datetimeFigureOut">
              <a:rPr lang="fr-FR" smtClean="0"/>
              <a:t>2020-04-21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574675" y="1336675"/>
            <a:ext cx="64103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5CBF42-708B-4E44-B726-068829AEE5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1636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382" y="4802082"/>
            <a:ext cx="9141619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2204"/>
            <a:ext cx="9141619" cy="480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31F701-4968-46AE-B777-6FB50F0714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0AEBC926-49BC-4890-ADE2-C02F78541D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8921" y="1616763"/>
            <a:ext cx="7543800" cy="10884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6000"/>
            </a:lvl1pPr>
          </a:lstStyle>
          <a:p>
            <a:r>
              <a:rPr lang="fr-FR" dirty="0"/>
              <a:t>Titre</a:t>
            </a:r>
            <a:endParaRPr lang="en-US" dirty="0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83F3BEDD-3280-49C7-BA47-A9F8858CDC01}"/>
              </a:ext>
            </a:extLst>
          </p:cNvPr>
          <p:cNvCxnSpPr/>
          <p:nvPr userDrawn="1"/>
        </p:nvCxnSpPr>
        <p:spPr>
          <a:xfrm>
            <a:off x="798921" y="2710731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A7C32FB1-E2FF-4CF3-95D1-5E311C2865EA}"/>
              </a:ext>
            </a:extLst>
          </p:cNvPr>
          <p:cNvSpPr txBox="1"/>
          <p:nvPr userDrawn="1"/>
        </p:nvSpPr>
        <p:spPr>
          <a:xfrm>
            <a:off x="4140254" y="4846335"/>
            <a:ext cx="86113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+mj-lt"/>
              </a:rPr>
              <a:t>MESTRE Eloïse</a:t>
            </a:r>
          </a:p>
          <a:p>
            <a:endParaRPr lang="fr-FR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950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382" y="4802082"/>
            <a:ext cx="9141619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2204"/>
            <a:ext cx="9141619" cy="480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C9E5BD84-DC66-4CA9-B14F-F778A3BA3AF2}"/>
              </a:ext>
            </a:extLst>
          </p:cNvPr>
          <p:cNvCxnSpPr/>
          <p:nvPr userDrawn="1"/>
        </p:nvCxnSpPr>
        <p:spPr>
          <a:xfrm>
            <a:off x="675048" y="716623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5FE470C6-3407-4B39-9256-D7CBAE76B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48" y="144379"/>
            <a:ext cx="7543800" cy="6944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4800"/>
            </a:lvl1pPr>
          </a:lstStyle>
          <a:p>
            <a:r>
              <a:rPr lang="fr-FR" dirty="0"/>
              <a:t>Titre</a:t>
            </a:r>
            <a:endParaRPr lang="en-US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93E4BC1-6F4E-4747-84E8-D99E0587545F}"/>
              </a:ext>
            </a:extLst>
          </p:cNvPr>
          <p:cNvSpPr txBox="1"/>
          <p:nvPr userDrawn="1"/>
        </p:nvSpPr>
        <p:spPr>
          <a:xfrm>
            <a:off x="4140254" y="4846335"/>
            <a:ext cx="86113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+mj-lt"/>
              </a:rPr>
              <a:t>MESTRE Eloïse</a:t>
            </a:r>
          </a:p>
          <a:p>
            <a:endParaRPr lang="fr-FR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83207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381" y="-1"/>
            <a:ext cx="9141619" cy="38444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0" y="3844412"/>
            <a:ext cx="9141619" cy="480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C9E5BD84-DC66-4CA9-B14F-F778A3BA3AF2}"/>
              </a:ext>
            </a:extLst>
          </p:cNvPr>
          <p:cNvCxnSpPr/>
          <p:nvPr userDrawn="1"/>
        </p:nvCxnSpPr>
        <p:spPr>
          <a:xfrm>
            <a:off x="659006" y="572244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5FE470C6-3407-4B39-9256-D7CBAE76B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844412"/>
            <a:ext cx="7543800" cy="4577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Merci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967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2082"/>
            <a:ext cx="9144000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2204"/>
            <a:ext cx="9144001" cy="495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6586" y="1611199"/>
            <a:ext cx="7543800" cy="10884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6335"/>
            <a:ext cx="3617103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MESTRE Eloïse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6335"/>
            <a:ext cx="984019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F6E0C2E-DB01-42C5-AD9A-A992C3E17B5B}"/>
              </a:ext>
            </a:extLst>
          </p:cNvPr>
          <p:cNvCxnSpPr/>
          <p:nvPr userDrawn="1"/>
        </p:nvCxnSpPr>
        <p:spPr>
          <a:xfrm>
            <a:off x="1196586" y="2699603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611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2082"/>
            <a:ext cx="9144000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2204"/>
            <a:ext cx="9144001" cy="495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7321" y="114496"/>
            <a:ext cx="7543800" cy="4577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Titre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6335"/>
            <a:ext cx="3617103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MESTRE Eloïse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6335"/>
            <a:ext cx="984019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F6E0C2E-DB01-42C5-AD9A-A992C3E17B5B}"/>
              </a:ext>
            </a:extLst>
          </p:cNvPr>
          <p:cNvCxnSpPr/>
          <p:nvPr userDrawn="1"/>
        </p:nvCxnSpPr>
        <p:spPr>
          <a:xfrm>
            <a:off x="659006" y="572244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376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8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2082"/>
            <a:ext cx="9144000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2204"/>
            <a:ext cx="9144001" cy="495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6335"/>
            <a:ext cx="3617103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MESTRE Eloïse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6335"/>
            <a:ext cx="984019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997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8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3A679E2-BCF3-45FF-9846-55A224C82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4846335"/>
            <a:ext cx="984019" cy="273928"/>
          </a:xfrm>
        </p:spPr>
        <p:txBody>
          <a:bodyPr/>
          <a:lstStyle/>
          <a:p>
            <a:fld id="{9A31F701-4968-46AE-B777-6FB50F0714C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C649B183-356E-41EB-B214-68910814D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7640" y="1695451"/>
            <a:ext cx="9479280" cy="1088404"/>
          </a:xfrm>
        </p:spPr>
        <p:txBody>
          <a:bodyPr>
            <a:noAutofit/>
          </a:bodyPr>
          <a:lstStyle/>
          <a:p>
            <a:pPr algn="ctr"/>
            <a:r>
              <a:rPr lang="fr-FR" sz="4800" dirty="0"/>
              <a:t> Application du 1er principe de la thermodynamique à la réaction chimique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7AC654D-D0E1-4F64-B9D3-25446D986FCD}"/>
              </a:ext>
            </a:extLst>
          </p:cNvPr>
          <p:cNvSpPr txBox="1"/>
          <p:nvPr/>
        </p:nvSpPr>
        <p:spPr>
          <a:xfrm>
            <a:off x="5418767" y="2783855"/>
            <a:ext cx="2923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Agrégation</a:t>
            </a:r>
          </a:p>
        </p:txBody>
      </p:sp>
    </p:spTree>
    <p:extLst>
      <p:ext uri="{BB962C8B-B14F-4D97-AF65-F5344CB8AC3E}">
        <p14:creationId xmlns:p14="http://schemas.microsoft.com/office/powerpoint/2010/main" val="2241335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E5AA5E1-84DB-4262-B8A6-342C38230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F701-4968-46AE-B777-6FB50F0714C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C8C224BD-21BC-433D-9B68-A71952E98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411" y="72609"/>
            <a:ext cx="9018494" cy="694497"/>
          </a:xfrm>
        </p:spPr>
        <p:txBody>
          <a:bodyPr/>
          <a:lstStyle/>
          <a:p>
            <a:r>
              <a:rPr lang="fr-FR" sz="4400" dirty="0"/>
              <a:t>Mise en évidence d’effets thermique</a:t>
            </a: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AF0C4BD6-BE1D-4CCF-9788-22340AEC0F77}"/>
              </a:ext>
            </a:extLst>
          </p:cNvPr>
          <p:cNvGrpSpPr/>
          <p:nvPr/>
        </p:nvGrpSpPr>
        <p:grpSpPr>
          <a:xfrm>
            <a:off x="264429" y="967677"/>
            <a:ext cx="4038630" cy="3749857"/>
            <a:chOff x="1069261" y="1483047"/>
            <a:chExt cx="4316606" cy="4221416"/>
          </a:xfrm>
        </p:grpSpPr>
        <p:grpSp>
          <p:nvGrpSpPr>
            <p:cNvPr id="6" name="Grouper 444">
              <a:extLst>
                <a:ext uri="{FF2B5EF4-FFF2-40B4-BE49-F238E27FC236}">
                  <a16:creationId xmlns:a16="http://schemas.microsoft.com/office/drawing/2014/main" id="{8C1F9410-1FB9-44A6-BDFF-EA6C8143214E}"/>
                </a:ext>
              </a:extLst>
            </p:cNvPr>
            <p:cNvGrpSpPr/>
            <p:nvPr/>
          </p:nvGrpSpPr>
          <p:grpSpPr>
            <a:xfrm>
              <a:off x="2564295" y="2904890"/>
              <a:ext cx="1521515" cy="1962619"/>
              <a:chOff x="-421" y="0"/>
              <a:chExt cx="571921" cy="824230"/>
            </a:xfrm>
          </p:grpSpPr>
          <p:sp>
            <p:nvSpPr>
              <p:cNvPr id="15" name="Arrondir un rectangle avec un coin du même côté 49">
                <a:extLst>
                  <a:ext uri="{FF2B5EF4-FFF2-40B4-BE49-F238E27FC236}">
                    <a16:creationId xmlns:a16="http://schemas.microsoft.com/office/drawing/2014/main" id="{BAFAD511-1698-4BC2-AD9F-AA4F5E337D3D}"/>
                  </a:ext>
                </a:extLst>
              </p:cNvPr>
              <p:cNvSpPr/>
              <p:nvPr/>
            </p:nvSpPr>
            <p:spPr>
              <a:xfrm rot="10800000">
                <a:off x="-421" y="481330"/>
                <a:ext cx="571500" cy="342900"/>
              </a:xfrm>
              <a:prstGeom prst="round2Same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grpSp>
            <p:nvGrpSpPr>
              <p:cNvPr id="16" name="Grouper 441">
                <a:extLst>
                  <a:ext uri="{FF2B5EF4-FFF2-40B4-BE49-F238E27FC236}">
                    <a16:creationId xmlns:a16="http://schemas.microsoft.com/office/drawing/2014/main" id="{FF4A1146-17C1-4F34-A211-2778F5FC7F46}"/>
                  </a:ext>
                </a:extLst>
              </p:cNvPr>
              <p:cNvGrpSpPr/>
              <p:nvPr/>
            </p:nvGrpSpPr>
            <p:grpSpPr>
              <a:xfrm>
                <a:off x="0" y="0"/>
                <a:ext cx="571500" cy="824230"/>
                <a:chOff x="0" y="0"/>
                <a:chExt cx="571500" cy="824230"/>
              </a:xfrm>
            </p:grpSpPr>
            <p:sp>
              <p:nvSpPr>
                <p:cNvPr id="17" name="Arrondir un rectangle avec un coin du même côté 442">
                  <a:extLst>
                    <a:ext uri="{FF2B5EF4-FFF2-40B4-BE49-F238E27FC236}">
                      <a16:creationId xmlns:a16="http://schemas.microsoft.com/office/drawing/2014/main" id="{081BB3E2-686F-4763-8E1B-9488FB3FA1ED}"/>
                    </a:ext>
                  </a:extLst>
                </p:cNvPr>
                <p:cNvSpPr/>
                <p:nvPr/>
              </p:nvSpPr>
              <p:spPr>
                <a:xfrm rot="10800000">
                  <a:off x="0" y="24130"/>
                  <a:ext cx="571500" cy="800100"/>
                </a:xfrm>
                <a:prstGeom prst="round2Same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414A325B-B625-4CC0-936A-0F94AD0BBB5A}"/>
                    </a:ext>
                  </a:extLst>
                </p:cNvPr>
                <p:cNvSpPr/>
                <p:nvPr/>
              </p:nvSpPr>
              <p:spPr>
                <a:xfrm flipV="1">
                  <a:off x="0" y="0"/>
                  <a:ext cx="571500" cy="4508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chemeClr val="bg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8FC5D656-BDD7-4B55-B094-3B224F2F88BD}"/>
                    </a:ext>
                  </a:extLst>
                </p:cNvPr>
                <p:cNvSpPr txBox="1"/>
                <p:nvPr/>
              </p:nvSpPr>
              <p:spPr>
                <a:xfrm>
                  <a:off x="2180396" y="5088910"/>
                  <a:ext cx="2288191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FR" sz="2000" b="0" i="0" smtClean="0">
                            <a:latin typeface="Cambria Math" panose="02040503050406030204" pitchFamily="18" charset="0"/>
                          </a:rPr>
                          <m:t>HCl</m:t>
                        </m:r>
                        <m:r>
                          <a:rPr lang="fr-FR" sz="20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fr-FR" sz="2000" b="0" i="0" smtClean="0">
                            <a:latin typeface="Cambria Math" panose="02040503050406030204" pitchFamily="18" charset="0"/>
                          </a:rPr>
                          <m:t>NaOH</m:t>
                        </m:r>
                      </m:oMath>
                    </m:oMathPara>
                  </a14:m>
                  <a:endParaRPr lang="fr-FR" sz="2000" dirty="0"/>
                </a:p>
                <a:p>
                  <a:pPr algn="ctr"/>
                  <a:r>
                    <a:rPr lang="fr-FR" sz="2000" dirty="0"/>
                    <a:t>Solutions à </a:t>
                  </a:r>
                  <a14:m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m:rPr>
                          <m:sty m:val="p"/>
                        </m:rPr>
                        <a:rPr lang="fr-FR" sz="2000" b="0" i="0" smtClean="0">
                          <a:latin typeface="Cambria Math" panose="02040503050406030204" pitchFamily="18" charset="0"/>
                        </a:rPr>
                        <m:t>mol</m:t>
                      </m:r>
                      <m:r>
                        <a:rPr lang="fr-FR" sz="2000" b="0" i="0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p>
                          <m: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a14:m>
                  <a:endParaRPr lang="fr-FR" sz="2000" dirty="0"/>
                </a:p>
              </p:txBody>
            </p:sp>
          </mc:Choice>
          <mc:Fallback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8FC5D656-BDD7-4B55-B094-3B224F2F88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0396" y="5088910"/>
                  <a:ext cx="2288191" cy="615553"/>
                </a:xfrm>
                <a:prstGeom prst="rect">
                  <a:avLst/>
                </a:prstGeom>
                <a:blipFill>
                  <a:blip r:embed="rId2"/>
                  <a:stretch>
                    <a:fillRect l="-10256" r="-5698" b="-40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Arc 7">
              <a:extLst>
                <a:ext uri="{FF2B5EF4-FFF2-40B4-BE49-F238E27FC236}">
                  <a16:creationId xmlns:a16="http://schemas.microsoft.com/office/drawing/2014/main" id="{470100AA-9E9C-4B36-BE4F-7EC54F59796C}"/>
                </a:ext>
              </a:extLst>
            </p:cNvPr>
            <p:cNvSpPr/>
            <p:nvPr/>
          </p:nvSpPr>
          <p:spPr>
            <a:xfrm>
              <a:off x="1739347" y="2484783"/>
              <a:ext cx="1162878" cy="1078046"/>
            </a:xfrm>
            <a:prstGeom prst="arc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E8421525-C1DF-4180-8121-12DB6122A7D1}"/>
                    </a:ext>
                  </a:extLst>
                </p:cNvPr>
                <p:cNvSpPr/>
                <p:nvPr/>
              </p:nvSpPr>
              <p:spPr>
                <a:xfrm>
                  <a:off x="1069261" y="2290698"/>
                  <a:ext cx="1340172" cy="415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FR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HC</m:t>
                        </m:r>
                        <m:r>
                          <m:rPr>
                            <m:sty m:val="p"/>
                          </m:rPr>
                          <a:rPr lang="fr-FR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fr-FR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fr-FR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NaOH</m:t>
                        </m:r>
                      </m:oMath>
                    </m:oMathPara>
                  </a14:m>
                  <a:endParaRPr lang="fr-FR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E8421525-C1DF-4180-8121-12DB6122A7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9261" y="2290698"/>
                  <a:ext cx="1340172" cy="415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8FEE9794-0BC8-4AEA-BA05-427045C444F9}"/>
                </a:ext>
              </a:extLst>
            </p:cNvPr>
            <p:cNvGrpSpPr/>
            <p:nvPr/>
          </p:nvGrpSpPr>
          <p:grpSpPr>
            <a:xfrm>
              <a:off x="3324491" y="1483047"/>
              <a:ext cx="2061376" cy="2751024"/>
              <a:chOff x="3324491" y="1483047"/>
              <a:chExt cx="2061376" cy="2751024"/>
            </a:xfrm>
          </p:grpSpPr>
          <p:sp>
            <p:nvSpPr>
              <p:cNvPr id="11" name="Cylindre 10">
                <a:extLst>
                  <a:ext uri="{FF2B5EF4-FFF2-40B4-BE49-F238E27FC236}">
                    <a16:creationId xmlns:a16="http://schemas.microsoft.com/office/drawing/2014/main" id="{4EB61B47-2355-4A56-9795-404205659FB9}"/>
                  </a:ext>
                </a:extLst>
              </p:cNvPr>
              <p:cNvSpPr/>
              <p:nvPr/>
            </p:nvSpPr>
            <p:spPr>
              <a:xfrm>
                <a:off x="3728292" y="2456773"/>
                <a:ext cx="132143" cy="1777298"/>
              </a:xfrm>
              <a:prstGeom prst="can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12" name="Groupe 11">
                <a:extLst>
                  <a:ext uri="{FF2B5EF4-FFF2-40B4-BE49-F238E27FC236}">
                    <a16:creationId xmlns:a16="http://schemas.microsoft.com/office/drawing/2014/main" id="{3C3E46F9-2E9F-4855-9158-463198C25702}"/>
                  </a:ext>
                </a:extLst>
              </p:cNvPr>
              <p:cNvGrpSpPr/>
              <p:nvPr/>
            </p:nvGrpSpPr>
            <p:grpSpPr>
              <a:xfrm>
                <a:off x="3324491" y="1483047"/>
                <a:ext cx="2061376" cy="1078046"/>
                <a:chOff x="9094304" y="2202830"/>
                <a:chExt cx="2061376" cy="1078046"/>
              </a:xfrm>
            </p:grpSpPr>
            <p:sp>
              <p:nvSpPr>
                <p:cNvPr id="13" name="Rectangle : coins arrondis 12">
                  <a:extLst>
                    <a:ext uri="{FF2B5EF4-FFF2-40B4-BE49-F238E27FC236}">
                      <a16:creationId xmlns:a16="http://schemas.microsoft.com/office/drawing/2014/main" id="{24A5E152-8BEC-4C5F-9BFC-6DDA21762117}"/>
                    </a:ext>
                  </a:extLst>
                </p:cNvPr>
                <p:cNvSpPr/>
                <p:nvPr/>
              </p:nvSpPr>
              <p:spPr>
                <a:xfrm>
                  <a:off x="9094304" y="2202830"/>
                  <a:ext cx="2061376" cy="1078046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7A463D08-B79B-4466-BAEF-6C0218061159}"/>
                    </a:ext>
                  </a:extLst>
                </p:cNvPr>
                <p:cNvSpPr txBox="1"/>
                <p:nvPr/>
              </p:nvSpPr>
              <p:spPr>
                <a:xfrm>
                  <a:off x="9203015" y="2555044"/>
                  <a:ext cx="1843954" cy="40011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T =              °C</a:t>
                  </a:r>
                </a:p>
              </p:txBody>
            </p:sp>
          </p:grpSp>
        </p:grp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10584F35-DA65-4DD3-8593-D460D547CFBA}"/>
              </a:ext>
            </a:extLst>
          </p:cNvPr>
          <p:cNvGrpSpPr/>
          <p:nvPr/>
        </p:nvGrpSpPr>
        <p:grpSpPr>
          <a:xfrm>
            <a:off x="4643718" y="967677"/>
            <a:ext cx="4038630" cy="3818618"/>
            <a:chOff x="1069261" y="1483047"/>
            <a:chExt cx="4316606" cy="4298824"/>
          </a:xfrm>
        </p:grpSpPr>
        <p:grpSp>
          <p:nvGrpSpPr>
            <p:cNvPr id="20" name="Grouper 444">
              <a:extLst>
                <a:ext uri="{FF2B5EF4-FFF2-40B4-BE49-F238E27FC236}">
                  <a16:creationId xmlns:a16="http://schemas.microsoft.com/office/drawing/2014/main" id="{42595FE9-6B5F-48F1-B5B9-61518159E4AF}"/>
                </a:ext>
              </a:extLst>
            </p:cNvPr>
            <p:cNvGrpSpPr/>
            <p:nvPr/>
          </p:nvGrpSpPr>
          <p:grpSpPr>
            <a:xfrm>
              <a:off x="2564295" y="2904890"/>
              <a:ext cx="1521515" cy="1962619"/>
              <a:chOff x="-421" y="0"/>
              <a:chExt cx="571921" cy="824230"/>
            </a:xfrm>
          </p:grpSpPr>
          <p:sp>
            <p:nvSpPr>
              <p:cNvPr id="29" name="Arrondir un rectangle avec un coin du même côté 49">
                <a:extLst>
                  <a:ext uri="{FF2B5EF4-FFF2-40B4-BE49-F238E27FC236}">
                    <a16:creationId xmlns:a16="http://schemas.microsoft.com/office/drawing/2014/main" id="{56F6D11A-9F3B-4BE8-9F1C-F86085D1A62B}"/>
                  </a:ext>
                </a:extLst>
              </p:cNvPr>
              <p:cNvSpPr/>
              <p:nvPr/>
            </p:nvSpPr>
            <p:spPr>
              <a:xfrm rot="10800000">
                <a:off x="-421" y="481330"/>
                <a:ext cx="571500" cy="342900"/>
              </a:xfrm>
              <a:prstGeom prst="round2Same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grpSp>
            <p:nvGrpSpPr>
              <p:cNvPr id="30" name="Grouper 441">
                <a:extLst>
                  <a:ext uri="{FF2B5EF4-FFF2-40B4-BE49-F238E27FC236}">
                    <a16:creationId xmlns:a16="http://schemas.microsoft.com/office/drawing/2014/main" id="{C281087B-D6D6-40BF-8A6B-257831CC12C9}"/>
                  </a:ext>
                </a:extLst>
              </p:cNvPr>
              <p:cNvGrpSpPr/>
              <p:nvPr/>
            </p:nvGrpSpPr>
            <p:grpSpPr>
              <a:xfrm>
                <a:off x="0" y="0"/>
                <a:ext cx="571500" cy="824230"/>
                <a:chOff x="0" y="0"/>
                <a:chExt cx="571500" cy="824230"/>
              </a:xfrm>
            </p:grpSpPr>
            <p:sp>
              <p:nvSpPr>
                <p:cNvPr id="31" name="Arrondir un rectangle avec un coin du même côté 442">
                  <a:extLst>
                    <a:ext uri="{FF2B5EF4-FFF2-40B4-BE49-F238E27FC236}">
                      <a16:creationId xmlns:a16="http://schemas.microsoft.com/office/drawing/2014/main" id="{CE6609A3-50A6-46AA-89C1-B67D6AFC4C54}"/>
                    </a:ext>
                  </a:extLst>
                </p:cNvPr>
                <p:cNvSpPr/>
                <p:nvPr/>
              </p:nvSpPr>
              <p:spPr>
                <a:xfrm rot="10800000">
                  <a:off x="0" y="24130"/>
                  <a:ext cx="571500" cy="800100"/>
                </a:xfrm>
                <a:prstGeom prst="round2Same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EDD4075A-11A8-4068-AAB3-DE209FFAFF84}"/>
                    </a:ext>
                  </a:extLst>
                </p:cNvPr>
                <p:cNvSpPr/>
                <p:nvPr/>
              </p:nvSpPr>
              <p:spPr>
                <a:xfrm flipV="1">
                  <a:off x="0" y="0"/>
                  <a:ext cx="571500" cy="4508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chemeClr val="bg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ZoneTexte 20">
                  <a:extLst>
                    <a:ext uri="{FF2B5EF4-FFF2-40B4-BE49-F238E27FC236}">
                      <a16:creationId xmlns:a16="http://schemas.microsoft.com/office/drawing/2014/main" id="{D7192CA4-8298-4D08-B600-A83BAB4088B4}"/>
                    </a:ext>
                  </a:extLst>
                </p:cNvPr>
                <p:cNvSpPr txBox="1"/>
                <p:nvPr/>
              </p:nvSpPr>
              <p:spPr>
                <a:xfrm>
                  <a:off x="1997136" y="5088910"/>
                  <a:ext cx="2654712" cy="6929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FR" sz="2000" b="0" i="0" smtClean="0">
                            <a:latin typeface="Cambria Math" panose="02040503050406030204" pitchFamily="18" charset="0"/>
                          </a:rPr>
                          <m:t>HCl</m:t>
                        </m:r>
                        <m:r>
                          <a:rPr lang="fr-FR" sz="20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fr-FR" sz="2000" b="0" i="0" smtClean="0">
                            <a:latin typeface="Cambria Math" panose="02040503050406030204" pitchFamily="18" charset="0"/>
                          </a:rPr>
                          <m:t>NaOH</m:t>
                        </m:r>
                      </m:oMath>
                    </m:oMathPara>
                  </a14:m>
                  <a:endParaRPr lang="fr-FR" sz="2000" dirty="0"/>
                </a:p>
                <a:p>
                  <a:pPr algn="ctr"/>
                  <a:r>
                    <a:rPr lang="fr-FR" sz="2000" dirty="0"/>
                    <a:t>Solutions à </a:t>
                  </a:r>
                  <a14:m>
                    <m:oMath xmlns:m="http://schemas.openxmlformats.org/officeDocument/2006/math">
                      <m:r>
                        <a:rPr lang="fr-FR" sz="2000" b="0" i="0" smtClean="0">
                          <a:latin typeface="Cambria Math" panose="02040503050406030204" pitchFamily="18" charset="0"/>
                        </a:rPr>
                        <m:t>0,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m:rPr>
                          <m:sty m:val="p"/>
                        </m:rPr>
                        <a:rPr lang="fr-FR" sz="2000" b="0" i="0" smtClean="0">
                          <a:latin typeface="Cambria Math" panose="02040503050406030204" pitchFamily="18" charset="0"/>
                        </a:rPr>
                        <m:t>mol</m:t>
                      </m:r>
                      <m:r>
                        <a:rPr lang="fr-FR" sz="2000" b="0" i="0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p>
                          <m: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a14:m>
                  <a:endParaRPr lang="fr-FR" sz="2000" dirty="0"/>
                </a:p>
              </p:txBody>
            </p:sp>
          </mc:Choice>
          <mc:Fallback>
            <p:sp>
              <p:nvSpPr>
                <p:cNvPr id="21" name="ZoneTexte 20">
                  <a:extLst>
                    <a:ext uri="{FF2B5EF4-FFF2-40B4-BE49-F238E27FC236}">
                      <a16:creationId xmlns:a16="http://schemas.microsoft.com/office/drawing/2014/main" id="{D7192CA4-8298-4D08-B600-A83BAB4088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7136" y="5088910"/>
                  <a:ext cx="2654712" cy="692961"/>
                </a:xfrm>
                <a:prstGeom prst="rect">
                  <a:avLst/>
                </a:prstGeom>
                <a:blipFill>
                  <a:blip r:embed="rId4"/>
                  <a:stretch>
                    <a:fillRect l="-5637" r="-1716" b="-2475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7CA2FE60-39DB-41A1-A231-51A1A1657DF1}"/>
                </a:ext>
              </a:extLst>
            </p:cNvPr>
            <p:cNvSpPr/>
            <p:nvPr/>
          </p:nvSpPr>
          <p:spPr>
            <a:xfrm>
              <a:off x="1739347" y="2484783"/>
              <a:ext cx="1162878" cy="1078046"/>
            </a:xfrm>
            <a:prstGeom prst="arc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7F295CA9-03FD-46F3-83EC-59661A4C92CB}"/>
                    </a:ext>
                  </a:extLst>
                </p:cNvPr>
                <p:cNvSpPr/>
                <p:nvPr/>
              </p:nvSpPr>
              <p:spPr>
                <a:xfrm>
                  <a:off x="1069261" y="2290698"/>
                  <a:ext cx="1340172" cy="415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FR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HC</m:t>
                        </m:r>
                        <m:r>
                          <m:rPr>
                            <m:sty m:val="p"/>
                          </m:rPr>
                          <a:rPr lang="fr-FR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fr-FR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fr-FR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NaOH</m:t>
                        </m:r>
                      </m:oMath>
                    </m:oMathPara>
                  </a14:m>
                  <a:endParaRPr lang="fr-FR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7F295CA9-03FD-46F3-83EC-59661A4C92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9261" y="2290698"/>
                  <a:ext cx="1340172" cy="415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C6C2E35F-96D3-4B1C-88C3-5A50A2C68A6E}"/>
                </a:ext>
              </a:extLst>
            </p:cNvPr>
            <p:cNvGrpSpPr/>
            <p:nvPr/>
          </p:nvGrpSpPr>
          <p:grpSpPr>
            <a:xfrm>
              <a:off x="3324491" y="1483047"/>
              <a:ext cx="2061376" cy="2751024"/>
              <a:chOff x="3324491" y="1483047"/>
              <a:chExt cx="2061376" cy="2751024"/>
            </a:xfrm>
          </p:grpSpPr>
          <p:sp>
            <p:nvSpPr>
              <p:cNvPr id="25" name="Cylindre 24">
                <a:extLst>
                  <a:ext uri="{FF2B5EF4-FFF2-40B4-BE49-F238E27FC236}">
                    <a16:creationId xmlns:a16="http://schemas.microsoft.com/office/drawing/2014/main" id="{257F8A50-2ACA-4DE4-B9E2-4C24BEE7638F}"/>
                  </a:ext>
                </a:extLst>
              </p:cNvPr>
              <p:cNvSpPr/>
              <p:nvPr/>
            </p:nvSpPr>
            <p:spPr>
              <a:xfrm>
                <a:off x="3728292" y="2456773"/>
                <a:ext cx="132143" cy="1777298"/>
              </a:xfrm>
              <a:prstGeom prst="can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26" name="Groupe 25">
                <a:extLst>
                  <a:ext uri="{FF2B5EF4-FFF2-40B4-BE49-F238E27FC236}">
                    <a16:creationId xmlns:a16="http://schemas.microsoft.com/office/drawing/2014/main" id="{BB46CA33-F6D6-47B0-B4AE-9F637410CF32}"/>
                  </a:ext>
                </a:extLst>
              </p:cNvPr>
              <p:cNvGrpSpPr/>
              <p:nvPr/>
            </p:nvGrpSpPr>
            <p:grpSpPr>
              <a:xfrm>
                <a:off x="3324491" y="1483047"/>
                <a:ext cx="2061376" cy="1078046"/>
                <a:chOff x="9094304" y="2202830"/>
                <a:chExt cx="2061376" cy="1078046"/>
              </a:xfrm>
            </p:grpSpPr>
            <p:sp>
              <p:nvSpPr>
                <p:cNvPr id="27" name="Rectangle : coins arrondis 26">
                  <a:extLst>
                    <a:ext uri="{FF2B5EF4-FFF2-40B4-BE49-F238E27FC236}">
                      <a16:creationId xmlns:a16="http://schemas.microsoft.com/office/drawing/2014/main" id="{A1BF6C48-4EB6-428E-8C4E-DE9ADD473776}"/>
                    </a:ext>
                  </a:extLst>
                </p:cNvPr>
                <p:cNvSpPr/>
                <p:nvPr/>
              </p:nvSpPr>
              <p:spPr>
                <a:xfrm>
                  <a:off x="9094304" y="2202830"/>
                  <a:ext cx="2061376" cy="1078046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53C35DB3-4A33-4478-BA4C-046B31ACD347}"/>
                    </a:ext>
                  </a:extLst>
                </p:cNvPr>
                <p:cNvSpPr txBox="1"/>
                <p:nvPr/>
              </p:nvSpPr>
              <p:spPr>
                <a:xfrm>
                  <a:off x="9203015" y="2555044"/>
                  <a:ext cx="1843954" cy="40011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T =              °C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20585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54A1CD1-771D-465E-88E5-F83608146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ABBD1C3-1B66-45CF-BAC2-21DA91415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État standard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Espace réservé du contenu 4">
                <a:extLst>
                  <a:ext uri="{FF2B5EF4-FFF2-40B4-BE49-F238E27FC236}">
                    <a16:creationId xmlns:a16="http://schemas.microsoft.com/office/drawing/2014/main" id="{81E21063-C045-495B-817B-457C62F84D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990087"/>
                <a:ext cx="9334500" cy="3856248"/>
              </a:xfrm>
              <a:prstGeom prst="rect">
                <a:avLst/>
              </a:prstGeom>
            </p:spPr>
            <p:txBody>
              <a:bodyPr>
                <a:normAutofit fontScale="32500" lnSpcReduction="20000"/>
              </a:bodyPr>
              <a:lstStyle>
                <a:lvl1pPr marL="68580" indent="-68580" algn="l" defTabSz="685800" rtl="0" eaLnBrk="1" latinLnBrk="0" hangingPunct="1">
                  <a:lnSpc>
                    <a:spcPct val="90000"/>
                  </a:lnSpc>
                  <a:spcBef>
                    <a:spcPts val="900"/>
                  </a:spcBef>
                  <a:spcAft>
                    <a:spcPts val="15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15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88036" indent="-137160" algn="l" defTabSz="685800" rtl="0" eaLnBrk="1" latinLnBrk="0" hangingPunct="1">
                  <a:lnSpc>
                    <a:spcPct val="90000"/>
                  </a:lnSpc>
                  <a:spcBef>
                    <a:spcPts val="15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35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425196" indent="-137160" algn="l" defTabSz="685800" rtl="0" eaLnBrk="1" latinLnBrk="0" hangingPunct="1">
                  <a:lnSpc>
                    <a:spcPct val="90000"/>
                  </a:lnSpc>
                  <a:spcBef>
                    <a:spcPts val="15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05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562356" indent="-137160" algn="l" defTabSz="685800" rtl="0" eaLnBrk="1" latinLnBrk="0" hangingPunct="1">
                  <a:lnSpc>
                    <a:spcPct val="90000"/>
                  </a:lnSpc>
                  <a:spcBef>
                    <a:spcPts val="15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05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699516" indent="-137160" algn="l" defTabSz="685800" rtl="0" eaLnBrk="1" latinLnBrk="0" hangingPunct="1">
                  <a:lnSpc>
                    <a:spcPct val="90000"/>
                  </a:lnSpc>
                  <a:spcBef>
                    <a:spcPts val="15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05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825000" indent="-171450" algn="l" defTabSz="685800" rtl="0" eaLnBrk="1" latinLnBrk="0" hangingPunct="1">
                  <a:lnSpc>
                    <a:spcPct val="90000"/>
                  </a:lnSpc>
                  <a:spcBef>
                    <a:spcPts val="15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05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975000" indent="-171450" algn="l" defTabSz="685800" rtl="0" eaLnBrk="1" latinLnBrk="0" hangingPunct="1">
                  <a:lnSpc>
                    <a:spcPct val="90000"/>
                  </a:lnSpc>
                  <a:spcBef>
                    <a:spcPts val="15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05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125000" indent="-171450" algn="l" defTabSz="685800" rtl="0" eaLnBrk="1" latinLnBrk="0" hangingPunct="1">
                  <a:lnSpc>
                    <a:spcPct val="90000"/>
                  </a:lnSpc>
                  <a:spcBef>
                    <a:spcPts val="15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05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275000" indent="-171450" algn="l" defTabSz="685800" rtl="0" eaLnBrk="1" latinLnBrk="0" hangingPunct="1">
                  <a:lnSpc>
                    <a:spcPct val="90000"/>
                  </a:lnSpc>
                  <a:spcBef>
                    <a:spcPts val="15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05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Courier New" panose="02070309020205020404" pitchFamily="49" charset="0"/>
                  <a:buChar char="o"/>
                </a:pPr>
                <a:r>
                  <a:rPr lang="fr-FR" sz="7400" u="sng" dirty="0"/>
                  <a:t>Constituant gazeux, pur ou dans un mélange :</a:t>
                </a:r>
              </a:p>
              <a:p>
                <a:pPr marL="0" indent="0" algn="ctr">
                  <a:buFont typeface="Calibri" panose="020F0502020204030204" pitchFamily="34" charset="0"/>
                  <a:buNone/>
                </a:pPr>
                <a:r>
                  <a:rPr lang="fr-FR" sz="6200" b="1" dirty="0"/>
                  <a:t>Gaz parfait </a:t>
                </a:r>
                <a:r>
                  <a:rPr lang="fr-FR" sz="6200" dirty="0"/>
                  <a:t>sous la pression standard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6200" i="1" smtClean="0"/>
                        </m:ctrlPr>
                      </m:sSupPr>
                      <m:e>
                        <m:r>
                          <a:rPr lang="fr-FR" sz="6200" i="1" smtClean="0"/>
                          <m:t>𝑃</m:t>
                        </m:r>
                      </m:e>
                      <m:sup>
                        <m:r>
                          <a:rPr lang="fr-FR" sz="6200" i="1" smtClean="0"/>
                          <m:t>°</m:t>
                        </m:r>
                      </m:sup>
                    </m:sSup>
                    <m:r>
                      <a:rPr lang="fr-FR" sz="6200" i="1" smtClean="0"/>
                      <m:t>=1 </m:t>
                    </m:r>
                    <m:r>
                      <m:rPr>
                        <m:sty m:val="p"/>
                      </m:rPr>
                      <a:rPr lang="fr-FR" sz="6200" smtClean="0"/>
                      <m:t>bar</m:t>
                    </m:r>
                  </m:oMath>
                </a14:m>
                <a:endParaRPr lang="fr-FR" sz="6200" dirty="0"/>
              </a:p>
              <a:p>
                <a:pPr marL="0" indent="0">
                  <a:buFont typeface="Calibri" panose="020F0502020204030204" pitchFamily="34" charset="0"/>
                  <a:buNone/>
                </a:pPr>
                <a:endParaRPr lang="fr-FR" sz="5500" dirty="0"/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fr-FR" sz="7400" dirty="0"/>
                  <a:t> </a:t>
                </a:r>
                <a:r>
                  <a:rPr lang="fr-FR" sz="6800" u="sng" dirty="0"/>
                  <a:t>Constituant en phase condensée (liquide, solide), pur, dans un mélange, ou solvant :</a:t>
                </a:r>
              </a:p>
              <a:p>
                <a:pPr marL="0" indent="0" algn="ctr">
                  <a:buNone/>
                </a:pPr>
                <a:r>
                  <a:rPr lang="fr-FR" sz="6200" b="1" dirty="0"/>
                  <a:t>Constituant pur</a:t>
                </a:r>
                <a:r>
                  <a:rPr lang="fr-FR" sz="6200" dirty="0"/>
                  <a:t>, dans le même état physique, sous la pression standard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6200" i="1"/>
                        </m:ctrlPr>
                      </m:sSupPr>
                      <m:e>
                        <m:r>
                          <a:rPr lang="fr-FR" sz="6200" i="1"/>
                          <m:t>𝑃</m:t>
                        </m:r>
                      </m:e>
                      <m:sup>
                        <m:r>
                          <a:rPr lang="fr-FR" sz="6200" i="1"/>
                          <m:t>°</m:t>
                        </m:r>
                      </m:sup>
                    </m:sSup>
                    <m:r>
                      <a:rPr lang="fr-FR" sz="6200" i="1"/>
                      <m:t>=1 </m:t>
                    </m:r>
                    <m:r>
                      <m:rPr>
                        <m:sty m:val="p"/>
                      </m:rPr>
                      <a:rPr lang="fr-FR" sz="6200"/>
                      <m:t>bar</m:t>
                    </m:r>
                  </m:oMath>
                </a14:m>
                <a:endParaRPr lang="fr-FR" sz="6200" dirty="0"/>
              </a:p>
              <a:p>
                <a:pPr marL="0" indent="0" algn="ctr">
                  <a:buFont typeface="Calibri" panose="020F0502020204030204" pitchFamily="34" charset="0"/>
                  <a:buNone/>
                </a:pPr>
                <a:endParaRPr lang="fr-FR" sz="5500" dirty="0"/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fr-FR" sz="7400" dirty="0"/>
                  <a:t> </a:t>
                </a:r>
                <a:r>
                  <a:rPr lang="fr-FR" sz="7400" u="sng" dirty="0"/>
                  <a:t>Soluté :</a:t>
                </a:r>
              </a:p>
              <a:p>
                <a:pPr marL="0" indent="0" algn="ctr">
                  <a:buFont typeface="Calibri" panose="020F0502020204030204" pitchFamily="34" charset="0"/>
                  <a:buNone/>
                </a:pPr>
                <a:r>
                  <a:rPr lang="fr-FR" sz="6200" dirty="0"/>
                  <a:t>État du composé, sous la pression standard, dans une </a:t>
                </a:r>
                <a:r>
                  <a:rPr lang="fr-FR" sz="6200" b="1" dirty="0"/>
                  <a:t>solution idéale </a:t>
                </a:r>
                <a:r>
                  <a:rPr lang="fr-FR" sz="6200" dirty="0"/>
                  <a:t>à</a:t>
                </a:r>
              </a:p>
              <a:p>
                <a:pPr marL="0" indent="0" algn="ctr">
                  <a:buFont typeface="Calibri" panose="020F0502020204030204" pitchFamily="34" charset="0"/>
                  <a:buNone/>
                </a:pPr>
                <a:r>
                  <a:rPr lang="fr-FR" sz="6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6200" i="1" smtClean="0"/>
                        </m:ctrlPr>
                      </m:sSupPr>
                      <m:e>
                        <m:r>
                          <a:rPr lang="fr-FR" sz="6200" i="1" smtClean="0"/>
                          <m:t>𝐶</m:t>
                        </m:r>
                      </m:e>
                      <m:sup>
                        <m:r>
                          <a:rPr lang="fr-FR" sz="6200" i="1" smtClean="0"/>
                          <m:t>°</m:t>
                        </m:r>
                      </m:sup>
                    </m:sSup>
                    <m:r>
                      <a:rPr lang="fr-FR" sz="6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6200" i="1" smtClean="0"/>
                      <m:t>1 </m:t>
                    </m:r>
                    <m:r>
                      <m:rPr>
                        <m:sty m:val="p"/>
                      </m:rPr>
                      <a:rPr lang="fr-FR" sz="6200" smtClean="0"/>
                      <m:t>mol</m:t>
                    </m:r>
                    <m:r>
                      <a:rPr lang="fr-FR" sz="6200" smtClean="0"/>
                      <m:t>.</m:t>
                    </m:r>
                    <m:sSup>
                      <m:sSupPr>
                        <m:ctrlPr>
                          <a:rPr lang="fr-FR" sz="6200" i="1" smtClean="0"/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6200" smtClean="0"/>
                          <m:t>L</m:t>
                        </m:r>
                      </m:e>
                      <m:sup>
                        <m:r>
                          <a:rPr lang="fr-FR" sz="6200" smtClean="0"/>
                          <m:t>−1</m:t>
                        </m:r>
                      </m:sup>
                    </m:sSup>
                  </m:oMath>
                </a14:m>
                <a:endParaRPr lang="fr-FR" sz="6200" dirty="0"/>
              </a:p>
              <a:p>
                <a:pPr marL="0" indent="0" algn="ctr">
                  <a:buFont typeface="Calibri" panose="020F0502020204030204" pitchFamily="34" charset="0"/>
                  <a:buNone/>
                </a:pPr>
                <a:endParaRPr lang="fr-FR" sz="2400" dirty="0"/>
              </a:p>
              <a:p>
                <a:pPr marL="0" indent="0">
                  <a:buFont typeface="Calibri" panose="020F0502020204030204" pitchFamily="34" charset="0"/>
                  <a:buNone/>
                </a:pPr>
                <a:endParaRPr lang="fr-FR" sz="2400" dirty="0"/>
              </a:p>
            </p:txBody>
          </p:sp>
        </mc:Choice>
        <mc:Fallback>
          <p:sp>
            <p:nvSpPr>
              <p:cNvPr id="4" name="Espace réservé du contenu 4">
                <a:extLst>
                  <a:ext uri="{FF2B5EF4-FFF2-40B4-BE49-F238E27FC236}">
                    <a16:creationId xmlns:a16="http://schemas.microsoft.com/office/drawing/2014/main" id="{81E21063-C045-495B-817B-457C62F84D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90087"/>
                <a:ext cx="9334500" cy="3856248"/>
              </a:xfrm>
              <a:prstGeom prst="rect">
                <a:avLst/>
              </a:prstGeom>
              <a:blipFill>
                <a:blip r:embed="rId2"/>
                <a:stretch>
                  <a:fillRect l="-914" t="-36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3407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47FD705-1666-499B-8A28-31A7790EA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FF21B77-373D-4928-A3FA-B5F0A9680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698" y="163429"/>
            <a:ext cx="8602302" cy="694497"/>
          </a:xfrm>
        </p:spPr>
        <p:txBody>
          <a:bodyPr/>
          <a:lstStyle/>
          <a:p>
            <a:r>
              <a:rPr lang="fr-FR" dirty="0"/>
              <a:t>État standard : exemple de l’eau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Espace réservé du contenu 4">
                <a:extLst>
                  <a:ext uri="{FF2B5EF4-FFF2-40B4-BE49-F238E27FC236}">
                    <a16:creationId xmlns:a16="http://schemas.microsoft.com/office/drawing/2014/main" id="{CF5B5D56-2B92-4C8B-AB29-79930A6EE3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1698" y="820503"/>
                <a:ext cx="8602302" cy="3675298"/>
              </a:xfrm>
              <a:prstGeom prst="rect">
                <a:avLst/>
              </a:prstGeom>
            </p:spPr>
            <p:txBody>
              <a:bodyPr/>
              <a:lstStyle>
                <a:lvl1pPr marL="68580" indent="-68580" algn="l" defTabSz="685800" rtl="0" eaLnBrk="1" latinLnBrk="0" hangingPunct="1">
                  <a:lnSpc>
                    <a:spcPct val="90000"/>
                  </a:lnSpc>
                  <a:spcBef>
                    <a:spcPts val="900"/>
                  </a:spcBef>
                  <a:spcAft>
                    <a:spcPts val="15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15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88036" indent="-137160" algn="l" defTabSz="685800" rtl="0" eaLnBrk="1" latinLnBrk="0" hangingPunct="1">
                  <a:lnSpc>
                    <a:spcPct val="90000"/>
                  </a:lnSpc>
                  <a:spcBef>
                    <a:spcPts val="15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35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425196" indent="-137160" algn="l" defTabSz="685800" rtl="0" eaLnBrk="1" latinLnBrk="0" hangingPunct="1">
                  <a:lnSpc>
                    <a:spcPct val="90000"/>
                  </a:lnSpc>
                  <a:spcBef>
                    <a:spcPts val="15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05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562356" indent="-137160" algn="l" defTabSz="685800" rtl="0" eaLnBrk="1" latinLnBrk="0" hangingPunct="1">
                  <a:lnSpc>
                    <a:spcPct val="90000"/>
                  </a:lnSpc>
                  <a:spcBef>
                    <a:spcPts val="15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05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699516" indent="-137160" algn="l" defTabSz="685800" rtl="0" eaLnBrk="1" latinLnBrk="0" hangingPunct="1">
                  <a:lnSpc>
                    <a:spcPct val="90000"/>
                  </a:lnSpc>
                  <a:spcBef>
                    <a:spcPts val="15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05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825000" indent="-171450" algn="l" defTabSz="685800" rtl="0" eaLnBrk="1" latinLnBrk="0" hangingPunct="1">
                  <a:lnSpc>
                    <a:spcPct val="90000"/>
                  </a:lnSpc>
                  <a:spcBef>
                    <a:spcPts val="15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05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975000" indent="-171450" algn="l" defTabSz="685800" rtl="0" eaLnBrk="1" latinLnBrk="0" hangingPunct="1">
                  <a:lnSpc>
                    <a:spcPct val="90000"/>
                  </a:lnSpc>
                  <a:spcBef>
                    <a:spcPts val="15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05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125000" indent="-171450" algn="l" defTabSz="685800" rtl="0" eaLnBrk="1" latinLnBrk="0" hangingPunct="1">
                  <a:lnSpc>
                    <a:spcPct val="90000"/>
                  </a:lnSpc>
                  <a:spcBef>
                    <a:spcPts val="15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05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275000" indent="-171450" algn="l" defTabSz="685800" rtl="0" eaLnBrk="1" latinLnBrk="0" hangingPunct="1">
                  <a:lnSpc>
                    <a:spcPct val="90000"/>
                  </a:lnSpc>
                  <a:spcBef>
                    <a:spcPts val="15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05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Calibri" panose="020F0502020204030204" pitchFamily="34" charset="0"/>
                  <a:buNone/>
                </a:pPr>
                <a:r>
                  <a:rPr lang="fr-FR" sz="2400" dirty="0"/>
                  <a:t>À 50 °C,</a:t>
                </a:r>
              </a:p>
              <a:p>
                <a:pPr marL="0" indent="0">
                  <a:spcAft>
                    <a:spcPts val="0"/>
                  </a:spcAft>
                  <a:buFont typeface="Calibri" panose="020F0502020204030204" pitchFamily="34" charset="0"/>
                  <a:buNone/>
                </a:pPr>
                <a:endParaRPr lang="fr-FR" sz="2400" dirty="0"/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fr-FR" sz="2400" dirty="0"/>
                  <a:t> Eau vapeur </a:t>
                </a:r>
                <a14:m>
                  <m:oMath xmlns:m="http://schemas.openxmlformats.org/officeDocument/2006/math">
                    <m:r>
                      <a:rPr lang="fr-F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</m:oMath>
                </a14:m>
                <a:r>
                  <a:rPr lang="fr-FR" sz="2400" dirty="0"/>
                  <a:t> gaz parfait à 50 °C sous 1 bar </a:t>
                </a:r>
                <a:r>
                  <a:rPr lang="fr-FR" sz="2400" i="1" dirty="0"/>
                  <a:t>(état hypothétique)</a:t>
                </a:r>
              </a:p>
              <a:p>
                <a:pPr marL="0" indent="0">
                  <a:buFont typeface="Calibri" panose="020F0502020204030204" pitchFamily="34" charset="0"/>
                  <a:buNone/>
                </a:pPr>
                <a:endParaRPr lang="fr-FR" sz="2400" i="1" dirty="0"/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fr-FR" sz="2400" dirty="0"/>
                  <a:t> Eau solide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</m:oMath>
                </a14:m>
                <a:r>
                  <a:rPr lang="fr-FR" sz="2400" dirty="0"/>
                  <a:t> glace pure à 50 °C sous 1 bar </a:t>
                </a:r>
                <a:r>
                  <a:rPr lang="fr-FR" sz="2400" i="1" dirty="0"/>
                  <a:t>(état hypothétique)</a:t>
                </a:r>
              </a:p>
              <a:p>
                <a:pPr marL="0" indent="0">
                  <a:buFont typeface="Calibri" panose="020F0502020204030204" pitchFamily="34" charset="0"/>
                  <a:buNone/>
                </a:pPr>
                <a:endParaRPr lang="fr-FR" sz="2400" i="1" dirty="0"/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fr-FR" sz="2400" dirty="0"/>
                  <a:t> Eau liquide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</m:oMath>
                </a14:m>
                <a:r>
                  <a:rPr lang="fr-FR" sz="2400" dirty="0"/>
                  <a:t> liquide pur à 50 °C sous 1 bar </a:t>
                </a:r>
                <a:r>
                  <a:rPr lang="fr-FR" sz="2400" i="1" dirty="0"/>
                  <a:t>(état réalisable en pratique)</a:t>
                </a:r>
              </a:p>
              <a:p>
                <a:pPr marL="0" indent="0">
                  <a:buFont typeface="Calibri" panose="020F0502020204030204" pitchFamily="34" charset="0"/>
                  <a:buNone/>
                </a:pPr>
                <a:endParaRPr lang="fr-FR" dirty="0"/>
              </a:p>
            </p:txBody>
          </p:sp>
        </mc:Choice>
        <mc:Fallback>
          <p:sp>
            <p:nvSpPr>
              <p:cNvPr id="4" name="Espace réservé du contenu 4">
                <a:extLst>
                  <a:ext uri="{FF2B5EF4-FFF2-40B4-BE49-F238E27FC236}">
                    <a16:creationId xmlns:a16="http://schemas.microsoft.com/office/drawing/2014/main" id="{CF5B5D56-2B92-4C8B-AB29-79930A6EE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98" y="820503"/>
                <a:ext cx="8602302" cy="3675298"/>
              </a:xfrm>
              <a:prstGeom prst="rect">
                <a:avLst/>
              </a:prstGeom>
              <a:blipFill>
                <a:blip r:embed="rId2"/>
                <a:stretch>
                  <a:fillRect l="-1134" t="-23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0380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DB57F69-621A-4420-A9AB-A5B724D5A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tre 2">
                <a:extLst>
                  <a:ext uri="{FF2B5EF4-FFF2-40B4-BE49-F238E27FC236}">
                    <a16:creationId xmlns:a16="http://schemas.microsoft.com/office/drawing/2014/main" id="{CE32A9E0-80C7-41B5-B438-701654F388E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fr-FR" dirty="0"/>
                  <a:t>Détermination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+mn-lt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i="1">
                            <a:latin typeface="+mn-lt"/>
                          </a:rPr>
                          <m:t>Δ</m:t>
                        </m:r>
                      </m:e>
                      <m:sub>
                        <m:r>
                          <a:rPr lang="fr-FR" i="1">
                            <a:latin typeface="+mn-lt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fr-FR" dirty="0">
                    <a:latin typeface="+mn-lt"/>
                  </a:rPr>
                  <a:t>H°</a:t>
                </a:r>
              </a:p>
            </p:txBody>
          </p:sp>
        </mc:Choice>
        <mc:Fallback>
          <p:sp>
            <p:nvSpPr>
              <p:cNvPr id="3" name="Titre 2">
                <a:extLst>
                  <a:ext uri="{FF2B5EF4-FFF2-40B4-BE49-F238E27FC236}">
                    <a16:creationId xmlns:a16="http://schemas.microsoft.com/office/drawing/2014/main" id="{CE32A9E0-80C7-41B5-B438-701654F388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719" t="-37719" b="-4736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e 3">
            <a:extLst>
              <a:ext uri="{FF2B5EF4-FFF2-40B4-BE49-F238E27FC236}">
                <a16:creationId xmlns:a16="http://schemas.microsoft.com/office/drawing/2014/main" id="{AA56D1FE-A903-468A-8A5C-4A78A95B757D}"/>
              </a:ext>
            </a:extLst>
          </p:cNvPr>
          <p:cNvGrpSpPr/>
          <p:nvPr/>
        </p:nvGrpSpPr>
        <p:grpSpPr>
          <a:xfrm>
            <a:off x="0" y="172255"/>
            <a:ext cx="6237028" cy="4481656"/>
            <a:chOff x="-103748" y="-1361663"/>
            <a:chExt cx="10014476" cy="7326772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17CD5713-0D26-4588-9A74-C1E3052120C7}"/>
                </a:ext>
              </a:extLst>
            </p:cNvPr>
            <p:cNvGrpSpPr/>
            <p:nvPr/>
          </p:nvGrpSpPr>
          <p:grpSpPr>
            <a:xfrm>
              <a:off x="945545" y="-1361663"/>
              <a:ext cx="4171786" cy="7326772"/>
              <a:chOff x="945545" y="-1361663"/>
              <a:chExt cx="4171786" cy="7326772"/>
            </a:xfrm>
          </p:grpSpPr>
          <p:grpSp>
            <p:nvGrpSpPr>
              <p:cNvPr id="9" name="Groupe 8">
                <a:extLst>
                  <a:ext uri="{FF2B5EF4-FFF2-40B4-BE49-F238E27FC236}">
                    <a16:creationId xmlns:a16="http://schemas.microsoft.com/office/drawing/2014/main" id="{BF0FCEC7-5582-406E-A492-565F2AFEB753}"/>
                  </a:ext>
                </a:extLst>
              </p:cNvPr>
              <p:cNvGrpSpPr/>
              <p:nvPr/>
            </p:nvGrpSpPr>
            <p:grpSpPr>
              <a:xfrm>
                <a:off x="945545" y="-1361663"/>
                <a:ext cx="4171786" cy="7326772"/>
                <a:chOff x="1005180" y="-1133063"/>
                <a:chExt cx="4171786" cy="7326772"/>
              </a:xfrm>
            </p:grpSpPr>
            <p:sp>
              <p:nvSpPr>
                <p:cNvPr id="11" name="Corde 10">
                  <a:extLst>
                    <a:ext uri="{FF2B5EF4-FFF2-40B4-BE49-F238E27FC236}">
                      <a16:creationId xmlns:a16="http://schemas.microsoft.com/office/drawing/2014/main" id="{C3778C4E-945D-4C5D-A09C-585811F61E0D}"/>
                    </a:ext>
                  </a:extLst>
                </p:cNvPr>
                <p:cNvSpPr/>
                <p:nvPr/>
              </p:nvSpPr>
              <p:spPr>
                <a:xfrm rot="16200000">
                  <a:off x="-572313" y="444430"/>
                  <a:ext cx="7326772" cy="4171786"/>
                </a:xfrm>
                <a:prstGeom prst="chord">
                  <a:avLst>
                    <a:gd name="adj1" fmla="val 5378202"/>
                    <a:gd name="adj2" fmla="val 16200000"/>
                  </a:avLst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" name="Corde 11">
                  <a:extLst>
                    <a:ext uri="{FF2B5EF4-FFF2-40B4-BE49-F238E27FC236}">
                      <a16:creationId xmlns:a16="http://schemas.microsoft.com/office/drawing/2014/main" id="{52BD97EF-E901-4ED2-BEDD-53A2CE8C0598}"/>
                    </a:ext>
                  </a:extLst>
                </p:cNvPr>
                <p:cNvSpPr/>
                <p:nvPr/>
              </p:nvSpPr>
              <p:spPr>
                <a:xfrm rot="16200000">
                  <a:off x="-194625" y="766127"/>
                  <a:ext cx="6571396" cy="3528391"/>
                </a:xfrm>
                <a:prstGeom prst="chord">
                  <a:avLst>
                    <a:gd name="adj1" fmla="val 5378202"/>
                    <a:gd name="adj2" fmla="val 16200000"/>
                  </a:avLst>
                </a:prstGeom>
                <a:solidFill>
                  <a:schemeClr val="bg1"/>
                </a:solidFill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10" name="Corde 9">
                <a:extLst>
                  <a:ext uri="{FF2B5EF4-FFF2-40B4-BE49-F238E27FC236}">
                    <a16:creationId xmlns:a16="http://schemas.microsoft.com/office/drawing/2014/main" id="{6D98537D-EAE5-4011-9729-6796E7C5E7D6}"/>
                  </a:ext>
                </a:extLst>
              </p:cNvPr>
              <p:cNvSpPr/>
              <p:nvPr/>
            </p:nvSpPr>
            <p:spPr>
              <a:xfrm rot="16200000">
                <a:off x="-254259" y="537523"/>
                <a:ext cx="6571396" cy="3528394"/>
              </a:xfrm>
              <a:prstGeom prst="chord">
                <a:avLst>
                  <a:gd name="adj1" fmla="val 7374655"/>
                  <a:gd name="adj2" fmla="val 14197494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C50FC2FA-6759-456F-8683-FC088F768C3F}"/>
                </a:ext>
              </a:extLst>
            </p:cNvPr>
            <p:cNvSpPr txBox="1"/>
            <p:nvPr/>
          </p:nvSpPr>
          <p:spPr>
            <a:xfrm>
              <a:off x="-103748" y="-109650"/>
              <a:ext cx="16596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>
                  <a:solidFill>
                    <a:schemeClr val="accent5">
                      <a:lumMod val="75000"/>
                    </a:schemeClr>
                  </a:solidFill>
                </a:rPr>
                <a:t>Thermomètre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3F080F40-1E02-48EE-BB8F-2D9BF6C8A3FB}"/>
                    </a:ext>
                  </a:extLst>
                </p:cNvPr>
                <p:cNvSpPr txBox="1"/>
                <p:nvPr/>
              </p:nvSpPr>
              <p:spPr>
                <a:xfrm>
                  <a:off x="6096002" y="3652604"/>
                  <a:ext cx="3814726" cy="1896312"/>
                </a:xfrm>
                <a:prstGeom prst="rect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400" dirty="0">
                      <a:latin typeface="+mj-lt"/>
                    </a:rPr>
                    <a:t>200 </a:t>
                  </a:r>
                  <a:r>
                    <a:rPr lang="fr-FR" sz="1400" dirty="0" err="1">
                      <a:latin typeface="+mj-lt"/>
                    </a:rPr>
                    <a:t>mL</a:t>
                  </a:r>
                  <a:r>
                    <a:rPr lang="fr-FR" sz="1400" dirty="0">
                      <a:latin typeface="+mj-lt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+mj-lt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400" b="0" i="0" smtClean="0">
                              <a:latin typeface="+mj-lt"/>
                            </a:rPr>
                            <m:t>H</m:t>
                          </m:r>
                        </m:e>
                        <m:sub>
                          <m:r>
                            <a:rPr lang="fr-FR" sz="1400" b="0" i="0" smtClean="0">
                              <a:latin typeface="+mj-lt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fr-FR" sz="1400" b="0" i="0" smtClean="0">
                          <a:latin typeface="+mj-lt"/>
                        </a:rPr>
                        <m:t>O</m:t>
                      </m:r>
                    </m:oMath>
                  </a14:m>
                  <a:endParaRPr lang="fr-FR" sz="1400" dirty="0">
                    <a:latin typeface="+mj-lt"/>
                  </a:endParaRPr>
                </a:p>
                <a:p>
                  <a:endParaRPr lang="fr-FR" sz="1000" dirty="0">
                    <a:latin typeface="+mj-lt"/>
                  </a:endParaRPr>
                </a:p>
                <a:p>
                  <a:r>
                    <a:rPr lang="fr-FR" sz="1400" dirty="0">
                      <a:latin typeface="+mj-lt"/>
                    </a:rPr>
                    <a:t>+ 50 </a:t>
                  </a:r>
                  <a:r>
                    <a:rPr lang="fr-FR" sz="1400" dirty="0" err="1">
                      <a:latin typeface="+mj-lt"/>
                    </a:rPr>
                    <a:t>mL</a:t>
                  </a:r>
                  <a:r>
                    <a:rPr lang="fr-FR" sz="1400" dirty="0">
                      <a:latin typeface="+mj-lt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400" b="0" i="0" smtClean="0">
                          <a:latin typeface="+mj-lt"/>
                        </a:rPr>
                        <m:t>HCl</m:t>
                      </m:r>
                    </m:oMath>
                  </a14:m>
                  <a:r>
                    <a:rPr lang="fr-FR" sz="1400" dirty="0">
                      <a:latin typeface="+mj-lt"/>
                    </a:rPr>
                    <a:t> à </a:t>
                  </a:r>
                  <a14:m>
                    <m:oMath xmlns:m="http://schemas.openxmlformats.org/officeDocument/2006/math">
                      <m:r>
                        <a:rPr lang="fr-FR" sz="1400" b="0" i="0" smtClean="0">
                          <a:latin typeface="+mj-lt"/>
                        </a:rPr>
                        <m:t>2,0 </m:t>
                      </m:r>
                      <m:r>
                        <m:rPr>
                          <m:sty m:val="p"/>
                        </m:rPr>
                        <a:rPr lang="fr-FR" sz="1400" b="0" i="0" smtClean="0">
                          <a:latin typeface="+mj-lt"/>
                        </a:rPr>
                        <m:t>mol</m:t>
                      </m:r>
                      <m:r>
                        <a:rPr lang="fr-FR" sz="1400" b="0" i="0" smtClean="0">
                          <a:latin typeface="+mj-lt"/>
                        </a:rPr>
                        <m:t>.</m:t>
                      </m:r>
                      <m:sSup>
                        <m:sSupPr>
                          <m:ctrlPr>
                            <a:rPr lang="fr-FR" sz="1400" b="0" i="1" smtClean="0">
                              <a:latin typeface="+mj-lt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1400" b="0" i="0" smtClean="0">
                              <a:latin typeface="+mj-lt"/>
                            </a:rPr>
                            <m:t>L</m:t>
                          </m:r>
                        </m:e>
                        <m:sup>
                          <m:r>
                            <a:rPr lang="fr-FR" sz="1400" b="0" i="0" smtClean="0">
                              <a:latin typeface="+mj-lt"/>
                            </a:rPr>
                            <m:t>−1</m:t>
                          </m:r>
                        </m:sup>
                      </m:sSup>
                    </m:oMath>
                  </a14:m>
                  <a:endParaRPr lang="fr-FR" sz="1400" dirty="0">
                    <a:latin typeface="+mj-lt"/>
                  </a:endParaRPr>
                </a:p>
                <a:p>
                  <a:endParaRPr lang="fr-FR" sz="1000" dirty="0">
                    <a:latin typeface="+mj-lt"/>
                  </a:endParaRPr>
                </a:p>
                <a:p>
                  <a:r>
                    <a:rPr lang="fr-FR" sz="1400" dirty="0">
                      <a:latin typeface="+mj-lt"/>
                    </a:rPr>
                    <a:t>+ 50 </a:t>
                  </a:r>
                  <a:r>
                    <a:rPr lang="fr-FR" sz="1400" dirty="0" err="1">
                      <a:latin typeface="+mj-lt"/>
                    </a:rPr>
                    <a:t>mL</a:t>
                  </a:r>
                  <a:r>
                    <a:rPr lang="fr-FR" sz="1400" dirty="0">
                      <a:latin typeface="+mj-lt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400" b="0" i="0" smtClean="0">
                          <a:latin typeface="+mj-lt"/>
                        </a:rPr>
                        <m:t>NaOH</m:t>
                      </m:r>
                    </m:oMath>
                  </a14:m>
                  <a:r>
                    <a:rPr lang="fr-FR" sz="1400" dirty="0">
                      <a:latin typeface="+mj-lt"/>
                    </a:rPr>
                    <a:t> à </a:t>
                  </a:r>
                  <a14:m>
                    <m:oMath xmlns:m="http://schemas.openxmlformats.org/officeDocument/2006/math">
                      <m:r>
                        <a:rPr lang="fr-FR" sz="1400">
                          <a:latin typeface="+mj-lt"/>
                        </a:rPr>
                        <m:t>2</m:t>
                      </m:r>
                      <m:r>
                        <a:rPr lang="fr-FR" sz="1400" b="0" i="0" smtClean="0">
                          <a:latin typeface="+mj-lt"/>
                        </a:rPr>
                        <m:t>,0 </m:t>
                      </m:r>
                      <m:r>
                        <m:rPr>
                          <m:sty m:val="p"/>
                        </m:rPr>
                        <a:rPr lang="fr-FR" sz="1400" b="0" i="0" smtClean="0">
                          <a:latin typeface="+mj-lt"/>
                        </a:rPr>
                        <m:t>mol</m:t>
                      </m:r>
                      <m:r>
                        <a:rPr lang="fr-FR" sz="1400" b="0" i="0" smtClean="0">
                          <a:latin typeface="+mj-lt"/>
                        </a:rPr>
                        <m:t>.</m:t>
                      </m:r>
                      <m:sSup>
                        <m:sSupPr>
                          <m:ctrlPr>
                            <a:rPr lang="fr-FR" sz="1400" b="0" i="1" smtClean="0">
                              <a:latin typeface="+mj-lt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1400" b="0" i="0" smtClean="0">
                              <a:latin typeface="+mj-lt"/>
                            </a:rPr>
                            <m:t>L</m:t>
                          </m:r>
                        </m:e>
                        <m:sup>
                          <m:r>
                            <a:rPr lang="fr-FR" sz="1400" b="0" i="0" smtClean="0">
                              <a:latin typeface="+mj-lt"/>
                            </a:rPr>
                            <m:t>−1</m:t>
                          </m:r>
                        </m:sup>
                      </m:sSup>
                    </m:oMath>
                  </a14:m>
                  <a:endParaRPr lang="fr-FR" sz="1400" dirty="0">
                    <a:latin typeface="+mj-lt"/>
                  </a:endParaRPr>
                </a:p>
              </p:txBody>
            </p:sp>
          </mc:Choice>
          <mc:Fallback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3F080F40-1E02-48EE-BB8F-2D9BF6C8A3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2" y="3652604"/>
                  <a:ext cx="3814726" cy="1896312"/>
                </a:xfrm>
                <a:prstGeom prst="rect">
                  <a:avLst/>
                </a:prstGeom>
                <a:blipFill>
                  <a:blip r:embed="rId3"/>
                  <a:stretch>
                    <a:fillRect l="-510"/>
                  </a:stretch>
                </a:blipFill>
                <a:ln>
                  <a:solidFill>
                    <a:schemeClr val="tx2"/>
                  </a:solidFill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Connecteur droit avec flèche 7">
              <a:extLst>
                <a:ext uri="{FF2B5EF4-FFF2-40B4-BE49-F238E27FC236}">
                  <a16:creationId xmlns:a16="http://schemas.microsoft.com/office/drawing/2014/main" id="{92714D42-3218-4E53-B298-8D29DCDF3495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 flipV="1">
              <a:off x="3513095" y="4360494"/>
              <a:ext cx="2582908" cy="240267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Cylindre 12">
            <a:extLst>
              <a:ext uri="{FF2B5EF4-FFF2-40B4-BE49-F238E27FC236}">
                <a16:creationId xmlns:a16="http://schemas.microsoft.com/office/drawing/2014/main" id="{A31B16BE-D7E4-4E39-9949-405225231ADA}"/>
              </a:ext>
            </a:extLst>
          </p:cNvPr>
          <p:cNvSpPr/>
          <p:nvPr/>
        </p:nvSpPr>
        <p:spPr>
          <a:xfrm>
            <a:off x="1396825" y="1282043"/>
            <a:ext cx="118076" cy="2262080"/>
          </a:xfrm>
          <a:prstGeom prst="can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A18E01CB-C3D2-45E2-8713-3428FF7693CC}"/>
                  </a:ext>
                </a:extLst>
              </p:cNvPr>
              <p:cNvSpPr txBox="1"/>
              <p:nvPr/>
            </p:nvSpPr>
            <p:spPr>
              <a:xfrm>
                <a:off x="3251695" y="1152546"/>
                <a:ext cx="5606535" cy="5910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p>
                          <m: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d>
                        <m:d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aq</m:t>
                          </m:r>
                        </m:e>
                      </m:d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fr-FR" sz="2800" b="0" i="0" smtClean="0">
                          <a:latin typeface="Cambria Math" panose="02040503050406030204" pitchFamily="18" charset="0"/>
                        </a:rPr>
                        <m:t>H</m:t>
                      </m:r>
                      <m:sSup>
                        <m:sSup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p>
                          <m: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d>
                        <m:d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aq</m:t>
                          </m:r>
                        </m:e>
                      </m:d>
                      <m:groupChr>
                        <m:groupChrPr>
                          <m:chr m:val="→"/>
                          <m:vertJc m:val="bot"/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°</m:t>
                          </m:r>
                        </m:e>
                      </m:groupCh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2 </m:t>
                      </m:r>
                      <m:sSub>
                        <m:sSub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fr-FR" sz="2800" b="0" i="0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fr-FR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</m:d>
                    </m:oMath>
                  </m:oMathPara>
                </a14:m>
                <a:endParaRPr lang="fr-FR" sz="2800" dirty="0"/>
              </a:p>
            </p:txBody>
          </p:sp>
        </mc:Choice>
        <mc:Fallback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A18E01CB-C3D2-45E2-8713-3428FF769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695" y="1152546"/>
                <a:ext cx="5606535" cy="5910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5634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526EEFC-B12B-442A-A844-BDC42175D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91E32AAF-6245-4F66-A17F-31668AC3C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69" y="144379"/>
            <a:ext cx="8468952" cy="694497"/>
          </a:xfrm>
        </p:spPr>
        <p:txBody>
          <a:bodyPr/>
          <a:lstStyle/>
          <a:p>
            <a:r>
              <a:rPr lang="fr-FR" sz="4000" dirty="0"/>
              <a:t>État standard de référence d’un élément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Espace réservé du contenu 4">
                <a:extLst>
                  <a:ext uri="{FF2B5EF4-FFF2-40B4-BE49-F238E27FC236}">
                    <a16:creationId xmlns:a16="http://schemas.microsoft.com/office/drawing/2014/main" id="{17757C80-2C3A-4E64-8FB4-7E17B14B0FD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9204" y="959939"/>
                <a:ext cx="5702627" cy="4023360"/>
              </a:xfrm>
              <a:prstGeom prst="rect">
                <a:avLst/>
              </a:prstGeom>
              <a:noFill/>
            </p:spPr>
            <p:txBody>
              <a:bodyPr/>
              <a:lstStyle>
                <a:lvl1pPr marL="68580" indent="-68580" algn="l" defTabSz="685800" rtl="0" eaLnBrk="1" latinLnBrk="0" hangingPunct="1">
                  <a:lnSpc>
                    <a:spcPct val="90000"/>
                  </a:lnSpc>
                  <a:spcBef>
                    <a:spcPts val="900"/>
                  </a:spcBef>
                  <a:spcAft>
                    <a:spcPts val="15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15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88036" indent="-137160" algn="l" defTabSz="685800" rtl="0" eaLnBrk="1" latinLnBrk="0" hangingPunct="1">
                  <a:lnSpc>
                    <a:spcPct val="90000"/>
                  </a:lnSpc>
                  <a:spcBef>
                    <a:spcPts val="15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35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425196" indent="-137160" algn="l" defTabSz="685800" rtl="0" eaLnBrk="1" latinLnBrk="0" hangingPunct="1">
                  <a:lnSpc>
                    <a:spcPct val="90000"/>
                  </a:lnSpc>
                  <a:spcBef>
                    <a:spcPts val="15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05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562356" indent="-137160" algn="l" defTabSz="685800" rtl="0" eaLnBrk="1" latinLnBrk="0" hangingPunct="1">
                  <a:lnSpc>
                    <a:spcPct val="90000"/>
                  </a:lnSpc>
                  <a:spcBef>
                    <a:spcPts val="15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05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699516" indent="-137160" algn="l" defTabSz="685800" rtl="0" eaLnBrk="1" latinLnBrk="0" hangingPunct="1">
                  <a:lnSpc>
                    <a:spcPct val="90000"/>
                  </a:lnSpc>
                  <a:spcBef>
                    <a:spcPts val="15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05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825000" indent="-171450" algn="l" defTabSz="685800" rtl="0" eaLnBrk="1" latinLnBrk="0" hangingPunct="1">
                  <a:lnSpc>
                    <a:spcPct val="90000"/>
                  </a:lnSpc>
                  <a:spcBef>
                    <a:spcPts val="15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05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975000" indent="-171450" algn="l" defTabSz="685800" rtl="0" eaLnBrk="1" latinLnBrk="0" hangingPunct="1">
                  <a:lnSpc>
                    <a:spcPct val="90000"/>
                  </a:lnSpc>
                  <a:spcBef>
                    <a:spcPts val="15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05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125000" indent="-171450" algn="l" defTabSz="685800" rtl="0" eaLnBrk="1" latinLnBrk="0" hangingPunct="1">
                  <a:lnSpc>
                    <a:spcPct val="90000"/>
                  </a:lnSpc>
                  <a:spcBef>
                    <a:spcPts val="15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05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275000" indent="-171450" algn="l" defTabSz="685800" rtl="0" eaLnBrk="1" latinLnBrk="0" hangingPunct="1">
                  <a:lnSpc>
                    <a:spcPct val="90000"/>
                  </a:lnSpc>
                  <a:spcBef>
                    <a:spcPts val="15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05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v"/>
                </a:pPr>
                <a:r>
                  <a:rPr lang="fr-FR" sz="1600" b="1" dirty="0">
                    <a:ln>
                      <a:noFill/>
                    </a:ln>
                    <a:solidFill>
                      <a:schemeClr val="tx1"/>
                    </a:solidFill>
                  </a:rPr>
                  <a:t>L</a:t>
                </a:r>
                <a:r>
                  <a:rPr lang="fr-FR" sz="1600" b="1" dirty="0">
                    <a:ln>
                      <a:noFill/>
                    </a:ln>
                  </a:rPr>
                  <a:t>’</a:t>
                </a:r>
                <a:r>
                  <a:rPr lang="fr-FR" sz="1600" b="1" i="1" dirty="0">
                    <a:ln>
                      <a:noFill/>
                    </a:ln>
                  </a:rPr>
                  <a:t>état standard de référence </a:t>
                </a:r>
                <a:r>
                  <a:rPr lang="fr-FR" sz="1600" dirty="0">
                    <a:ln>
                      <a:noFill/>
                    </a:ln>
                  </a:rPr>
                  <a:t>d’un élément correspond à la forme physique la plus stable sous laquelle se trouve l’élément considéré, dans son état standard à la température </a:t>
                </a:r>
                <a14:m>
                  <m:oMath xmlns:m="http://schemas.openxmlformats.org/officeDocument/2006/math">
                    <m:r>
                      <a:rPr lang="fr-FR" sz="1600" i="1" smtClean="0">
                        <a:ln>
                          <a:noFill/>
                        </a:ln>
                      </a:rPr>
                      <m:t>𝑇</m:t>
                    </m:r>
                  </m:oMath>
                </a14:m>
                <a:r>
                  <a:rPr lang="fr-FR" sz="1600" dirty="0">
                    <a:ln>
                      <a:noFill/>
                    </a:ln>
                  </a:rPr>
                  <a:t>.</a:t>
                </a:r>
              </a:p>
              <a:p>
                <a:pPr>
                  <a:lnSpc>
                    <a:spcPct val="100000"/>
                  </a:lnSpc>
                  <a:buFont typeface="Courier New" panose="02070309020205020404" pitchFamily="49" charset="0"/>
                  <a:buChar char="o"/>
                </a:pPr>
                <a:endParaRPr lang="fr-FR" sz="1600" dirty="0">
                  <a:ln>
                    <a:noFill/>
                  </a:ln>
                </a:endParaRPr>
              </a:p>
              <a:p>
                <a:pPr>
                  <a:lnSpc>
                    <a:spcPct val="100000"/>
                  </a:lnSpc>
                  <a:buFont typeface="Courier New" panose="02070309020205020404" pitchFamily="49" charset="0"/>
                  <a:buChar char="o"/>
                </a:pPr>
                <a:r>
                  <a:rPr lang="fr-FR" sz="1600" dirty="0">
                    <a:ln>
                      <a:noFill/>
                    </a:ln>
                  </a:rPr>
                  <a:t> </a:t>
                </a:r>
                <a:r>
                  <a:rPr lang="fr-FR" sz="1600" u="sng" dirty="0">
                    <a:ln>
                      <a:noFill/>
                    </a:ln>
                  </a:rPr>
                  <a:t>Cas particuliers :</a:t>
                </a:r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1" i="1" smtClean="0">
                            <a:ln>
                              <a:noFill/>
                            </a:ln>
                          </a:rPr>
                        </m:ctrlPr>
                      </m:sSubPr>
                      <m:e>
                        <m:r>
                          <a:rPr lang="fr-FR" sz="1600" b="1" i="1" smtClean="0">
                            <a:ln>
                              <a:noFill/>
                            </a:ln>
                          </a:rPr>
                          <m:t>𝑯</m:t>
                        </m:r>
                      </m:e>
                      <m:sub>
                        <m:r>
                          <a:rPr lang="fr-FR" sz="1600" b="1" i="1" smtClean="0">
                            <a:ln>
                              <a:noFill/>
                            </a:ln>
                          </a:rPr>
                          <m:t>𝟐</m:t>
                        </m:r>
                      </m:sub>
                    </m:sSub>
                  </m:oMath>
                </a14:m>
                <a:r>
                  <a:rPr lang="fr-FR" sz="1600" b="1" dirty="0">
                    <a:ln>
                      <a:noFill/>
                    </a:ln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1" i="1" smtClean="0">
                            <a:ln>
                              <a:noFill/>
                            </a:ln>
                          </a:rPr>
                        </m:ctrlPr>
                      </m:sSubPr>
                      <m:e>
                        <m:r>
                          <a:rPr lang="fr-FR" sz="1600" b="1" i="1" smtClean="0">
                            <a:ln>
                              <a:noFill/>
                            </a:ln>
                          </a:rPr>
                          <m:t>𝑵</m:t>
                        </m:r>
                      </m:e>
                      <m:sub>
                        <m:r>
                          <a:rPr lang="fr-FR" sz="1600" b="1" i="1" smtClean="0">
                            <a:ln>
                              <a:noFill/>
                            </a:ln>
                          </a:rPr>
                          <m:t>𝟐</m:t>
                        </m:r>
                      </m:sub>
                    </m:sSub>
                  </m:oMath>
                </a14:m>
                <a:r>
                  <a:rPr lang="fr-FR" sz="1600" b="1" dirty="0">
                    <a:ln>
                      <a:noFill/>
                    </a:ln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1" i="1" smtClean="0">
                            <a:ln>
                              <a:noFill/>
                            </a:ln>
                          </a:rPr>
                        </m:ctrlPr>
                      </m:sSubPr>
                      <m:e>
                        <m:r>
                          <a:rPr lang="fr-FR" sz="1600" b="1" i="1" smtClean="0">
                            <a:ln>
                              <a:noFill/>
                            </a:ln>
                          </a:rPr>
                          <m:t>𝑶</m:t>
                        </m:r>
                      </m:e>
                      <m:sub>
                        <m:r>
                          <a:rPr lang="fr-FR" sz="1600" b="1" i="1" smtClean="0">
                            <a:ln>
                              <a:noFill/>
                            </a:ln>
                          </a:rPr>
                          <m:t>𝟐</m:t>
                        </m:r>
                      </m:sub>
                    </m:sSub>
                  </m:oMath>
                </a14:m>
                <a:r>
                  <a:rPr lang="fr-FR" sz="1600" b="1" dirty="0">
                    <a:ln>
                      <a:noFill/>
                    </a:ln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1" i="1" smtClean="0">
                            <a:ln>
                              <a:noFill/>
                            </a:ln>
                          </a:rPr>
                        </m:ctrlPr>
                      </m:sSubPr>
                      <m:e>
                        <m:r>
                          <a:rPr lang="fr-FR" sz="1600" b="1" i="1" smtClean="0">
                            <a:ln>
                              <a:noFill/>
                            </a:ln>
                          </a:rPr>
                          <m:t>𝑭</m:t>
                        </m:r>
                      </m:e>
                      <m:sub>
                        <m:r>
                          <a:rPr lang="fr-FR" sz="1600" b="1" i="1" smtClean="0">
                            <a:ln>
                              <a:noFill/>
                            </a:ln>
                          </a:rPr>
                          <m:t>𝟐</m:t>
                        </m:r>
                      </m:sub>
                    </m:sSub>
                  </m:oMath>
                </a14:m>
                <a:r>
                  <a:rPr lang="fr-FR" sz="1600" b="1" dirty="0">
                    <a:ln>
                      <a:noFill/>
                    </a:ln>
                  </a:rPr>
                  <a:t>, </a:t>
                </a:r>
                <a14:m>
                  <m:oMath xmlns:m="http://schemas.openxmlformats.org/officeDocument/2006/math">
                    <m:r>
                      <a:rPr lang="fr-FR" sz="1600" b="1" i="1" smtClean="0">
                        <a:ln>
                          <a:noFill/>
                        </a:ln>
                      </a:rPr>
                      <m:t>𝑪</m:t>
                    </m:r>
                    <m:sSub>
                      <m:sSubPr>
                        <m:ctrlPr>
                          <a:rPr lang="fr-FR" sz="1600" b="1" i="1" smtClean="0">
                            <a:ln>
                              <a:noFill/>
                            </a:ln>
                          </a:rPr>
                        </m:ctrlPr>
                      </m:sSubPr>
                      <m:e>
                        <m:r>
                          <a:rPr lang="fr-FR" sz="1600" b="1" i="1" smtClean="0">
                            <a:ln>
                              <a:noFill/>
                            </a:ln>
                          </a:rPr>
                          <m:t>𝒍</m:t>
                        </m:r>
                      </m:e>
                      <m:sub>
                        <m:r>
                          <a:rPr lang="fr-FR" sz="1600" b="1" i="1" smtClean="0">
                            <a:ln>
                              <a:noFill/>
                            </a:ln>
                          </a:rPr>
                          <m:t>𝟐</m:t>
                        </m:r>
                      </m:sub>
                    </m:sSub>
                  </m:oMath>
                </a14:m>
                <a:r>
                  <a:rPr lang="fr-FR" sz="1600" b="1" dirty="0">
                    <a:ln>
                      <a:noFill/>
                    </a:ln>
                  </a:rPr>
                  <a:t> </a:t>
                </a:r>
                <a:r>
                  <a:rPr lang="fr-FR" sz="1600" dirty="0">
                    <a:ln>
                      <a:noFill/>
                    </a:ln>
                  </a:rPr>
                  <a:t>: gaz parfait diatomique à toute température</a:t>
                </a:r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fr-FR" sz="1600" b="1" dirty="0">
                    <a:ln>
                      <a:noFill/>
                    </a:ln>
                  </a:rPr>
                  <a:t>Carbone</a:t>
                </a:r>
                <a:r>
                  <a:rPr lang="fr-FR" sz="1600" dirty="0">
                    <a:ln>
                      <a:noFill/>
                    </a:ln>
                  </a:rPr>
                  <a:t> : graphite à toute température</a:t>
                </a:r>
              </a:p>
            </p:txBody>
          </p:sp>
        </mc:Choice>
        <mc:Fallback>
          <p:sp>
            <p:nvSpPr>
              <p:cNvPr id="4" name="Espace réservé du contenu 4">
                <a:extLst>
                  <a:ext uri="{FF2B5EF4-FFF2-40B4-BE49-F238E27FC236}">
                    <a16:creationId xmlns:a16="http://schemas.microsoft.com/office/drawing/2014/main" id="{17757C80-2C3A-4E64-8FB4-7E17B14B0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04" y="959939"/>
                <a:ext cx="5702627" cy="4023360"/>
              </a:xfrm>
              <a:prstGeom prst="rect">
                <a:avLst/>
              </a:prstGeom>
              <a:blipFill>
                <a:blip r:embed="rId2"/>
                <a:stretch>
                  <a:fillRect l="-428" t="-4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au 4">
                <a:extLst>
                  <a:ext uri="{FF2B5EF4-FFF2-40B4-BE49-F238E27FC236}">
                    <a16:creationId xmlns:a16="http://schemas.microsoft.com/office/drawing/2014/main" id="{CCE6FF2C-BEB7-4653-897F-E27530434CB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0294893"/>
                  </p:ext>
                </p:extLst>
              </p:nvPr>
            </p:nvGraphicFramePr>
            <p:xfrm>
              <a:off x="5791200" y="959938"/>
              <a:ext cx="3188136" cy="3078662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594068">
                      <a:extLst>
                        <a:ext uri="{9D8B030D-6E8A-4147-A177-3AD203B41FA5}">
                          <a16:colId xmlns:a16="http://schemas.microsoft.com/office/drawing/2014/main" val="1898469533"/>
                        </a:ext>
                      </a:extLst>
                    </a:gridCol>
                    <a:gridCol w="1594068">
                      <a:extLst>
                        <a:ext uri="{9D8B030D-6E8A-4147-A177-3AD203B41FA5}">
                          <a16:colId xmlns:a16="http://schemas.microsoft.com/office/drawing/2014/main" val="1134961046"/>
                        </a:ext>
                      </a:extLst>
                    </a:gridCol>
                  </a:tblGrid>
                  <a:tr h="7597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/>
                            <a:t>Température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État standard de référence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29540177"/>
                      </a:ext>
                    </a:extLst>
                  </a:tr>
                  <a:tr h="7597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400" dirty="0"/>
                            <a:t>Eau</a:t>
                          </a:r>
                          <a:r>
                            <a:rPr lang="fr-FR" sz="1400" baseline="0" dirty="0"/>
                            <a:t> à </a:t>
                          </a:r>
                          <a14:m>
                            <m:oMath xmlns:m="http://schemas.openxmlformats.org/officeDocument/2006/math">
                              <m:r>
                                <a:rPr lang="fr-FR" sz="1400" smtClean="0"/>
                                <m:t>𝑇</m:t>
                              </m:r>
                              <m:r>
                                <a:rPr lang="fr-FR" sz="1400" smtClean="0"/>
                                <m:t>&gt;100 °</m:t>
                              </m:r>
                              <m:r>
                                <a:rPr lang="fr-FR" sz="1400" smtClean="0"/>
                                <m:t>𝐶</m:t>
                              </m:r>
                            </m:oMath>
                          </a14:m>
                          <a:endParaRPr lang="fr-FR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400" dirty="0"/>
                            <a:t>Gaz parfait pur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61227614"/>
                      </a:ext>
                    </a:extLst>
                  </a:tr>
                  <a:tr h="799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400" dirty="0"/>
                            <a:t>Eau à</a:t>
                          </a:r>
                          <a:r>
                            <a:rPr lang="fr-FR" sz="1400" baseline="0" dirty="0"/>
                            <a:t> 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400" smtClean="0"/>
                                  <m:t>0 °</m:t>
                                </m:r>
                                <m:r>
                                  <a:rPr lang="fr-FR" sz="1400" smtClean="0"/>
                                  <m:t>𝐶</m:t>
                                </m:r>
                                <m:r>
                                  <a:rPr lang="fr-FR" sz="1400" smtClean="0"/>
                                  <m:t>&lt;</m:t>
                                </m:r>
                                <m:r>
                                  <a:rPr lang="fr-FR" sz="1400" smtClean="0"/>
                                  <m:t>𝑇</m:t>
                                </m:r>
                                <m:r>
                                  <a:rPr lang="fr-FR" sz="1400" smtClean="0"/>
                                  <m:t>&lt;100 °</m:t>
                                </m:r>
                                <m:r>
                                  <a:rPr lang="fr-FR" sz="1400" smtClean="0"/>
                                  <m:t>𝐶</m:t>
                                </m:r>
                              </m:oMath>
                            </m:oMathPara>
                          </a14:m>
                          <a:endParaRPr lang="fr-FR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400" dirty="0"/>
                            <a:t>Eau liquide pure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89740573"/>
                      </a:ext>
                    </a:extLst>
                  </a:tr>
                  <a:tr h="7597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400" dirty="0"/>
                            <a:t>Eau à</a:t>
                          </a:r>
                          <a:r>
                            <a:rPr lang="fr-FR" sz="1400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fr-FR" sz="1400" smtClean="0"/>
                                <m:t>𝑇</m:t>
                              </m:r>
                              <m:r>
                                <a:rPr lang="fr-FR" sz="1400" smtClean="0"/>
                                <m:t>&lt;0 °</m:t>
                              </m:r>
                              <m:r>
                                <a:rPr lang="fr-FR" sz="1400" smtClean="0"/>
                                <m:t>𝐶</m:t>
                              </m:r>
                            </m:oMath>
                          </a14:m>
                          <a:endParaRPr lang="fr-FR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400" dirty="0"/>
                            <a:t>Glace pure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4196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au 4">
                <a:extLst>
                  <a:ext uri="{FF2B5EF4-FFF2-40B4-BE49-F238E27FC236}">
                    <a16:creationId xmlns:a16="http://schemas.microsoft.com/office/drawing/2014/main" id="{CCE6FF2C-BEB7-4653-897F-E27530434CB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0294893"/>
                  </p:ext>
                </p:extLst>
              </p:nvPr>
            </p:nvGraphicFramePr>
            <p:xfrm>
              <a:off x="5791200" y="959938"/>
              <a:ext cx="3188136" cy="3078662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594068">
                      <a:extLst>
                        <a:ext uri="{9D8B030D-6E8A-4147-A177-3AD203B41FA5}">
                          <a16:colId xmlns:a16="http://schemas.microsoft.com/office/drawing/2014/main" val="1898469533"/>
                        </a:ext>
                      </a:extLst>
                    </a:gridCol>
                    <a:gridCol w="1594068">
                      <a:extLst>
                        <a:ext uri="{9D8B030D-6E8A-4147-A177-3AD203B41FA5}">
                          <a16:colId xmlns:a16="http://schemas.microsoft.com/office/drawing/2014/main" val="1134961046"/>
                        </a:ext>
                      </a:extLst>
                    </a:gridCol>
                  </a:tblGrid>
                  <a:tr h="7597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/>
                            <a:t>Température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État standard de référence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29540177"/>
                      </a:ext>
                    </a:extLst>
                  </a:tr>
                  <a:tr h="759715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63" t="-100800" r="-101527" b="-206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400" dirty="0"/>
                            <a:t>Gaz parfait pur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61227614"/>
                      </a:ext>
                    </a:extLst>
                  </a:tr>
                  <a:tr h="799517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63" t="-191603" r="-101527" b="-96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400" dirty="0"/>
                            <a:t>Eau liquide pure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89740573"/>
                      </a:ext>
                    </a:extLst>
                  </a:tr>
                  <a:tr h="759715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63" t="-305600" r="-101527" b="-16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400" dirty="0"/>
                            <a:t>Glace pure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4196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21605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E1CF6E6-1290-4A1E-AD25-1DA09C7C3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F701-4968-46AE-B777-6FB50F0714C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297EF363-7C39-4D10-911C-829415C56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764" y="197648"/>
            <a:ext cx="7400471" cy="694497"/>
          </a:xfrm>
        </p:spPr>
        <p:txBody>
          <a:bodyPr/>
          <a:lstStyle/>
          <a:p>
            <a:pPr algn="ctr"/>
            <a:r>
              <a:rPr lang="fr-FR" sz="3600" dirty="0"/>
              <a:t>Enthalpie standard de réaction de synthèse de l’ammoniac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3FCB82C-197C-4F09-8EA1-6E457E9FAD09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78"/>
          <a:stretch/>
        </p:blipFill>
        <p:spPr bwMode="auto">
          <a:xfrm>
            <a:off x="199999" y="1312460"/>
            <a:ext cx="6018735" cy="267528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A86C120-CAA6-4188-9F02-E630C22D5E33}"/>
              </a:ext>
            </a:extLst>
          </p:cNvPr>
          <p:cNvSpPr txBox="1"/>
          <p:nvPr/>
        </p:nvSpPr>
        <p:spPr>
          <a:xfrm>
            <a:off x="6432697" y="1833880"/>
            <a:ext cx="26368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dirty="0"/>
              <a:t>E(N ≡ N) = 940 kJ·mol</a:t>
            </a:r>
            <a:r>
              <a:rPr lang="pt-BR" baseline="30000" dirty="0"/>
              <a:t>−1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baseline="300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dirty="0"/>
              <a:t>E(N−H) = 380 kJ·mol</a:t>
            </a:r>
            <a:r>
              <a:rPr lang="pt-BR" baseline="30000" dirty="0"/>
              <a:t>−1</a:t>
            </a:r>
            <a:endParaRPr lang="pt-BR" baseline="300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baseline="300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dirty="0"/>
              <a:t>E(H−H) = 430 kJ·mol</a:t>
            </a:r>
            <a:r>
              <a:rPr lang="pt-BR" baseline="30000" dirty="0"/>
              <a:t>−1</a:t>
            </a:r>
          </a:p>
          <a:p>
            <a:endParaRPr lang="fr-FR" baseline="30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34000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7C0F59B-1F18-4E91-981E-A537284AF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tre 2">
                <a:extLst>
                  <a:ext uri="{FF2B5EF4-FFF2-40B4-BE49-F238E27FC236}">
                    <a16:creationId xmlns:a16="http://schemas.microsoft.com/office/drawing/2014/main" id="{160ED3B6-A9D3-4EA2-BB4B-3742D6D31E7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14350" y="24825"/>
                <a:ext cx="8877300" cy="694497"/>
              </a:xfrm>
            </p:spPr>
            <p:txBody>
              <a:bodyPr/>
              <a:lstStyle/>
              <a:p>
                <a:r>
                  <a:rPr lang="fr-FR" sz="4400" dirty="0"/>
                  <a:t>Enthalpie d’hydratation 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4400">
                        <a:latin typeface="Cambria Math" panose="02040503050406030204" pitchFamily="18" charset="0"/>
                      </a:rPr>
                      <m:t>N</m:t>
                    </m:r>
                    <m:sSub>
                      <m:sSubPr>
                        <m:ctrlPr>
                          <a:rPr lang="fr-FR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44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fr-FR" sz="4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fr-FR" sz="4400">
                        <a:latin typeface="Cambria Math" panose="02040503050406030204" pitchFamily="18" charset="0"/>
                      </a:rPr>
                      <m:t>C</m:t>
                    </m:r>
                    <m:sSub>
                      <m:sSubPr>
                        <m:ctrlPr>
                          <a:rPr lang="fr-FR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4400">
                            <a:latin typeface="Cambria Math" panose="02040503050406030204" pitchFamily="18" charset="0"/>
                          </a:rPr>
                          <m:t>O</m:t>
                        </m:r>
                      </m:e>
                      <m:sub>
                        <m:r>
                          <a:rPr lang="fr-FR" sz="440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fr-FR" sz="4400" dirty="0"/>
              </a:p>
            </p:txBody>
          </p:sp>
        </mc:Choice>
        <mc:Fallback>
          <p:sp>
            <p:nvSpPr>
              <p:cNvPr id="3" name="Titre 2">
                <a:extLst>
                  <a:ext uri="{FF2B5EF4-FFF2-40B4-BE49-F238E27FC236}">
                    <a16:creationId xmlns:a16="http://schemas.microsoft.com/office/drawing/2014/main" id="{160ED3B6-A9D3-4EA2-BB4B-3742D6D31E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14350" y="24825"/>
                <a:ext cx="8877300" cy="694497"/>
              </a:xfrm>
              <a:blipFill>
                <a:blip r:embed="rId2"/>
                <a:stretch>
                  <a:fillRect l="-2745" t="-28070" b="-421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e 4">
            <a:extLst>
              <a:ext uri="{FF2B5EF4-FFF2-40B4-BE49-F238E27FC236}">
                <a16:creationId xmlns:a16="http://schemas.microsoft.com/office/drawing/2014/main" id="{C12E6C75-6A35-4440-9AC1-07FC4C8BB71E}"/>
              </a:ext>
            </a:extLst>
          </p:cNvPr>
          <p:cNvGrpSpPr/>
          <p:nvPr/>
        </p:nvGrpSpPr>
        <p:grpSpPr>
          <a:xfrm>
            <a:off x="5456963" y="-1276350"/>
            <a:ext cx="3485345" cy="5918910"/>
            <a:chOff x="945545" y="-1361664"/>
            <a:chExt cx="4215277" cy="7326772"/>
          </a:xfrm>
        </p:grpSpPr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53197021-A50B-4E7A-B290-942C081682A4}"/>
                </a:ext>
              </a:extLst>
            </p:cNvPr>
            <p:cNvGrpSpPr/>
            <p:nvPr/>
          </p:nvGrpSpPr>
          <p:grpSpPr>
            <a:xfrm>
              <a:off x="945545" y="-1361664"/>
              <a:ext cx="4171786" cy="7326772"/>
              <a:chOff x="1005180" y="-1133064"/>
              <a:chExt cx="4171786" cy="7326772"/>
            </a:xfrm>
          </p:grpSpPr>
          <p:sp>
            <p:nvSpPr>
              <p:cNvPr id="35" name="Corde 34">
                <a:extLst>
                  <a:ext uri="{FF2B5EF4-FFF2-40B4-BE49-F238E27FC236}">
                    <a16:creationId xmlns:a16="http://schemas.microsoft.com/office/drawing/2014/main" id="{0861011B-AE8D-4D95-A74B-5A960D953B20}"/>
                  </a:ext>
                </a:extLst>
              </p:cNvPr>
              <p:cNvSpPr/>
              <p:nvPr/>
            </p:nvSpPr>
            <p:spPr>
              <a:xfrm rot="16200000">
                <a:off x="-572313" y="444429"/>
                <a:ext cx="7326772" cy="4171786"/>
              </a:xfrm>
              <a:prstGeom prst="chord">
                <a:avLst>
                  <a:gd name="adj1" fmla="val 5378202"/>
                  <a:gd name="adj2" fmla="val 16200000"/>
                </a:avLst>
              </a:prstGeom>
              <a:solidFill>
                <a:srgbClr val="D9E0E6">
                  <a:lumMod val="90000"/>
                </a:srgbClr>
              </a:solidFill>
              <a:ln w="15875" cap="flat" cmpd="sng" algn="ctr">
                <a:solidFill>
                  <a:srgbClr val="D9E0E6">
                    <a:lumMod val="2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Corde 35">
                <a:extLst>
                  <a:ext uri="{FF2B5EF4-FFF2-40B4-BE49-F238E27FC236}">
                    <a16:creationId xmlns:a16="http://schemas.microsoft.com/office/drawing/2014/main" id="{AEB25CF7-2224-48DA-96C4-F564F6396F83}"/>
                  </a:ext>
                </a:extLst>
              </p:cNvPr>
              <p:cNvSpPr/>
              <p:nvPr/>
            </p:nvSpPr>
            <p:spPr>
              <a:xfrm rot="16200000">
                <a:off x="-194625" y="766127"/>
                <a:ext cx="6571396" cy="3528391"/>
              </a:xfrm>
              <a:prstGeom prst="chord">
                <a:avLst>
                  <a:gd name="adj1" fmla="val 5378202"/>
                  <a:gd name="adj2" fmla="val 16200000"/>
                </a:avLst>
              </a:prstGeom>
              <a:solidFill>
                <a:sysClr val="window" lastClr="FFFFFF"/>
              </a:solidFill>
              <a:ln w="15875" cap="flat" cmpd="sng" algn="ctr">
                <a:solidFill>
                  <a:srgbClr val="D9E0E6">
                    <a:lumMod val="2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" name="Corde 6">
              <a:extLst>
                <a:ext uri="{FF2B5EF4-FFF2-40B4-BE49-F238E27FC236}">
                  <a16:creationId xmlns:a16="http://schemas.microsoft.com/office/drawing/2014/main" id="{AFA58C4F-B330-4E7A-BCFC-0087610D62D3}"/>
                </a:ext>
              </a:extLst>
            </p:cNvPr>
            <p:cNvSpPr/>
            <p:nvPr/>
          </p:nvSpPr>
          <p:spPr>
            <a:xfrm rot="16200000">
              <a:off x="-254259" y="537523"/>
              <a:ext cx="6571396" cy="3528394"/>
            </a:xfrm>
            <a:prstGeom prst="chord">
              <a:avLst>
                <a:gd name="adj1" fmla="val 7374655"/>
                <a:gd name="adj2" fmla="val 14197494"/>
              </a:avLst>
            </a:prstGeom>
            <a:solidFill>
              <a:srgbClr val="1CADE4">
                <a:lumMod val="40000"/>
                <a:lumOff val="60000"/>
              </a:srgbClr>
            </a:solidFill>
            <a:ln w="158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Cylindre 7">
              <a:extLst>
                <a:ext uri="{FF2B5EF4-FFF2-40B4-BE49-F238E27FC236}">
                  <a16:creationId xmlns:a16="http://schemas.microsoft.com/office/drawing/2014/main" id="{903BB39B-5ADD-4628-A234-5B07CF8A1E9A}"/>
                </a:ext>
              </a:extLst>
            </p:cNvPr>
            <p:cNvSpPr/>
            <p:nvPr/>
          </p:nvSpPr>
          <p:spPr>
            <a:xfrm>
              <a:off x="3710555" y="1642537"/>
              <a:ext cx="188843" cy="2842591"/>
            </a:xfrm>
            <a:prstGeom prst="can">
              <a:avLst/>
            </a:prstGeom>
            <a:solidFill>
              <a:srgbClr val="3E8853">
                <a:lumMod val="20000"/>
                <a:lumOff val="80000"/>
              </a:srgbClr>
            </a:solidFill>
            <a:ln w="15875" cap="flat" cmpd="sng" algn="ctr">
              <a:solidFill>
                <a:srgbClr val="3E8853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4B4DEBD1-2B91-4E69-AC3C-C3999A3EE0B5}"/>
                </a:ext>
              </a:extLst>
            </p:cNvPr>
            <p:cNvSpPr txBox="1"/>
            <p:nvPr/>
          </p:nvSpPr>
          <p:spPr>
            <a:xfrm>
              <a:off x="3501201" y="1116304"/>
              <a:ext cx="16596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3E8853">
                      <a:lumMod val="75000"/>
                    </a:srgbClr>
                  </a:solidFill>
                  <a:effectLst/>
                  <a:uLnTx/>
                  <a:uFillTx/>
                </a:rPr>
                <a:t>Thermomètre</a:t>
              </a:r>
            </a:p>
          </p:txBody>
        </p:sp>
        <p:grpSp>
          <p:nvGrpSpPr>
            <p:cNvPr id="10" name="Grouper 287">
              <a:extLst>
                <a:ext uri="{FF2B5EF4-FFF2-40B4-BE49-F238E27FC236}">
                  <a16:creationId xmlns:a16="http://schemas.microsoft.com/office/drawing/2014/main" id="{3E6B10F4-80F2-4FA7-A912-E9380B0D751B}"/>
                </a:ext>
              </a:extLst>
            </p:cNvPr>
            <p:cNvGrpSpPr/>
            <p:nvPr/>
          </p:nvGrpSpPr>
          <p:grpSpPr>
            <a:xfrm>
              <a:off x="2745011" y="5208106"/>
              <a:ext cx="572851" cy="308900"/>
              <a:chOff x="0" y="1"/>
              <a:chExt cx="410210" cy="220343"/>
            </a:xfrm>
          </p:grpSpPr>
          <p:grpSp>
            <p:nvGrpSpPr>
              <p:cNvPr id="11" name="Grouper 350">
                <a:extLst>
                  <a:ext uri="{FF2B5EF4-FFF2-40B4-BE49-F238E27FC236}">
                    <a16:creationId xmlns:a16="http://schemas.microsoft.com/office/drawing/2014/main" id="{ED694E27-3742-4BDC-A7B6-42BC6A07CFA9}"/>
                  </a:ext>
                </a:extLst>
              </p:cNvPr>
              <p:cNvGrpSpPr/>
              <p:nvPr/>
            </p:nvGrpSpPr>
            <p:grpSpPr>
              <a:xfrm flipH="1">
                <a:off x="274322" y="1"/>
                <a:ext cx="135888" cy="203840"/>
                <a:chOff x="0" y="134620"/>
                <a:chExt cx="291465" cy="530225"/>
              </a:xfrm>
            </p:grpSpPr>
            <p:sp>
              <p:nvSpPr>
                <p:cNvPr id="28" name="Ellipse 27">
                  <a:extLst>
                    <a:ext uri="{FF2B5EF4-FFF2-40B4-BE49-F238E27FC236}">
                      <a16:creationId xmlns:a16="http://schemas.microsoft.com/office/drawing/2014/main" id="{CC36DDA1-4C1D-4A6E-9642-6DC3E2FDEC38}"/>
                    </a:ext>
                  </a:extLst>
                </p:cNvPr>
                <p:cNvSpPr/>
                <p:nvPr/>
              </p:nvSpPr>
              <p:spPr>
                <a:xfrm>
                  <a:off x="0" y="357505"/>
                  <a:ext cx="60325" cy="67946"/>
                </a:xfrm>
                <a:prstGeom prst="ellipse">
                  <a:avLst/>
                </a:prstGeom>
                <a:solidFill>
                  <a:srgbClr val="FFFFFF"/>
                </a:solidFill>
                <a:ln w="63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Ellipse 28">
                  <a:extLst>
                    <a:ext uri="{FF2B5EF4-FFF2-40B4-BE49-F238E27FC236}">
                      <a16:creationId xmlns:a16="http://schemas.microsoft.com/office/drawing/2014/main" id="{7FA11A61-B20F-40FB-B144-A04E38248206}"/>
                    </a:ext>
                  </a:extLst>
                </p:cNvPr>
                <p:cNvSpPr/>
                <p:nvPr/>
              </p:nvSpPr>
              <p:spPr>
                <a:xfrm>
                  <a:off x="95885" y="400685"/>
                  <a:ext cx="75565" cy="88900"/>
                </a:xfrm>
                <a:prstGeom prst="ellipse">
                  <a:avLst/>
                </a:prstGeom>
                <a:solidFill>
                  <a:srgbClr val="FFFFFF"/>
                </a:solidFill>
                <a:ln w="63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Ellipse 29">
                  <a:extLst>
                    <a:ext uri="{FF2B5EF4-FFF2-40B4-BE49-F238E27FC236}">
                      <a16:creationId xmlns:a16="http://schemas.microsoft.com/office/drawing/2014/main" id="{AE79435C-D3A2-473A-B381-5DFF9E6319B7}"/>
                    </a:ext>
                  </a:extLst>
                </p:cNvPr>
                <p:cNvSpPr/>
                <p:nvPr/>
              </p:nvSpPr>
              <p:spPr>
                <a:xfrm>
                  <a:off x="167640" y="238760"/>
                  <a:ext cx="76200" cy="90170"/>
                </a:xfrm>
                <a:prstGeom prst="ellipse">
                  <a:avLst/>
                </a:prstGeom>
                <a:solidFill>
                  <a:srgbClr val="FFFFFF"/>
                </a:solidFill>
                <a:ln w="63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" name="Ellipse 30">
                  <a:extLst>
                    <a:ext uri="{FF2B5EF4-FFF2-40B4-BE49-F238E27FC236}">
                      <a16:creationId xmlns:a16="http://schemas.microsoft.com/office/drawing/2014/main" id="{E4B8979C-C1AD-4411-8697-04809CB6FB88}"/>
                    </a:ext>
                  </a:extLst>
                </p:cNvPr>
                <p:cNvSpPr/>
                <p:nvPr/>
              </p:nvSpPr>
              <p:spPr>
                <a:xfrm>
                  <a:off x="0" y="176530"/>
                  <a:ext cx="88265" cy="97155"/>
                </a:xfrm>
                <a:prstGeom prst="ellipse">
                  <a:avLst/>
                </a:prstGeom>
                <a:solidFill>
                  <a:srgbClr val="FFFFFF"/>
                </a:solidFill>
                <a:ln w="63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" name="Ellipse 31">
                  <a:extLst>
                    <a:ext uri="{FF2B5EF4-FFF2-40B4-BE49-F238E27FC236}">
                      <a16:creationId xmlns:a16="http://schemas.microsoft.com/office/drawing/2014/main" id="{242276DB-B049-4263-91A1-244DCA36C8E2}"/>
                    </a:ext>
                  </a:extLst>
                </p:cNvPr>
                <p:cNvSpPr/>
                <p:nvPr/>
              </p:nvSpPr>
              <p:spPr>
                <a:xfrm>
                  <a:off x="152400" y="134620"/>
                  <a:ext cx="60325" cy="67945"/>
                </a:xfrm>
                <a:prstGeom prst="ellipse">
                  <a:avLst/>
                </a:prstGeom>
                <a:solidFill>
                  <a:srgbClr val="FFFFFF"/>
                </a:solidFill>
                <a:ln w="63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" name="Ellipse 32">
                  <a:extLst>
                    <a:ext uri="{FF2B5EF4-FFF2-40B4-BE49-F238E27FC236}">
                      <a16:creationId xmlns:a16="http://schemas.microsoft.com/office/drawing/2014/main" id="{539C4738-DBB1-44E1-A115-46E6C3CD7760}"/>
                    </a:ext>
                  </a:extLst>
                </p:cNvPr>
                <p:cNvSpPr/>
                <p:nvPr/>
              </p:nvSpPr>
              <p:spPr>
                <a:xfrm>
                  <a:off x="231140" y="439420"/>
                  <a:ext cx="60325" cy="67945"/>
                </a:xfrm>
                <a:prstGeom prst="ellipse">
                  <a:avLst/>
                </a:prstGeom>
                <a:solidFill>
                  <a:srgbClr val="FFFFFF"/>
                </a:solidFill>
                <a:ln w="63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" name="Ellipse 33">
                  <a:extLst>
                    <a:ext uri="{FF2B5EF4-FFF2-40B4-BE49-F238E27FC236}">
                      <a16:creationId xmlns:a16="http://schemas.microsoft.com/office/drawing/2014/main" id="{63D8E2DF-DCA4-401E-AF2C-EA98978253F9}"/>
                    </a:ext>
                  </a:extLst>
                </p:cNvPr>
                <p:cNvSpPr/>
                <p:nvPr/>
              </p:nvSpPr>
              <p:spPr>
                <a:xfrm>
                  <a:off x="107315" y="596900"/>
                  <a:ext cx="60325" cy="67945"/>
                </a:xfrm>
                <a:prstGeom prst="ellipse">
                  <a:avLst/>
                </a:prstGeom>
                <a:solidFill>
                  <a:srgbClr val="FFFFFF"/>
                </a:solidFill>
                <a:ln w="63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2" name="Grouper 412">
                <a:extLst>
                  <a:ext uri="{FF2B5EF4-FFF2-40B4-BE49-F238E27FC236}">
                    <a16:creationId xmlns:a16="http://schemas.microsoft.com/office/drawing/2014/main" id="{B93A46C1-923B-4172-A103-5637E4512A57}"/>
                  </a:ext>
                </a:extLst>
              </p:cNvPr>
              <p:cNvGrpSpPr/>
              <p:nvPr/>
            </p:nvGrpSpPr>
            <p:grpSpPr>
              <a:xfrm>
                <a:off x="0" y="636"/>
                <a:ext cx="135888" cy="203840"/>
                <a:chOff x="0" y="134620"/>
                <a:chExt cx="291465" cy="530225"/>
              </a:xfrm>
            </p:grpSpPr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88ADFA00-6AB5-4301-AFB8-625F49E12923}"/>
                    </a:ext>
                  </a:extLst>
                </p:cNvPr>
                <p:cNvSpPr/>
                <p:nvPr/>
              </p:nvSpPr>
              <p:spPr>
                <a:xfrm>
                  <a:off x="0" y="357505"/>
                  <a:ext cx="60325" cy="67946"/>
                </a:xfrm>
                <a:prstGeom prst="ellipse">
                  <a:avLst/>
                </a:prstGeom>
                <a:solidFill>
                  <a:srgbClr val="FFFFFF"/>
                </a:solidFill>
                <a:ln w="63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D1471E59-675D-4FEA-8A01-975DA902151E}"/>
                    </a:ext>
                  </a:extLst>
                </p:cNvPr>
                <p:cNvSpPr/>
                <p:nvPr/>
              </p:nvSpPr>
              <p:spPr>
                <a:xfrm>
                  <a:off x="95885" y="400685"/>
                  <a:ext cx="75565" cy="88900"/>
                </a:xfrm>
                <a:prstGeom prst="ellipse">
                  <a:avLst/>
                </a:prstGeom>
                <a:solidFill>
                  <a:srgbClr val="FFFFFF"/>
                </a:solidFill>
                <a:ln w="63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26A78561-03EA-4578-93EF-74880626D52C}"/>
                    </a:ext>
                  </a:extLst>
                </p:cNvPr>
                <p:cNvSpPr/>
                <p:nvPr/>
              </p:nvSpPr>
              <p:spPr>
                <a:xfrm>
                  <a:off x="167640" y="238760"/>
                  <a:ext cx="76200" cy="90170"/>
                </a:xfrm>
                <a:prstGeom prst="ellipse">
                  <a:avLst/>
                </a:prstGeom>
                <a:solidFill>
                  <a:srgbClr val="FFFFFF"/>
                </a:solidFill>
                <a:ln w="63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" name="Ellipse 23">
                  <a:extLst>
                    <a:ext uri="{FF2B5EF4-FFF2-40B4-BE49-F238E27FC236}">
                      <a16:creationId xmlns:a16="http://schemas.microsoft.com/office/drawing/2014/main" id="{D35A371E-FAA7-49D1-BCC2-731972849084}"/>
                    </a:ext>
                  </a:extLst>
                </p:cNvPr>
                <p:cNvSpPr/>
                <p:nvPr/>
              </p:nvSpPr>
              <p:spPr>
                <a:xfrm>
                  <a:off x="0" y="176530"/>
                  <a:ext cx="88265" cy="97155"/>
                </a:xfrm>
                <a:prstGeom prst="ellipse">
                  <a:avLst/>
                </a:prstGeom>
                <a:solidFill>
                  <a:srgbClr val="FFFFFF"/>
                </a:solidFill>
                <a:ln w="63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" name="Ellipse 24">
                  <a:extLst>
                    <a:ext uri="{FF2B5EF4-FFF2-40B4-BE49-F238E27FC236}">
                      <a16:creationId xmlns:a16="http://schemas.microsoft.com/office/drawing/2014/main" id="{E7548349-D9EB-4F1F-AA7A-D5E36F60A314}"/>
                    </a:ext>
                  </a:extLst>
                </p:cNvPr>
                <p:cNvSpPr/>
                <p:nvPr/>
              </p:nvSpPr>
              <p:spPr>
                <a:xfrm>
                  <a:off x="152400" y="134620"/>
                  <a:ext cx="60325" cy="67945"/>
                </a:xfrm>
                <a:prstGeom prst="ellipse">
                  <a:avLst/>
                </a:prstGeom>
                <a:solidFill>
                  <a:srgbClr val="FFFFFF"/>
                </a:solidFill>
                <a:ln w="63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" name="Ellipse 25">
                  <a:extLst>
                    <a:ext uri="{FF2B5EF4-FFF2-40B4-BE49-F238E27FC236}">
                      <a16:creationId xmlns:a16="http://schemas.microsoft.com/office/drawing/2014/main" id="{50CCAAF8-0C71-4192-B6D0-F9F31DCE731C}"/>
                    </a:ext>
                  </a:extLst>
                </p:cNvPr>
                <p:cNvSpPr/>
                <p:nvPr/>
              </p:nvSpPr>
              <p:spPr>
                <a:xfrm>
                  <a:off x="231140" y="439420"/>
                  <a:ext cx="60325" cy="67945"/>
                </a:xfrm>
                <a:prstGeom prst="ellipse">
                  <a:avLst/>
                </a:prstGeom>
                <a:solidFill>
                  <a:srgbClr val="FFFFFF"/>
                </a:solidFill>
                <a:ln w="63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Ellipse 26">
                  <a:extLst>
                    <a:ext uri="{FF2B5EF4-FFF2-40B4-BE49-F238E27FC236}">
                      <a16:creationId xmlns:a16="http://schemas.microsoft.com/office/drawing/2014/main" id="{7BE14A8F-06C2-4F0B-81AC-30DD87F8DBB6}"/>
                    </a:ext>
                  </a:extLst>
                </p:cNvPr>
                <p:cNvSpPr/>
                <p:nvPr/>
              </p:nvSpPr>
              <p:spPr>
                <a:xfrm>
                  <a:off x="107315" y="596900"/>
                  <a:ext cx="60325" cy="67945"/>
                </a:xfrm>
                <a:prstGeom prst="ellipse">
                  <a:avLst/>
                </a:prstGeom>
                <a:solidFill>
                  <a:srgbClr val="FFFFFF"/>
                </a:solidFill>
                <a:ln w="63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" name="Grouper 420">
                <a:extLst>
                  <a:ext uri="{FF2B5EF4-FFF2-40B4-BE49-F238E27FC236}">
                    <a16:creationId xmlns:a16="http://schemas.microsoft.com/office/drawing/2014/main" id="{74DFB196-B411-433F-A4AF-969209F62C85}"/>
                  </a:ext>
                </a:extLst>
              </p:cNvPr>
              <p:cNvGrpSpPr/>
              <p:nvPr/>
            </p:nvGrpSpPr>
            <p:grpSpPr>
              <a:xfrm flipV="1">
                <a:off x="139065" y="16504"/>
                <a:ext cx="135888" cy="203840"/>
                <a:chOff x="0" y="134620"/>
                <a:chExt cx="291465" cy="530225"/>
              </a:xfrm>
            </p:grpSpPr>
            <p:sp>
              <p:nvSpPr>
                <p:cNvPr id="14" name="Ellipse 13">
                  <a:extLst>
                    <a:ext uri="{FF2B5EF4-FFF2-40B4-BE49-F238E27FC236}">
                      <a16:creationId xmlns:a16="http://schemas.microsoft.com/office/drawing/2014/main" id="{D52128AF-75DA-4C31-827A-0DBF119C7CA0}"/>
                    </a:ext>
                  </a:extLst>
                </p:cNvPr>
                <p:cNvSpPr/>
                <p:nvPr/>
              </p:nvSpPr>
              <p:spPr>
                <a:xfrm>
                  <a:off x="0" y="357505"/>
                  <a:ext cx="60325" cy="67946"/>
                </a:xfrm>
                <a:prstGeom prst="ellipse">
                  <a:avLst/>
                </a:prstGeom>
                <a:solidFill>
                  <a:srgbClr val="FFFFFF"/>
                </a:solidFill>
                <a:ln w="63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" name="Ellipse 14">
                  <a:extLst>
                    <a:ext uri="{FF2B5EF4-FFF2-40B4-BE49-F238E27FC236}">
                      <a16:creationId xmlns:a16="http://schemas.microsoft.com/office/drawing/2014/main" id="{50ACB411-49E6-4F46-9BD3-CAE1A22C691C}"/>
                    </a:ext>
                  </a:extLst>
                </p:cNvPr>
                <p:cNvSpPr/>
                <p:nvPr/>
              </p:nvSpPr>
              <p:spPr>
                <a:xfrm>
                  <a:off x="95885" y="400685"/>
                  <a:ext cx="75565" cy="88900"/>
                </a:xfrm>
                <a:prstGeom prst="ellipse">
                  <a:avLst/>
                </a:prstGeom>
                <a:solidFill>
                  <a:srgbClr val="FFFFFF"/>
                </a:solidFill>
                <a:ln w="63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" name="Ellipse 15">
                  <a:extLst>
                    <a:ext uri="{FF2B5EF4-FFF2-40B4-BE49-F238E27FC236}">
                      <a16:creationId xmlns:a16="http://schemas.microsoft.com/office/drawing/2014/main" id="{AB765F69-5463-467A-9CF4-4B1B847A4ECD}"/>
                    </a:ext>
                  </a:extLst>
                </p:cNvPr>
                <p:cNvSpPr/>
                <p:nvPr/>
              </p:nvSpPr>
              <p:spPr>
                <a:xfrm>
                  <a:off x="167640" y="238760"/>
                  <a:ext cx="76200" cy="90170"/>
                </a:xfrm>
                <a:prstGeom prst="ellipse">
                  <a:avLst/>
                </a:prstGeom>
                <a:solidFill>
                  <a:srgbClr val="FFFFFF"/>
                </a:solidFill>
                <a:ln w="63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" name="Ellipse 16">
                  <a:extLst>
                    <a:ext uri="{FF2B5EF4-FFF2-40B4-BE49-F238E27FC236}">
                      <a16:creationId xmlns:a16="http://schemas.microsoft.com/office/drawing/2014/main" id="{A5055393-E5FB-4861-9F8A-995B452B711E}"/>
                    </a:ext>
                  </a:extLst>
                </p:cNvPr>
                <p:cNvSpPr/>
                <p:nvPr/>
              </p:nvSpPr>
              <p:spPr>
                <a:xfrm>
                  <a:off x="0" y="176530"/>
                  <a:ext cx="88265" cy="97155"/>
                </a:xfrm>
                <a:prstGeom prst="ellipse">
                  <a:avLst/>
                </a:prstGeom>
                <a:solidFill>
                  <a:srgbClr val="FFFFFF"/>
                </a:solidFill>
                <a:ln w="63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" name="Ellipse 17">
                  <a:extLst>
                    <a:ext uri="{FF2B5EF4-FFF2-40B4-BE49-F238E27FC236}">
                      <a16:creationId xmlns:a16="http://schemas.microsoft.com/office/drawing/2014/main" id="{89B4B73B-737B-4936-9C4C-336A6D1A8E80}"/>
                    </a:ext>
                  </a:extLst>
                </p:cNvPr>
                <p:cNvSpPr/>
                <p:nvPr/>
              </p:nvSpPr>
              <p:spPr>
                <a:xfrm>
                  <a:off x="152400" y="134620"/>
                  <a:ext cx="60325" cy="67945"/>
                </a:xfrm>
                <a:prstGeom prst="ellipse">
                  <a:avLst/>
                </a:prstGeom>
                <a:solidFill>
                  <a:srgbClr val="FFFFFF"/>
                </a:solidFill>
                <a:ln w="63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" name="Ellipse 18">
                  <a:extLst>
                    <a:ext uri="{FF2B5EF4-FFF2-40B4-BE49-F238E27FC236}">
                      <a16:creationId xmlns:a16="http://schemas.microsoft.com/office/drawing/2014/main" id="{0337CAAF-87C8-457D-92CD-38D9DCB3E623}"/>
                    </a:ext>
                  </a:extLst>
                </p:cNvPr>
                <p:cNvSpPr/>
                <p:nvPr/>
              </p:nvSpPr>
              <p:spPr>
                <a:xfrm>
                  <a:off x="231140" y="439420"/>
                  <a:ext cx="60325" cy="67945"/>
                </a:xfrm>
                <a:prstGeom prst="ellipse">
                  <a:avLst/>
                </a:prstGeom>
                <a:solidFill>
                  <a:srgbClr val="FFFFFF"/>
                </a:solidFill>
                <a:ln w="63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94753F6B-D71F-42EC-86D7-F5CF6141A684}"/>
                    </a:ext>
                  </a:extLst>
                </p:cNvPr>
                <p:cNvSpPr/>
                <p:nvPr/>
              </p:nvSpPr>
              <p:spPr>
                <a:xfrm>
                  <a:off x="107315" y="596900"/>
                  <a:ext cx="60325" cy="67945"/>
                </a:xfrm>
                <a:prstGeom prst="ellipse">
                  <a:avLst/>
                </a:prstGeom>
                <a:solidFill>
                  <a:srgbClr val="FFFFFF"/>
                </a:solidFill>
                <a:ln w="63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EBFEBEE3-6A15-410B-BEFA-9B309E424717}"/>
                  </a:ext>
                </a:extLst>
              </p:cNvPr>
              <p:cNvSpPr txBox="1"/>
              <p:nvPr/>
            </p:nvSpPr>
            <p:spPr>
              <a:xfrm>
                <a:off x="1309346" y="3255185"/>
                <a:ext cx="3722750" cy="923330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200 </a:t>
                </a:r>
                <a:r>
                  <a:rPr lang="fr-FR" dirty="0" err="1"/>
                  <a:t>mL</a:t>
                </a:r>
                <a:r>
                  <a:rPr lang="fr-FR" dirty="0"/>
                  <a:t>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i="1" dirty="0"/>
              </a:p>
              <a:p>
                <a:endParaRPr lang="fr-FR" dirty="0"/>
              </a:p>
              <a:p>
                <a:r>
                  <a:rPr lang="fr-FR" dirty="0"/>
                  <a:t>+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=…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g</m:t>
                    </m:r>
                  </m:oMath>
                </a14:m>
                <a:r>
                  <a:rPr lang="fr-FR" dirty="0"/>
                  <a:t> de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Na</m:t>
                            </m:r>
                          </m:e>
                          <m:sub>
                            <m:r>
                              <a:rPr lang="fr-FR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CO</m:t>
                            </m:r>
                          </m:e>
                          <m:sub>
                            <m:r>
                              <a:rPr lang="fr-FR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,10 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fr-FR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O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EBFEBEE3-6A15-410B-BEFA-9B309E424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346" y="3255185"/>
                <a:ext cx="3722750" cy="923330"/>
              </a:xfrm>
              <a:prstGeom prst="rect">
                <a:avLst/>
              </a:prstGeom>
              <a:blipFill>
                <a:blip r:embed="rId3"/>
                <a:stretch>
                  <a:fillRect l="-1307" t="-3268" b="-9150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AA567CBD-14DF-4E2C-B2F2-88CD93F834DC}"/>
              </a:ext>
            </a:extLst>
          </p:cNvPr>
          <p:cNvCxnSpPr>
            <a:cxnSpLocks/>
          </p:cNvCxnSpPr>
          <p:nvPr/>
        </p:nvCxnSpPr>
        <p:spPr>
          <a:xfrm>
            <a:off x="5000338" y="3716850"/>
            <a:ext cx="179144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AD8C5B12-9FE6-4E46-8A05-853AE9D5BA02}"/>
                  </a:ext>
                </a:extLst>
              </p:cNvPr>
              <p:cNvSpPr txBox="1"/>
              <p:nvPr/>
            </p:nvSpPr>
            <p:spPr>
              <a:xfrm>
                <a:off x="-11097" y="827814"/>
                <a:ext cx="7553414" cy="4664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fr-FR" sz="2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fr-FR" sz="22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Na</m:t>
                          </m:r>
                        </m:e>
                        <m:sub>
                          <m:r>
                            <a:rPr kumimoji="0" lang="fr-FR" sz="22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0" lang="fr-FR" sz="22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C</m:t>
                      </m:r>
                      <m:sSub>
                        <m:sSubPr>
                          <m:ctrlPr>
                            <a:rPr kumimoji="0" lang="fr-FR" sz="2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fr-FR" sz="22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kumimoji="0" lang="fr-FR" sz="22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0" lang="fr-FR" sz="22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0" lang="fr-FR" sz="22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kumimoji="0" lang="fr-FR" sz="22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0" lang="fr-FR" sz="2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fr-FR" sz="22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0" lang="fr-FR" sz="22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0" lang="fr-FR" sz="22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kumimoji="0" lang="fr-FR" sz="22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kumimoji="0" lang="fr-FR" sz="2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fr-FR" sz="2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groupChr>
                        <m:groupChrPr>
                          <m:chr m:val="→"/>
                          <m:vertJc m:val="bot"/>
                          <m:ctrlPr>
                            <a:rPr kumimoji="0" lang="fr-FR" sz="2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kumimoji="0" lang="fr-FR" sz="22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fr-FR" sz="22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kumimoji="0" lang="fr-FR" sz="22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kumimoji="0" lang="fr-FR" sz="2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𝐻</m:t>
                          </m:r>
                          <m:sSub>
                            <m:sSubPr>
                              <m:ctrlPr>
                                <a:rPr kumimoji="0" lang="fr-FR" sz="22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fr-FR" sz="22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°</m:t>
                              </m:r>
                            </m:e>
                            <m:sub>
                              <m:r>
                                <a:rPr kumimoji="0" lang="fr-FR" sz="22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groupChr>
                      <m:r>
                        <a:rPr kumimoji="0" lang="fr-FR" sz="22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2 </m:t>
                      </m:r>
                      <m:r>
                        <m:rPr>
                          <m:sty m:val="p"/>
                        </m:rPr>
                        <a:rPr kumimoji="0" lang="fr-FR" sz="22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N</m:t>
                      </m:r>
                      <m:sSup>
                        <m:sSupPr>
                          <m:ctrlPr>
                            <a:rPr kumimoji="0" lang="fr-FR" sz="2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kumimoji="0" lang="fr-FR" sz="22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kumimoji="0" lang="fr-FR" sz="22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d>
                        <m:dPr>
                          <m:ctrlPr>
                            <a:rPr kumimoji="0" lang="fr-FR" sz="2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fr-FR" sz="2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  <m:r>
                        <a:rPr kumimoji="0" lang="fr-FR" sz="22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0" lang="fr-FR" sz="22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C</m:t>
                      </m:r>
                      <m:sSubSup>
                        <m:sSubSupPr>
                          <m:ctrlPr>
                            <a:rPr kumimoji="0" lang="fr-FR" sz="2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kumimoji="0" lang="fr-FR" sz="22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kumimoji="0" lang="fr-FR" sz="22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kumimoji="0" lang="fr-FR" sz="22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2−</m:t>
                          </m:r>
                        </m:sup>
                      </m:sSubSup>
                      <m:r>
                        <a:rPr kumimoji="0" lang="fr-FR" sz="22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kumimoji="0" lang="fr-FR" sz="2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fr-FR" sz="2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  <m:r>
                        <a:rPr kumimoji="0" lang="fr-FR" sz="22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+10 </m:t>
                      </m:r>
                      <m:sSub>
                        <m:sSubPr>
                          <m:ctrlPr>
                            <a:rPr kumimoji="0" lang="fr-FR" sz="2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fr-FR" sz="22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0" lang="fr-FR" sz="22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0" lang="fr-FR" sz="22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kumimoji="0" lang="fr-FR" sz="22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kumimoji="0" lang="fr-FR" sz="2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fr-FR" sz="2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</m:oMath>
                  </m:oMathPara>
                </a14:m>
                <a:endParaRPr kumimoji="0" lang="fr-FR" sz="2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AD8C5B12-9FE6-4E46-8A05-853AE9D5B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097" y="827814"/>
                <a:ext cx="7553414" cy="4664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1508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9C74BCE-62DB-40DC-A8F3-8FC6B33BE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122CE3E9-4D1D-42DD-9752-E63C37E94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Merci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7819929"/>
      </p:ext>
    </p:extLst>
  </p:cSld>
  <p:clrMapOvr>
    <a:masterClrMapping/>
  </p:clrMapOvr>
</p:sld>
</file>

<file path=ppt/theme/theme1.xml><?xml version="1.0" encoding="utf-8"?>
<a:theme xmlns:a="http://schemas.openxmlformats.org/drawingml/2006/main" name="Titre">
  <a:themeElements>
    <a:clrScheme name="Personnalisé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C1DF87"/>
      </a:accent1>
      <a:accent2>
        <a:srgbClr val="00B050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xte">
  <a:themeElements>
    <a:clrScheme name="Personnalisé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C1DF87"/>
      </a:accent1>
      <a:accent2>
        <a:srgbClr val="00B050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Merci">
  <a:themeElements>
    <a:clrScheme name="Personnalisé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C1DF87"/>
      </a:accent1>
      <a:accent2>
        <a:srgbClr val="00B050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</TotalTime>
  <Words>438</Words>
  <Application>Microsoft Office PowerPoint</Application>
  <PresentationFormat>Personnalisé</PresentationFormat>
  <Paragraphs>74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Courier New</vt:lpstr>
      <vt:lpstr>Wingdings</vt:lpstr>
      <vt:lpstr>Titre</vt:lpstr>
      <vt:lpstr>texte</vt:lpstr>
      <vt:lpstr>Merci</vt:lpstr>
      <vt:lpstr> Application du 1er principe de la thermodynamique à la réaction chimique</vt:lpstr>
      <vt:lpstr>Mise en évidence d’effets thermique</vt:lpstr>
      <vt:lpstr>État standard</vt:lpstr>
      <vt:lpstr>État standard : exemple de l’eau</vt:lpstr>
      <vt:lpstr>Détermination de Δ_rH°</vt:lpstr>
      <vt:lpstr>État standard de référence d’un élément</vt:lpstr>
      <vt:lpstr>Enthalpie standard de réaction de synthèse de l’ammoniac </vt:lpstr>
      <vt:lpstr>Enthalpie d’hydratation de Na_2 CO_3</vt:lpstr>
      <vt:lpstr>Merci</vt:lpstr>
    </vt:vector>
  </TitlesOfParts>
  <Company>RENAULT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PIRONNEAU Marc</dc:creator>
  <dc:description/>
  <cp:lastModifiedBy>Eloïse Mestre</cp:lastModifiedBy>
  <cp:revision>30</cp:revision>
  <cp:lastPrinted>2015-03-31T14:07:15Z</cp:lastPrinted>
  <dcterms:created xsi:type="dcterms:W3CDTF">2020-03-24T08:48:58Z</dcterms:created>
  <dcterms:modified xsi:type="dcterms:W3CDTF">2020-04-21T07:52:55Z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RENAULT DeSign</vt:lpwstr>
  </property>
  <property fmtid="{D5CDD505-2E9C-101B-9397-08002B2CF9AE}" pid="4" name="ContentTypeId">
    <vt:lpwstr>0x0101008477E3DB2009FC49ADD3BBFEB391E983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MSIP_Label_fd1c0902-ed92-4fed-896d-2e7725de02d4_ActionId">
    <vt:lpwstr>bfe6ccbd-fb37-4aeb-8e54-00004c58dbb4</vt:lpwstr>
  </property>
  <property fmtid="{D5CDD505-2E9C-101B-9397-08002B2CF9AE}" pid="10" name="MSIP_Label_fd1c0902-ed92-4fed-896d-2e7725de02d4_ContentBits">
    <vt:lpwstr>2</vt:lpwstr>
  </property>
  <property fmtid="{D5CDD505-2E9C-101B-9397-08002B2CF9AE}" pid="11" name="MSIP_Label_fd1c0902-ed92-4fed-896d-2e7725de02d4_Enabled">
    <vt:lpwstr>true</vt:lpwstr>
  </property>
  <property fmtid="{D5CDD505-2E9C-101B-9397-08002B2CF9AE}" pid="12" name="MSIP_Label_fd1c0902-ed92-4fed-896d-2e7725de02d4_Method">
    <vt:lpwstr>Standard</vt:lpwstr>
  </property>
  <property fmtid="{D5CDD505-2E9C-101B-9397-08002B2CF9AE}" pid="13" name="MSIP_Label_fd1c0902-ed92-4fed-896d-2e7725de02d4_Name">
    <vt:lpwstr>Anyone (not protected)</vt:lpwstr>
  </property>
  <property fmtid="{D5CDD505-2E9C-101B-9397-08002B2CF9AE}" pid="14" name="MSIP_Label_fd1c0902-ed92-4fed-896d-2e7725de02d4_SetDate">
    <vt:lpwstr>2020-03-24T08:50:27Z</vt:lpwstr>
  </property>
  <property fmtid="{D5CDD505-2E9C-101B-9397-08002B2CF9AE}" pid="15" name="MSIP_Label_fd1c0902-ed92-4fed-896d-2e7725de02d4_SiteId">
    <vt:lpwstr>d6b0bbee-7cd9-4d60-bce6-4a67b543e2ae</vt:lpwstr>
  </property>
  <property fmtid="{D5CDD505-2E9C-101B-9397-08002B2CF9AE}" pid="16" name="Notes">
    <vt:i4>0</vt:i4>
  </property>
  <property fmtid="{D5CDD505-2E9C-101B-9397-08002B2CF9AE}" pid="17" name="PresentationFormat">
    <vt:lpwstr>Affichage à l'écran (16:9)</vt:lpwstr>
  </property>
  <property fmtid="{D5CDD505-2E9C-101B-9397-08002B2CF9AE}" pid="18" name="ScaleCrop">
    <vt:bool>false</vt:bool>
  </property>
  <property fmtid="{D5CDD505-2E9C-101B-9397-08002B2CF9AE}" pid="19" name="ShareDoc">
    <vt:bool>false</vt:bool>
  </property>
  <property fmtid="{D5CDD505-2E9C-101B-9397-08002B2CF9AE}" pid="20" name="Slides">
    <vt:i4>5</vt:i4>
  </property>
</Properties>
</file>