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8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2020-04-24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2020-04-24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2020-04-24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2020-04-24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2020-04-24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2020-04-24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2020-04-24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2020-04-24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2020-04-24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2020-04-24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2020-04-24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2020-04-24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2020-04-24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Diagrammes potentiel-pH (construction exclue)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64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8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8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7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5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8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4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6361B598-5F0A-4306-BD38-293F269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76443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64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8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8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7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5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8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1AAEF-6BED-4482-950C-93B977FFD794}"/>
              </a:ext>
            </a:extLst>
          </p:cNvPr>
          <p:cNvSpPr/>
          <p:nvPr/>
        </p:nvSpPr>
        <p:spPr>
          <a:xfrm>
            <a:off x="2239621" y="2991679"/>
            <a:ext cx="612914" cy="4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9C658-DC0C-4F79-9091-6CDADBD89100}"/>
              </a:ext>
            </a:extLst>
          </p:cNvPr>
          <p:cNvSpPr/>
          <p:nvPr/>
        </p:nvSpPr>
        <p:spPr>
          <a:xfrm>
            <a:off x="6009864" y="4668148"/>
            <a:ext cx="897835" cy="4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38E50FF-FB95-4389-90B3-BA87E817D8CC}"/>
              </a:ext>
            </a:extLst>
          </p:cNvPr>
          <p:cNvCxnSpPr>
            <a:cxnSpLocks/>
          </p:cNvCxnSpPr>
          <p:nvPr/>
        </p:nvCxnSpPr>
        <p:spPr>
          <a:xfrm>
            <a:off x="2852534" y="3265004"/>
            <a:ext cx="3157330" cy="1605170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D608A36-90BB-4595-8A9B-A015C2D12B42}"/>
                  </a:ext>
                </a:extLst>
              </p:cNvPr>
              <p:cNvSpPr txBox="1"/>
              <p:nvPr/>
            </p:nvSpPr>
            <p:spPr>
              <a:xfrm>
                <a:off x="7368209" y="2173453"/>
                <a:ext cx="4427751" cy="338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D608A36-90BB-4595-8A9B-A015C2D1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09" y="2173453"/>
                <a:ext cx="4427751" cy="338555"/>
              </a:xfrm>
              <a:prstGeom prst="rect">
                <a:avLst/>
              </a:prstGeom>
              <a:blipFill>
                <a:blip r:embed="rId4"/>
                <a:stretch>
                  <a:fillRect l="-964" t="-3636" b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EF12B6D5-0379-429D-9647-7B70673B4D69}"/>
              </a:ext>
            </a:extLst>
          </p:cNvPr>
          <p:cNvSpPr txBox="1"/>
          <p:nvPr/>
        </p:nvSpPr>
        <p:spPr>
          <a:xfrm>
            <a:off x="7368209" y="1535008"/>
            <a:ext cx="2918043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1</a:t>
            </a:r>
            <a:r>
              <a:rPr lang="fr-FR" sz="2000" b="1" u="sng" baseline="30000" dirty="0"/>
              <a:t>ère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milieu basique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12524B14-7A60-4EE7-84BA-48BF7D66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20325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59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3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3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2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0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3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1AAEF-6BED-4482-950C-93B977FFD794}"/>
              </a:ext>
            </a:extLst>
          </p:cNvPr>
          <p:cNvSpPr/>
          <p:nvPr/>
        </p:nvSpPr>
        <p:spPr>
          <a:xfrm>
            <a:off x="4452729" y="2037523"/>
            <a:ext cx="897835" cy="43732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9C658-DC0C-4F79-9091-6CDADBD89100}"/>
              </a:ext>
            </a:extLst>
          </p:cNvPr>
          <p:cNvSpPr/>
          <p:nvPr/>
        </p:nvSpPr>
        <p:spPr>
          <a:xfrm>
            <a:off x="6009859" y="4668148"/>
            <a:ext cx="897835" cy="4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CC7692-F3D9-4359-8609-1648505F5702}"/>
              </a:ext>
            </a:extLst>
          </p:cNvPr>
          <p:cNvSpPr/>
          <p:nvPr/>
        </p:nvSpPr>
        <p:spPr>
          <a:xfrm>
            <a:off x="1366628" y="1996315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7C83AE-05C2-4E1C-A44F-29AAA9532FB5}"/>
              </a:ext>
            </a:extLst>
          </p:cNvPr>
          <p:cNvSpPr/>
          <p:nvPr/>
        </p:nvSpPr>
        <p:spPr>
          <a:xfrm>
            <a:off x="1494178" y="2507559"/>
            <a:ext cx="503586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83D457C-92A4-4230-BCBD-89260EB28D8D}"/>
                  </a:ext>
                </a:extLst>
              </p:cNvPr>
              <p:cNvSpPr txBox="1"/>
              <p:nvPr/>
            </p:nvSpPr>
            <p:spPr>
              <a:xfrm>
                <a:off x="6484190" y="2967005"/>
                <a:ext cx="345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83D457C-92A4-4230-BCBD-89260EB2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90" y="2967005"/>
                <a:ext cx="345672" cy="307777"/>
              </a:xfrm>
              <a:prstGeom prst="rect">
                <a:avLst/>
              </a:prstGeom>
              <a:blipFill>
                <a:blip r:embed="rId4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4A1846D-2FE3-4AF8-88DF-1C2DC1252316}"/>
                  </a:ext>
                </a:extLst>
              </p:cNvPr>
              <p:cNvSpPr txBox="1"/>
              <p:nvPr/>
            </p:nvSpPr>
            <p:spPr>
              <a:xfrm>
                <a:off x="6689763" y="3822794"/>
                <a:ext cx="5220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4A1846D-2FE3-4AF8-88DF-1C2DC125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63" y="3822794"/>
                <a:ext cx="522002" cy="307777"/>
              </a:xfrm>
              <a:prstGeom prst="rect">
                <a:avLst/>
              </a:prstGeom>
              <a:blipFill>
                <a:blip r:embed="rId5"/>
                <a:stretch>
                  <a:fillRect l="-10465" r="-11628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7FC97B8-FBE6-4952-8059-91B9A35A605D}"/>
              </a:ext>
            </a:extLst>
          </p:cNvPr>
          <p:cNvSpPr/>
          <p:nvPr/>
        </p:nvSpPr>
        <p:spPr>
          <a:xfrm>
            <a:off x="6454102" y="2950604"/>
            <a:ext cx="405848" cy="39531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AD7B23-BA79-4099-8069-DE1145957967}"/>
              </a:ext>
            </a:extLst>
          </p:cNvPr>
          <p:cNvSpPr/>
          <p:nvPr/>
        </p:nvSpPr>
        <p:spPr>
          <a:xfrm>
            <a:off x="6689762" y="3812359"/>
            <a:ext cx="522001" cy="318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5994398" y="1605031"/>
            <a:ext cx="2918043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1</a:t>
            </a:r>
            <a:r>
              <a:rPr lang="fr-FR" sz="2000" b="1" u="sng" baseline="30000" dirty="0"/>
              <a:t>ère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milieu basique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5994398" y="2177005"/>
                <a:ext cx="61529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98" y="2177005"/>
                <a:ext cx="6152903" cy="307777"/>
              </a:xfrm>
              <a:prstGeom prst="rect">
                <a:avLst/>
              </a:prstGeom>
              <a:blipFill>
                <a:blip r:embed="rId6"/>
                <a:stretch>
                  <a:fillRect l="-99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D37956-35A5-4F83-81E9-7090EE02B065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D37956-35A5-4F83-81E9-7090EE02B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7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D6468570-3D92-4C62-838A-CE1F4113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308290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59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3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3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2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0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3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6570868" y="1605031"/>
            <a:ext cx="3945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2</a:t>
            </a:r>
            <a:r>
              <a:rPr lang="fr-FR" sz="2000" b="1" u="sng" baseline="30000" dirty="0"/>
              <a:t>ème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passage en milieu acide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6918172" y="2155193"/>
                <a:ext cx="43716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3 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72" y="2155193"/>
                <a:ext cx="4371646" cy="307777"/>
              </a:xfrm>
              <a:prstGeom prst="rect">
                <a:avLst/>
              </a:prstGeom>
              <a:blipFill>
                <a:blip r:embed="rId4"/>
                <a:stretch>
                  <a:fillRect l="-976" t="-4000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4317425-AF27-4F53-9E79-D1F7AA782A02}"/>
              </a:ext>
            </a:extLst>
          </p:cNvPr>
          <p:cNvSpPr/>
          <p:nvPr/>
        </p:nvSpPr>
        <p:spPr>
          <a:xfrm>
            <a:off x="4452729" y="2037523"/>
            <a:ext cx="897835" cy="437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CEAF6-644A-4118-B5A6-73F8D2CD4EEB}"/>
              </a:ext>
            </a:extLst>
          </p:cNvPr>
          <p:cNvSpPr/>
          <p:nvPr/>
        </p:nvSpPr>
        <p:spPr>
          <a:xfrm>
            <a:off x="1540565" y="1038985"/>
            <a:ext cx="605122" cy="43732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2145687" y="1257645"/>
            <a:ext cx="2307042" cy="998538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4268972-C2F0-4345-86DD-9D460426DBA0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4268972-C2F0-4345-86DD-9D460426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EFD811E-F72F-4776-A975-FAC2064E85C8}"/>
              </a:ext>
            </a:extLst>
          </p:cNvPr>
          <p:cNvSpPr/>
          <p:nvPr/>
        </p:nvSpPr>
        <p:spPr>
          <a:xfrm>
            <a:off x="7369209" y="2601151"/>
            <a:ext cx="3643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Et </a:t>
            </a:r>
          </a:p>
          <a:p>
            <a:pPr algn="ctr">
              <a:spcAft>
                <a:spcPts val="0"/>
              </a:spcAft>
            </a:pPr>
            <a:endParaRPr lang="fr-FR" dirty="0"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Mn(OH)</a:t>
            </a:r>
            <a:r>
              <a:rPr lang="fr-FR" baseline="-25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fr-FR" baseline="-25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(s) </a:t>
            </a: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+2 H</a:t>
            </a:r>
            <a:r>
              <a:rPr lang="fr-FR" baseline="30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+ </a:t>
            </a: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=Mn</a:t>
            </a:r>
            <a:r>
              <a:rPr lang="fr-FR" baseline="30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2+</a:t>
            </a:r>
            <a:r>
              <a:rPr lang="fr-FR" baseline="-25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(aq)</a:t>
            </a: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+ 2H</a:t>
            </a:r>
            <a:r>
              <a:rPr lang="fr-FR" baseline="-25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</a:t>
            </a:r>
            <a:r>
              <a:rPr lang="fr-FR" baseline="-25000" dirty="0">
                <a:latin typeface="Times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(l)</a:t>
            </a:r>
            <a:endParaRPr lang="fr-FR" dirty="0"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Espace réservé du pied de page 3">
            <a:extLst>
              <a:ext uri="{FF2B5EF4-FFF2-40B4-BE49-F238E27FC236}">
                <a16:creationId xmlns:a16="http://schemas.microsoft.com/office/drawing/2014/main" id="{B41A4CD5-4300-45EF-8C99-FD2D73D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14662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59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3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3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2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0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3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6362149" y="1605031"/>
            <a:ext cx="4461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3</a:t>
            </a:r>
            <a:r>
              <a:rPr lang="fr-FR" sz="2000" b="1" u="sng" baseline="30000" dirty="0"/>
              <a:t>ème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réduction par les ions iodure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6362149" y="2082781"/>
                <a:ext cx="55236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49" y="2082781"/>
                <a:ext cx="5523627" cy="307777"/>
              </a:xfrm>
              <a:prstGeom prst="rect">
                <a:avLst/>
              </a:prstGeom>
              <a:blipFill>
                <a:blip r:embed="rId4"/>
                <a:stretch>
                  <a:fillRect l="-331" t="-4000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907EAC4-DE01-43E3-A9EE-64C5266646AF}"/>
              </a:ext>
            </a:extLst>
          </p:cNvPr>
          <p:cNvSpPr/>
          <p:nvPr/>
        </p:nvSpPr>
        <p:spPr>
          <a:xfrm>
            <a:off x="1564928" y="1079499"/>
            <a:ext cx="580751" cy="32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CAF70-ADCE-40FF-8265-7CBF3C1F2087}"/>
              </a:ext>
            </a:extLst>
          </p:cNvPr>
          <p:cNvSpPr/>
          <p:nvPr/>
        </p:nvSpPr>
        <p:spPr>
          <a:xfrm>
            <a:off x="2269431" y="3049899"/>
            <a:ext cx="615541" cy="32799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ACE3-0006-4BFE-BD4C-F35733F7C508}"/>
              </a:ext>
            </a:extLst>
          </p:cNvPr>
          <p:cNvSpPr/>
          <p:nvPr/>
        </p:nvSpPr>
        <p:spPr>
          <a:xfrm>
            <a:off x="1817886" y="3532393"/>
            <a:ext cx="327992" cy="32799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F16BD03-16B7-4DEB-AEA1-6B46ADCEA2C2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F16BD03-16B7-4DEB-AEA1-6B46ADC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A3CE4EA-DC5E-4FD4-8E16-F349955ECED4}"/>
              </a:ext>
            </a:extLst>
          </p:cNvPr>
          <p:cNvSpPr/>
          <p:nvPr/>
        </p:nvSpPr>
        <p:spPr>
          <a:xfrm>
            <a:off x="1243382" y="3179479"/>
            <a:ext cx="327991" cy="32799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6814E412-104F-44F4-B8AA-A5EB6C99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10979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4C842F03-4754-480C-AC44-611EC83A1C8E}"/>
              </a:ext>
            </a:extLst>
          </p:cNvPr>
          <p:cNvGrpSpPr/>
          <p:nvPr/>
        </p:nvGrpSpPr>
        <p:grpSpPr>
          <a:xfrm>
            <a:off x="5423587" y="2090565"/>
            <a:ext cx="2748485" cy="3092858"/>
            <a:chOff x="5357191" y="2049920"/>
            <a:chExt cx="2748485" cy="3741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B6FB15D2-0857-400E-8FAB-CF3A263F6ED4}"/>
                    </a:ext>
                  </a:extLst>
                </p:cNvPr>
                <p:cNvSpPr txBox="1"/>
                <p:nvPr/>
              </p:nvSpPr>
              <p:spPr>
                <a:xfrm>
                  <a:off x="5357191" y="2049920"/>
                  <a:ext cx="2748485" cy="14601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3−</m:t>
                            </m:r>
                          </m:sup>
                        </m:sSubSup>
                        <m: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oMath>
                    </m:oMathPara>
                  </a14:m>
                  <a:endParaRPr lang="fr-FR" i="1" dirty="0">
                    <a:solidFill>
                      <a:schemeClr val="tx2"/>
                    </a:solidFill>
                  </a:endParaRPr>
                </a:p>
                <a:p>
                  <a:pPr algn="r"/>
                  <a:endParaRPr lang="fr-FR" i="1" dirty="0">
                    <a:solidFill>
                      <a:schemeClr val="tx2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thio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1,0.10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solidFill>
                      <a:schemeClr val="tx2"/>
                    </a:solidFill>
                  </a:endParaRPr>
                </a:p>
                <a:p>
                  <a:pPr algn="r"/>
                  <a:endParaRPr lang="fr-FR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B6FB15D2-0857-400E-8FAB-CF3A263F6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191" y="2049920"/>
                  <a:ext cx="2748485" cy="1460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8997171-CFA2-422A-B5ED-1565B1FB18EC}"/>
                    </a:ext>
                  </a:extLst>
                </p:cNvPr>
                <p:cNvSpPr txBox="1"/>
                <p:nvPr/>
              </p:nvSpPr>
              <p:spPr>
                <a:xfrm>
                  <a:off x="5952895" y="4714549"/>
                  <a:ext cx="2009676" cy="10772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oMath>
                    </m:oMathPara>
                  </a14:m>
                  <a:endParaRPr lang="fr-FR" b="0" i="1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 algn="r"/>
                  <a:endParaRPr lang="fr-FR" sz="500" b="0" i="1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=50,0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fr-FR" b="0" dirty="0">
                    <a:solidFill>
                      <a:schemeClr val="tx2"/>
                    </a:solidFill>
                  </a:endParaRPr>
                </a:p>
                <a:p>
                  <a:pPr algn="r"/>
                  <a:endParaRPr lang="fr-FR" sz="500" dirty="0">
                    <a:solidFill>
                      <a:schemeClr val="tx2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8997171-CFA2-422A-B5ED-1565B1FB1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895" y="4714549"/>
                  <a:ext cx="2009676" cy="1077218"/>
                </a:xfrm>
                <a:prstGeom prst="rect">
                  <a:avLst/>
                </a:prstGeom>
                <a:blipFill>
                  <a:blip r:embed="rId3"/>
                  <a:stretch>
                    <a:fillRect b="-198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</a:t>
            </a:r>
            <a:r>
              <a:rPr lang="fr-FR" dirty="0" err="1"/>
              <a:t>iodométrique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71062C-5969-42BA-87CB-9FF05CD8CECD}"/>
              </a:ext>
            </a:extLst>
          </p:cNvPr>
          <p:cNvSpPr txBox="1"/>
          <p:nvPr/>
        </p:nvSpPr>
        <p:spPr>
          <a:xfrm>
            <a:off x="1097280" y="1455944"/>
            <a:ext cx="5668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4</a:t>
            </a:r>
            <a:r>
              <a:rPr lang="fr-FR" sz="2000" b="1" u="sng" baseline="30000" dirty="0"/>
              <a:t>ème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dosage du diiode par les ions thiosulfate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3DAF17C-3F8C-47AD-81C6-03B951A7FD7B}"/>
                  </a:ext>
                </a:extLst>
              </p:cNvPr>
              <p:cNvSpPr txBox="1"/>
              <p:nvPr/>
            </p:nvSpPr>
            <p:spPr>
              <a:xfrm>
                <a:off x="1097280" y="1955560"/>
                <a:ext cx="4875309" cy="313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=2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3DAF17C-3F8C-47AD-81C6-03B951A7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5560"/>
                <a:ext cx="4875309" cy="313804"/>
              </a:xfrm>
              <a:prstGeom prst="rect">
                <a:avLst/>
              </a:prstGeom>
              <a:blipFill>
                <a:blip r:embed="rId4"/>
                <a:stretch>
                  <a:fillRect l="-500" t="-3922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81625541-A7A1-4861-80F6-1D54E6B5E4B4}"/>
              </a:ext>
            </a:extLst>
          </p:cNvPr>
          <p:cNvGrpSpPr/>
          <p:nvPr/>
        </p:nvGrpSpPr>
        <p:grpSpPr>
          <a:xfrm flipH="1">
            <a:off x="8145371" y="1455944"/>
            <a:ext cx="2658464" cy="4796045"/>
            <a:chOff x="1963271" y="3034947"/>
            <a:chExt cx="1598220" cy="2671369"/>
          </a:xfrm>
        </p:grpSpPr>
        <p:grpSp>
          <p:nvGrpSpPr>
            <p:cNvPr id="11" name="Grouper 836">
              <a:extLst>
                <a:ext uri="{FF2B5EF4-FFF2-40B4-BE49-F238E27FC236}">
                  <a16:creationId xmlns:a16="http://schemas.microsoft.com/office/drawing/2014/main" id="{AC424977-B446-4BD9-AE1C-C0E9C1853401}"/>
                </a:ext>
              </a:extLst>
            </p:cNvPr>
            <p:cNvGrpSpPr/>
            <p:nvPr/>
          </p:nvGrpSpPr>
          <p:grpSpPr>
            <a:xfrm>
              <a:off x="1963271" y="3105991"/>
              <a:ext cx="1598220" cy="2600325"/>
              <a:chOff x="0" y="0"/>
              <a:chExt cx="1278890" cy="2600325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6652B2FA-0410-43DA-9227-28E721C20886}"/>
                  </a:ext>
                </a:extLst>
              </p:cNvPr>
              <p:cNvCxnSpPr/>
              <p:nvPr/>
            </p:nvCxnSpPr>
            <p:spPr>
              <a:xfrm>
                <a:off x="0" y="0"/>
                <a:ext cx="33020" cy="2600325"/>
              </a:xfrm>
              <a:prstGeom prst="line">
                <a:avLst/>
              </a:pr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8790D89-F31E-41F4-9E15-6332C95577ED}"/>
                  </a:ext>
                </a:extLst>
              </p:cNvPr>
              <p:cNvCxnSpPr/>
              <p:nvPr/>
            </p:nvCxnSpPr>
            <p:spPr>
              <a:xfrm flipH="1">
                <a:off x="12700" y="2600325"/>
                <a:ext cx="1266190" cy="0"/>
              </a:xfrm>
              <a:prstGeom prst="line">
                <a:avLst/>
              </a:pr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45">
              <a:extLst>
                <a:ext uri="{FF2B5EF4-FFF2-40B4-BE49-F238E27FC236}">
                  <a16:creationId xmlns:a16="http://schemas.microsoft.com/office/drawing/2014/main" id="{772A6DC0-FC5A-4703-AAE9-1B0DD8CB6B06}"/>
                </a:ext>
              </a:extLst>
            </p:cNvPr>
            <p:cNvGrpSpPr/>
            <p:nvPr/>
          </p:nvGrpSpPr>
          <p:grpSpPr>
            <a:xfrm>
              <a:off x="2367056" y="5283911"/>
              <a:ext cx="1143000" cy="363855"/>
              <a:chOff x="0" y="0"/>
              <a:chExt cx="1143000" cy="36385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D4145D-AA51-498E-8282-706A31391665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45993AB6-6732-469E-8B7C-105B99AC3ACA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3" name="Grouper 444">
              <a:extLst>
                <a:ext uri="{FF2B5EF4-FFF2-40B4-BE49-F238E27FC236}">
                  <a16:creationId xmlns:a16="http://schemas.microsoft.com/office/drawing/2014/main" id="{4E620200-F466-4C24-971A-E2E36AD22D4C}"/>
                </a:ext>
              </a:extLst>
            </p:cNvPr>
            <p:cNvGrpSpPr/>
            <p:nvPr/>
          </p:nvGrpSpPr>
          <p:grpSpPr>
            <a:xfrm>
              <a:off x="2652806" y="4459681"/>
              <a:ext cx="571500" cy="824230"/>
              <a:chOff x="-421" y="0"/>
              <a:chExt cx="571921" cy="824230"/>
            </a:xfrm>
          </p:grpSpPr>
          <p:sp>
            <p:nvSpPr>
              <p:cNvPr id="41" name="Arrondir un rectangle avec un coin du même côté 49">
                <a:extLst>
                  <a:ext uri="{FF2B5EF4-FFF2-40B4-BE49-F238E27FC236}">
                    <a16:creationId xmlns:a16="http://schemas.microsoft.com/office/drawing/2014/main" id="{D64E2074-E3A6-4C91-9B56-AAC15B21D9F0}"/>
                  </a:ext>
                </a:extLst>
              </p:cNvPr>
              <p:cNvSpPr/>
              <p:nvPr/>
            </p:nvSpPr>
            <p:spPr>
              <a:xfrm rot="10800000">
                <a:off x="-421" y="481330"/>
                <a:ext cx="571500" cy="342900"/>
              </a:xfrm>
              <a:prstGeom prst="round2Same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42" name="Grouper 441">
                <a:extLst>
                  <a:ext uri="{FF2B5EF4-FFF2-40B4-BE49-F238E27FC236}">
                    <a16:creationId xmlns:a16="http://schemas.microsoft.com/office/drawing/2014/main" id="{6C5809F6-D03A-4A21-9BA3-CAAB0DAC5A46}"/>
                  </a:ext>
                </a:extLst>
              </p:cNvPr>
              <p:cNvGrpSpPr/>
              <p:nvPr/>
            </p:nvGrpSpPr>
            <p:grpSpPr>
              <a:xfrm>
                <a:off x="0" y="0"/>
                <a:ext cx="571500" cy="824230"/>
                <a:chOff x="0" y="0"/>
                <a:chExt cx="571500" cy="824230"/>
              </a:xfrm>
            </p:grpSpPr>
            <p:sp>
              <p:nvSpPr>
                <p:cNvPr id="43" name="Arrondir un rectangle avec un coin du même côté 442">
                  <a:extLst>
                    <a:ext uri="{FF2B5EF4-FFF2-40B4-BE49-F238E27FC236}">
                      <a16:creationId xmlns:a16="http://schemas.microsoft.com/office/drawing/2014/main" id="{E0A4C945-D266-463C-B56E-3BBD1FBFB2F1}"/>
                    </a:ext>
                  </a:extLst>
                </p:cNvPr>
                <p:cNvSpPr/>
                <p:nvPr/>
              </p:nvSpPr>
              <p:spPr>
                <a:xfrm rot="10800000">
                  <a:off x="0" y="2413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414F5AB-B1FF-43C2-BEC0-7767FC677862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FB82C00-3950-454E-B92C-147A79A2848D}"/>
                </a:ext>
              </a:extLst>
            </p:cNvPr>
            <p:cNvCxnSpPr/>
            <p:nvPr/>
          </p:nvCxnSpPr>
          <p:spPr>
            <a:xfrm flipV="1">
              <a:off x="1963271" y="3711389"/>
              <a:ext cx="938530" cy="6350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diamond"/>
              <a:tailEnd type="diamon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46">
              <a:extLst>
                <a:ext uri="{FF2B5EF4-FFF2-40B4-BE49-F238E27FC236}">
                  <a16:creationId xmlns:a16="http://schemas.microsoft.com/office/drawing/2014/main" id="{EC1CF5BC-FCA7-4ACD-B04B-9084F85C3ED7}"/>
                </a:ext>
              </a:extLst>
            </p:cNvPr>
            <p:cNvSpPr/>
            <p:nvPr/>
          </p:nvSpPr>
          <p:spPr>
            <a:xfrm>
              <a:off x="2824045" y="5220879"/>
              <a:ext cx="228600" cy="450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8526E3D-4124-46BA-B585-EE4BF53D7B44}"/>
                </a:ext>
              </a:extLst>
            </p:cNvPr>
            <p:cNvGrpSpPr/>
            <p:nvPr/>
          </p:nvGrpSpPr>
          <p:grpSpPr>
            <a:xfrm>
              <a:off x="2784609" y="3034947"/>
              <a:ext cx="298451" cy="1633855"/>
              <a:chOff x="6073774" y="2665095"/>
              <a:chExt cx="298451" cy="1633855"/>
            </a:xfrm>
          </p:grpSpPr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id="{79B55316-44EB-49B7-8336-A21F1A69BC02}"/>
                  </a:ext>
                </a:extLst>
              </p:cNvPr>
              <p:cNvSpPr/>
              <p:nvPr/>
            </p:nvSpPr>
            <p:spPr>
              <a:xfrm>
                <a:off x="6141720" y="2699385"/>
                <a:ext cx="137160" cy="1599565"/>
              </a:xfrm>
              <a:custGeom>
                <a:avLst/>
                <a:gdLst>
                  <a:gd name="connsiteX0" fmla="*/ 0 w 137160"/>
                  <a:gd name="connsiteY0" fmla="*/ 0 h 1493520"/>
                  <a:gd name="connsiteX1" fmla="*/ 137160 w 137160"/>
                  <a:gd name="connsiteY1" fmla="*/ 0 h 1493520"/>
                  <a:gd name="connsiteX2" fmla="*/ 137160 w 137160"/>
                  <a:gd name="connsiteY2" fmla="*/ 1493520 h 1493520"/>
                  <a:gd name="connsiteX3" fmla="*/ 0 w 137160"/>
                  <a:gd name="connsiteY3" fmla="*/ 1493520 h 1493520"/>
                  <a:gd name="connsiteX4" fmla="*/ 0 w 137160"/>
                  <a:gd name="connsiteY4" fmla="*/ 0 h 1493520"/>
                  <a:gd name="connsiteX0" fmla="*/ 0 w 137160"/>
                  <a:gd name="connsiteY0" fmla="*/ 0 h 1494790"/>
                  <a:gd name="connsiteX1" fmla="*/ 137160 w 137160"/>
                  <a:gd name="connsiteY1" fmla="*/ 0 h 1494790"/>
                  <a:gd name="connsiteX2" fmla="*/ 137160 w 137160"/>
                  <a:gd name="connsiteY2" fmla="*/ 1493520 h 1494790"/>
                  <a:gd name="connsiteX3" fmla="*/ 65405 w 137160"/>
                  <a:gd name="connsiteY3" fmla="*/ 1494790 h 1494790"/>
                  <a:gd name="connsiteX4" fmla="*/ 0 w 137160"/>
                  <a:gd name="connsiteY4" fmla="*/ 1493520 h 1494790"/>
                  <a:gd name="connsiteX5" fmla="*/ 0 w 137160"/>
                  <a:gd name="connsiteY5" fmla="*/ 0 h 1494790"/>
                  <a:gd name="connsiteX0" fmla="*/ 0 w 137160"/>
                  <a:gd name="connsiteY0" fmla="*/ 0 h 1551940"/>
                  <a:gd name="connsiteX1" fmla="*/ 137160 w 137160"/>
                  <a:gd name="connsiteY1" fmla="*/ 0 h 1551940"/>
                  <a:gd name="connsiteX2" fmla="*/ 137160 w 137160"/>
                  <a:gd name="connsiteY2" fmla="*/ 1493520 h 1551940"/>
                  <a:gd name="connsiteX3" fmla="*/ 71755 w 137160"/>
                  <a:gd name="connsiteY3" fmla="*/ 1551940 h 1551940"/>
                  <a:gd name="connsiteX4" fmla="*/ 0 w 137160"/>
                  <a:gd name="connsiteY4" fmla="*/ 1493520 h 1551940"/>
                  <a:gd name="connsiteX5" fmla="*/ 0 w 137160"/>
                  <a:gd name="connsiteY5" fmla="*/ 0 h 1551940"/>
                  <a:gd name="connsiteX0" fmla="*/ 0 w 137160"/>
                  <a:gd name="connsiteY0" fmla="*/ 0 h 1599565"/>
                  <a:gd name="connsiteX1" fmla="*/ 137160 w 137160"/>
                  <a:gd name="connsiteY1" fmla="*/ 0 h 1599565"/>
                  <a:gd name="connsiteX2" fmla="*/ 137160 w 137160"/>
                  <a:gd name="connsiteY2" fmla="*/ 1493520 h 1599565"/>
                  <a:gd name="connsiteX3" fmla="*/ 71755 w 137160"/>
                  <a:gd name="connsiteY3" fmla="*/ 1599565 h 1599565"/>
                  <a:gd name="connsiteX4" fmla="*/ 0 w 137160"/>
                  <a:gd name="connsiteY4" fmla="*/ 1493520 h 1599565"/>
                  <a:gd name="connsiteX5" fmla="*/ 0 w 137160"/>
                  <a:gd name="connsiteY5" fmla="*/ 0 h 159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160" h="1599565">
                    <a:moveTo>
                      <a:pt x="0" y="0"/>
                    </a:moveTo>
                    <a:lnTo>
                      <a:pt x="137160" y="0"/>
                    </a:lnTo>
                    <a:lnTo>
                      <a:pt x="137160" y="1493520"/>
                    </a:lnTo>
                    <a:lnTo>
                      <a:pt x="71755" y="1599565"/>
                    </a:lnTo>
                    <a:lnTo>
                      <a:pt x="0" y="14935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B0400000000000000" pitchFamily="49" charset="-128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er 256">
                <a:extLst>
                  <a:ext uri="{FF2B5EF4-FFF2-40B4-BE49-F238E27FC236}">
                    <a16:creationId xmlns:a16="http://schemas.microsoft.com/office/drawing/2014/main" id="{D0192D5E-D2ED-49AE-8833-8F40E151A999}"/>
                  </a:ext>
                </a:extLst>
              </p:cNvPr>
              <p:cNvGrpSpPr/>
              <p:nvPr/>
            </p:nvGrpSpPr>
            <p:grpSpPr>
              <a:xfrm>
                <a:off x="6223000" y="3632832"/>
                <a:ext cx="55880" cy="248920"/>
                <a:chOff x="571500" y="1910444"/>
                <a:chExt cx="251460" cy="45720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38BB6C9-9DB0-42FA-B69F-2178DDB9CC8E}"/>
                    </a:ext>
                  </a:extLst>
                </p:cNvPr>
                <p:cNvCxnSpPr/>
                <p:nvPr/>
              </p:nvCxnSpPr>
              <p:spPr>
                <a:xfrm>
                  <a:off x="571500" y="19104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65A7003E-8977-4F21-AAAD-C59146E17402}"/>
                    </a:ext>
                  </a:extLst>
                </p:cNvPr>
                <p:cNvCxnSpPr/>
                <p:nvPr/>
              </p:nvCxnSpPr>
              <p:spPr>
                <a:xfrm>
                  <a:off x="685800" y="23676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65958862-CE43-4BBC-94DF-C329ADC15398}"/>
                    </a:ext>
                  </a:extLst>
                </p:cNvPr>
                <p:cNvCxnSpPr/>
                <p:nvPr/>
              </p:nvCxnSpPr>
              <p:spPr>
                <a:xfrm>
                  <a:off x="685800" y="22533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B868A2D3-5F8A-44BE-92DF-F3CC72A703C4}"/>
                    </a:ext>
                  </a:extLst>
                </p:cNvPr>
                <p:cNvCxnSpPr/>
                <p:nvPr/>
              </p:nvCxnSpPr>
              <p:spPr>
                <a:xfrm>
                  <a:off x="685800" y="21390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2BC75696-E6B4-46F7-9C5D-36C64ADEC800}"/>
                    </a:ext>
                  </a:extLst>
                </p:cNvPr>
                <p:cNvCxnSpPr/>
                <p:nvPr/>
              </p:nvCxnSpPr>
              <p:spPr>
                <a:xfrm>
                  <a:off x="685800" y="20247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r 268">
                <a:extLst>
                  <a:ext uri="{FF2B5EF4-FFF2-40B4-BE49-F238E27FC236}">
                    <a16:creationId xmlns:a16="http://schemas.microsoft.com/office/drawing/2014/main" id="{BAAFF99A-FDD5-46EC-BF12-5E546BBD0450}"/>
                  </a:ext>
                </a:extLst>
              </p:cNvPr>
              <p:cNvGrpSpPr/>
              <p:nvPr/>
            </p:nvGrpSpPr>
            <p:grpSpPr>
              <a:xfrm>
                <a:off x="6223000" y="3321683"/>
                <a:ext cx="55880" cy="248920"/>
                <a:chOff x="571500" y="1338944"/>
                <a:chExt cx="251460" cy="457200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B50ACBB4-1260-4165-8B04-798A2BFD30A5}"/>
                    </a:ext>
                  </a:extLst>
                </p:cNvPr>
                <p:cNvCxnSpPr/>
                <p:nvPr/>
              </p:nvCxnSpPr>
              <p:spPr>
                <a:xfrm>
                  <a:off x="571500" y="13389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AA040678-2280-4382-BA02-89E19282F79E}"/>
                    </a:ext>
                  </a:extLst>
                </p:cNvPr>
                <p:cNvCxnSpPr/>
                <p:nvPr/>
              </p:nvCxnSpPr>
              <p:spPr>
                <a:xfrm>
                  <a:off x="685800" y="17961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C648323C-B5A2-4AAF-8585-E6FAA26F077B}"/>
                    </a:ext>
                  </a:extLst>
                </p:cNvPr>
                <p:cNvCxnSpPr/>
                <p:nvPr/>
              </p:nvCxnSpPr>
              <p:spPr>
                <a:xfrm>
                  <a:off x="685800" y="16818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8222E0B2-399F-438F-9958-AF2EC889719B}"/>
                    </a:ext>
                  </a:extLst>
                </p:cNvPr>
                <p:cNvCxnSpPr/>
                <p:nvPr/>
              </p:nvCxnSpPr>
              <p:spPr>
                <a:xfrm>
                  <a:off x="685800" y="15675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F3ACA634-41DF-4596-AEDD-05E540351A24}"/>
                    </a:ext>
                  </a:extLst>
                </p:cNvPr>
                <p:cNvCxnSpPr/>
                <p:nvPr/>
              </p:nvCxnSpPr>
              <p:spPr>
                <a:xfrm>
                  <a:off x="685800" y="14532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r 274">
                <a:extLst>
                  <a:ext uri="{FF2B5EF4-FFF2-40B4-BE49-F238E27FC236}">
                    <a16:creationId xmlns:a16="http://schemas.microsoft.com/office/drawing/2014/main" id="{B7B66C36-1C75-463A-8C6B-CCFF1CC8774A}"/>
                  </a:ext>
                </a:extLst>
              </p:cNvPr>
              <p:cNvGrpSpPr/>
              <p:nvPr/>
            </p:nvGrpSpPr>
            <p:grpSpPr>
              <a:xfrm>
                <a:off x="6223000" y="3010533"/>
                <a:ext cx="55880" cy="248920"/>
                <a:chOff x="571500" y="767444"/>
                <a:chExt cx="251460" cy="457200"/>
              </a:xfrm>
            </p:grpSpPr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1A346992-665F-49DF-9A98-260CEAB538EA}"/>
                    </a:ext>
                  </a:extLst>
                </p:cNvPr>
                <p:cNvCxnSpPr/>
                <p:nvPr/>
              </p:nvCxnSpPr>
              <p:spPr>
                <a:xfrm>
                  <a:off x="571500" y="7674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80590896-F185-4658-925D-09CB0AC9A4D3}"/>
                    </a:ext>
                  </a:extLst>
                </p:cNvPr>
                <p:cNvCxnSpPr/>
                <p:nvPr/>
              </p:nvCxnSpPr>
              <p:spPr>
                <a:xfrm>
                  <a:off x="685800" y="12246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C13F6CBF-FAEE-46FF-9A9F-BCF9D241B166}"/>
                    </a:ext>
                  </a:extLst>
                </p:cNvPr>
                <p:cNvCxnSpPr/>
                <p:nvPr/>
              </p:nvCxnSpPr>
              <p:spPr>
                <a:xfrm>
                  <a:off x="685800" y="11103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A2CBE731-D439-4FAD-883A-9CE736E30EAA}"/>
                    </a:ext>
                  </a:extLst>
                </p:cNvPr>
                <p:cNvCxnSpPr/>
                <p:nvPr/>
              </p:nvCxnSpPr>
              <p:spPr>
                <a:xfrm>
                  <a:off x="685800" y="9960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A8F6B819-DED1-4D36-A5FE-E50E84E7A808}"/>
                    </a:ext>
                  </a:extLst>
                </p:cNvPr>
                <p:cNvCxnSpPr/>
                <p:nvPr/>
              </p:nvCxnSpPr>
              <p:spPr>
                <a:xfrm>
                  <a:off x="685800" y="8817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3C6C0825-FAA2-4A57-9D71-5368849A9056}"/>
                  </a:ext>
                </a:extLst>
              </p:cNvPr>
              <p:cNvCxnSpPr/>
              <p:nvPr/>
            </p:nvCxnSpPr>
            <p:spPr>
              <a:xfrm flipH="1">
                <a:off x="6141720" y="3544192"/>
                <a:ext cx="13716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0E1B6A-41A9-4994-A481-35407A037373}"/>
                  </a:ext>
                </a:extLst>
              </p:cNvPr>
              <p:cNvSpPr/>
              <p:nvPr/>
            </p:nvSpPr>
            <p:spPr>
              <a:xfrm>
                <a:off x="6114098" y="2665095"/>
                <a:ext cx="191453" cy="6790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BAE7F540-3B74-479D-BAEE-0E50EDE54C4C}"/>
                  </a:ext>
                </a:extLst>
              </p:cNvPr>
              <p:cNvGrpSpPr/>
              <p:nvPr/>
            </p:nvGrpSpPr>
            <p:grpSpPr>
              <a:xfrm>
                <a:off x="6073774" y="3957001"/>
                <a:ext cx="298451" cy="142241"/>
                <a:chOff x="6127750" y="4239260"/>
                <a:chExt cx="298451" cy="1422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EAEE74E-1C0B-468B-9902-B7C3C098C1CE}"/>
                    </a:ext>
                  </a:extLst>
                </p:cNvPr>
                <p:cNvSpPr/>
                <p:nvPr/>
              </p:nvSpPr>
              <p:spPr>
                <a:xfrm>
                  <a:off x="6127750" y="4285870"/>
                  <a:ext cx="239601" cy="5705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AF7E813D-808A-47DC-9AF2-3527120A8833}"/>
                    </a:ext>
                  </a:extLst>
                </p:cNvPr>
                <p:cNvSpPr/>
                <p:nvPr/>
              </p:nvSpPr>
              <p:spPr>
                <a:xfrm>
                  <a:off x="6351588" y="4239260"/>
                  <a:ext cx="74613" cy="14224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B3AE858-76A5-476F-8F3A-A59AC48A2EB0}"/>
              </a:ext>
            </a:extLst>
          </p:cNvPr>
          <p:cNvCxnSpPr>
            <a:cxnSpLocks/>
          </p:cNvCxnSpPr>
          <p:nvPr/>
        </p:nvCxnSpPr>
        <p:spPr>
          <a:xfrm>
            <a:off x="8028967" y="2490803"/>
            <a:ext cx="121372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05EA03-999F-406D-BAAB-D81BD4744AA8}"/>
              </a:ext>
            </a:extLst>
          </p:cNvPr>
          <p:cNvCxnSpPr>
            <a:cxnSpLocks/>
          </p:cNvCxnSpPr>
          <p:nvPr/>
        </p:nvCxnSpPr>
        <p:spPr>
          <a:xfrm>
            <a:off x="8028967" y="5078290"/>
            <a:ext cx="91222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space réservé du pied de page 3">
            <a:extLst>
              <a:ext uri="{FF2B5EF4-FFF2-40B4-BE49-F238E27FC236}">
                <a16:creationId xmlns:a16="http://schemas.microsoft.com/office/drawing/2014/main" id="{DA1583B7-5F7C-4AB4-A7D8-9675F6B2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 cap="none" dirty="0"/>
              <a:t>Eloïse</a:t>
            </a:r>
            <a:r>
              <a:rPr lang="fr-FR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413747083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2018</TotalTime>
  <Words>199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Times</vt:lpstr>
      <vt:lpstr>Rétrospective</vt:lpstr>
      <vt:lpstr>Diagrammes potentiel-pH (construction exclue)</vt:lpstr>
      <vt:lpstr>Diagramme E-pH simplifié</vt:lpstr>
      <vt:lpstr>Diagramme E-pH simplifié</vt:lpstr>
      <vt:lpstr>Diagramme E-pH simplifié</vt:lpstr>
      <vt:lpstr>Diagramme E-pH simplifié</vt:lpstr>
      <vt:lpstr>Diagramme E-pH simplifié</vt:lpstr>
      <vt:lpstr>Dosage iodométrique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Eloïse Mestre</cp:lastModifiedBy>
  <cp:revision>65</cp:revision>
  <dcterms:created xsi:type="dcterms:W3CDTF">2019-04-06T14:18:31Z</dcterms:created>
  <dcterms:modified xsi:type="dcterms:W3CDTF">2020-04-25T08:42:12Z</dcterms:modified>
</cp:coreProperties>
</file>