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2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physiques.free.fr/animations/anims/chimie/cinetique2.sw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Cinétique et catalyse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A31C53-9D14-49B0-B54F-923D0D0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A981C41-C8B3-4ED6-ACE3-AB65CA14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qualitatif par CCM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04E515-A2D1-40DB-B3D4-0CB45E9A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98" y="1016326"/>
            <a:ext cx="6591300" cy="24669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140AC48-4A73-467F-9243-3D98C03CE81E}"/>
              </a:ext>
            </a:extLst>
          </p:cNvPr>
          <p:cNvSpPr txBox="1"/>
          <p:nvPr/>
        </p:nvSpPr>
        <p:spPr>
          <a:xfrm>
            <a:off x="212650" y="3660751"/>
            <a:ext cx="358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(1) Réactif pur</a:t>
            </a:r>
          </a:p>
          <a:p>
            <a:r>
              <a:rPr lang="fr-FR" dirty="0"/>
              <a:t>(2) Échantillon du milieu réactionnel </a:t>
            </a:r>
          </a:p>
          <a:p>
            <a:r>
              <a:rPr lang="fr-FR" dirty="0"/>
              <a:t>(3) Produit pur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18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0A61EB-CE3E-4F8E-BDB2-849A5B5E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14B5B6B-745A-4F05-BC0D-78ABF65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Ions iodure et peroxodisulfate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EFC922A-C8C8-4730-9CCE-FFC421BAE1F8}"/>
              </a:ext>
            </a:extLst>
          </p:cNvPr>
          <p:cNvGrpSpPr/>
          <p:nvPr/>
        </p:nvGrpSpPr>
        <p:grpSpPr>
          <a:xfrm>
            <a:off x="430306" y="2324814"/>
            <a:ext cx="8283388" cy="2393820"/>
            <a:chOff x="108157" y="2351819"/>
            <a:chExt cx="10834344" cy="33001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D847FC8-31DE-43F1-B590-E935879FF2C4}"/>
                    </a:ext>
                  </a:extLst>
                </p:cNvPr>
                <p:cNvSpPr txBox="1"/>
                <p:nvPr/>
              </p:nvSpPr>
              <p:spPr>
                <a:xfrm>
                  <a:off x="8425114" y="4495303"/>
                  <a:ext cx="2517387" cy="551597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p>
                          <m:r>
                            <a:rPr lang="fr-FR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fr-FR" sz="2000" kern="1200" dirty="0">
                      <a:solidFill>
                        <a:schemeClr val="tx1"/>
                      </a:solidFill>
                      <a:ea typeface="+mn-ea"/>
                      <a:cs typeface="+mn-cs"/>
                    </a:rPr>
                    <a:t>: 0,75 mol/L</a:t>
                  </a:r>
                  <a:endParaRPr lang="fr-FR" sz="24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D847FC8-31DE-43F1-B590-E935879FF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14" y="4495303"/>
                  <a:ext cx="2517387" cy="551597"/>
                </a:xfrm>
                <a:prstGeom prst="rect">
                  <a:avLst/>
                </a:prstGeom>
                <a:blipFill>
                  <a:blip r:embed="rId2"/>
                  <a:stretch>
                    <a:fillRect t="-5797" b="-21739"/>
                  </a:stretch>
                </a:blipFill>
                <a:ln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E5EBB6C-52F2-43C8-81B0-8AB06AF62284}"/>
                </a:ext>
              </a:extLst>
            </p:cNvPr>
            <p:cNvGrpSpPr/>
            <p:nvPr/>
          </p:nvGrpSpPr>
          <p:grpSpPr>
            <a:xfrm>
              <a:off x="108157" y="2351819"/>
              <a:ext cx="7552477" cy="3300152"/>
              <a:chOff x="108157" y="2351819"/>
              <a:chExt cx="7552477" cy="3300152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FE074333-E950-46BF-8C4A-672AD052106E}"/>
                  </a:ext>
                </a:extLst>
              </p:cNvPr>
              <p:cNvGrpSpPr/>
              <p:nvPr/>
            </p:nvGrpSpPr>
            <p:grpSpPr>
              <a:xfrm>
                <a:off x="4592325" y="2351819"/>
                <a:ext cx="3068309" cy="3300152"/>
                <a:chOff x="4592325" y="2351819"/>
                <a:chExt cx="3068309" cy="3300152"/>
              </a:xfrm>
            </p:grpSpPr>
            <p:grpSp>
              <p:nvGrpSpPr>
                <p:cNvPr id="11" name="Grouper 48">
                  <a:extLst>
                    <a:ext uri="{FF2B5EF4-FFF2-40B4-BE49-F238E27FC236}">
                      <a16:creationId xmlns:a16="http://schemas.microsoft.com/office/drawing/2014/main" id="{6FBAA4BE-99C5-4101-9B8E-E2F92184F51A}"/>
                    </a:ext>
                  </a:extLst>
                </p:cNvPr>
                <p:cNvGrpSpPr/>
                <p:nvPr/>
              </p:nvGrpSpPr>
              <p:grpSpPr>
                <a:xfrm>
                  <a:off x="4592333" y="2351819"/>
                  <a:ext cx="3068301" cy="3300152"/>
                  <a:chOff x="0" y="0"/>
                  <a:chExt cx="571500" cy="824230"/>
                </a:xfrm>
              </p:grpSpPr>
              <p:grpSp>
                <p:nvGrpSpPr>
                  <p:cNvPr id="13" name="Grouper 31">
                    <a:extLst>
                      <a:ext uri="{FF2B5EF4-FFF2-40B4-BE49-F238E27FC236}">
                        <a16:creationId xmlns:a16="http://schemas.microsoft.com/office/drawing/2014/main" id="{5F49AFFF-68EA-4A20-A7AA-AE35E8B9F65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15" name="Arrondir un rectangle avec un coin du même côté 29">
                      <a:extLst>
                        <a:ext uri="{FF2B5EF4-FFF2-40B4-BE49-F238E27FC236}">
                          <a16:creationId xmlns:a16="http://schemas.microsoft.com/office/drawing/2014/main" id="{93D1941D-9DFB-40EB-B0B9-5DE36781AB1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  <p:sp>
                  <p:nvSpPr>
                    <p:cNvPr id="16" name="Arrondir un rectangle avec un coin du même côté 30">
                      <a:extLst>
                        <a:ext uri="{FF2B5EF4-FFF2-40B4-BE49-F238E27FC236}">
                          <a16:creationId xmlns:a16="http://schemas.microsoft.com/office/drawing/2014/main" id="{EAA827B4-6218-4C8F-B155-6B65F04B9D4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</p:grp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C06D3C47-7B5B-4570-8215-A18CBEEE5B17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fr-FR"/>
                  </a:p>
                </p:txBody>
              </p:sp>
            </p:grpSp>
            <p:sp>
              <p:nvSpPr>
                <p:cNvPr id="12" name="Arrondir un rectangle avec un coin du même côté 9">
                  <a:extLst>
                    <a:ext uri="{FF2B5EF4-FFF2-40B4-BE49-F238E27FC236}">
                      <a16:creationId xmlns:a16="http://schemas.microsoft.com/office/drawing/2014/main" id="{92A47F52-75C4-4AE4-8FB6-9E205C2BD287}"/>
                    </a:ext>
                  </a:extLst>
                </p:cNvPr>
                <p:cNvSpPr/>
                <p:nvPr/>
              </p:nvSpPr>
              <p:spPr>
                <a:xfrm rot="10800000">
                  <a:off x="4592325" y="4276970"/>
                  <a:ext cx="3068301" cy="1375000"/>
                </a:xfrm>
                <a:prstGeom prst="round2SameRect">
                  <a:avLst/>
                </a:prstGeom>
                <a:solidFill>
                  <a:srgbClr val="FFFF00">
                    <a:alpha val="23000"/>
                  </a:srgbClr>
                </a:solidFill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FD07A4D4-670C-4950-A44F-4140B33C96D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57" y="4495303"/>
                    <a:ext cx="3762094" cy="56017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0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0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0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0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fr-FR" sz="20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sz="20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fr-FR" sz="2000" kern="1200" dirty="0">
                        <a:solidFill>
                          <a:schemeClr val="tx1"/>
                        </a:solidFill>
                      </a:rPr>
                      <a:t>: </a:t>
                    </a:r>
                    <a14:m>
                      <m:oMath xmlns:m="http://schemas.openxmlformats.org/officeDocument/2006/math"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5,0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oMath>
                    </a14:m>
                    <a:r>
                      <a:rPr lang="fr-FR" sz="2000" kern="1200" dirty="0">
                        <a:solidFill>
                          <a:schemeClr val="tx1"/>
                        </a:solidFill>
                      </a:rPr>
                      <a:t> mol/L</a:t>
                    </a:r>
                  </a:p>
                </p:txBody>
              </p:sp>
            </mc:Choice>
            <mc:Fallback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FD07A4D4-670C-4950-A44F-4140B33C96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" y="4495303"/>
                    <a:ext cx="3762094" cy="5601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286" r="-1266" b="-21429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AF0E1E73-9315-48DD-ABD0-154E5EB578C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870251" y="4727947"/>
                <a:ext cx="1282995" cy="47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C467B345-7283-43A7-AE95-CF95AECBF92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967756" y="4726137"/>
              <a:ext cx="1457358" cy="44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AD904B6-8A5D-4AEC-AF6D-1E93F0195896}"/>
                  </a:ext>
                </a:extLst>
              </p:cNvPr>
              <p:cNvSpPr txBox="1"/>
              <p:nvPr/>
            </p:nvSpPr>
            <p:spPr>
              <a:xfrm>
                <a:off x="514569" y="1527583"/>
                <a:ext cx="8199125" cy="46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2 </m:t>
                      </m:r>
                      <m:sSup>
                        <m:sSup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e>
                        <m:sup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aq</m:t>
                          </m:r>
                        </m:e>
                      </m:d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</m:t>
                          </m:r>
                        </m:sub>
                        <m:sup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        </m:t>
                          </m:r>
                        </m:e>
                      </m:groupChr>
                      <m:sSub>
                        <m:sSub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e>
                        <m:sub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aq</m:t>
                          </m:r>
                        </m:e>
                      </m:d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</m:t>
                      </m:r>
                      <m:sSubSup>
                        <m:sSubSup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  <m:sup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2−</m:t>
                          </m:r>
                        </m:sup>
                      </m:sSubSup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aq</m:t>
                      </m:r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AD904B6-8A5D-4AEC-AF6D-1E93F0195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9" y="1527583"/>
                <a:ext cx="8199125" cy="469167"/>
              </a:xfrm>
              <a:prstGeom prst="rect">
                <a:avLst/>
              </a:prstGeom>
              <a:blipFill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2A8420D4-AA3D-41B3-A36D-D33791450D7F}"/>
              </a:ext>
            </a:extLst>
          </p:cNvPr>
          <p:cNvSpPr txBox="1"/>
          <p:nvPr/>
        </p:nvSpPr>
        <p:spPr>
          <a:xfrm>
            <a:off x="179294" y="929383"/>
            <a:ext cx="23458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A = [I</a:t>
            </a:r>
            <a:r>
              <a:rPr lang="fr-FR" sz="2000" baseline="-25000" dirty="0"/>
              <a:t>2 </a:t>
            </a:r>
            <a:r>
              <a:rPr lang="fr-FR" sz="2000" dirty="0"/>
              <a:t>]* L * </a:t>
            </a:r>
            <a:r>
              <a:rPr lang="el-GR" sz="2000" dirty="0"/>
              <a:t>ξ</a:t>
            </a:r>
            <a:r>
              <a:rPr lang="fr-FR" sz="2000" dirty="0"/>
              <a:t>(</a:t>
            </a:r>
            <a:r>
              <a:rPr lang="el-GR" sz="2000" dirty="0"/>
              <a:t>λ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04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A278B8-8057-4F0A-B0AC-2758841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46A6A5-EC41-43C6-AC5E-BF74FD5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Facteurs cinétique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7D32B8-AD51-48C9-89DF-8C1CB3748A05}"/>
              </a:ext>
            </a:extLst>
          </p:cNvPr>
          <p:cNvSpPr txBox="1"/>
          <p:nvPr/>
        </p:nvSpPr>
        <p:spPr>
          <a:xfrm>
            <a:off x="675048" y="1326776"/>
            <a:ext cx="7267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Température [</a:t>
            </a:r>
            <a:r>
              <a:rPr lang="fr-FR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</a:t>
            </a:r>
            <a:r>
              <a:rPr lang="fr-FR" sz="24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Concentration en réactif [</a:t>
            </a:r>
            <a:r>
              <a:rPr lang="fr-FR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</a:t>
            </a:r>
            <a:r>
              <a:rPr lang="fr-FR" sz="24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1694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F0B983-9AE3-47FA-949E-54D187B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9A45A22-E167-48E3-9F7D-AF85BDAE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Pots catalytique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A7249D4-4C71-4C39-98EC-36A1B55F3787}"/>
              </a:ext>
            </a:extLst>
          </p:cNvPr>
          <p:cNvGrpSpPr/>
          <p:nvPr/>
        </p:nvGrpSpPr>
        <p:grpSpPr>
          <a:xfrm>
            <a:off x="5057074" y="838876"/>
            <a:ext cx="3937950" cy="3859620"/>
            <a:chOff x="5057074" y="838876"/>
            <a:chExt cx="3937950" cy="385962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649301B-EAD4-4B1F-8751-2477136C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074" y="838876"/>
              <a:ext cx="3859620" cy="3859620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4A6435DD-FEDB-4C9E-A19F-82F7A2335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7143" y="1678568"/>
              <a:ext cx="974377" cy="166925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4C45364-9984-472B-8F33-D5A41EE9808E}"/>
                </a:ext>
              </a:extLst>
            </p:cNvPr>
            <p:cNvSpPr txBox="1"/>
            <p:nvPr/>
          </p:nvSpPr>
          <p:spPr>
            <a:xfrm>
              <a:off x="7442671" y="1117106"/>
              <a:ext cx="155235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Structure en nid d’abeille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0527AB2-E30B-4818-ABBC-0E6F4E9BA444}"/>
              </a:ext>
            </a:extLst>
          </p:cNvPr>
          <p:cNvGrpSpPr/>
          <p:nvPr/>
        </p:nvGrpSpPr>
        <p:grpSpPr>
          <a:xfrm>
            <a:off x="-1674" y="1593044"/>
            <a:ext cx="4891054" cy="540242"/>
            <a:chOff x="-13319" y="1170151"/>
            <a:chExt cx="4891054" cy="5402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654DA0-EB08-4844-909B-3A2202B3D38A}"/>
                </a:ext>
              </a:extLst>
            </p:cNvPr>
            <p:cNvSpPr/>
            <p:nvPr/>
          </p:nvSpPr>
          <p:spPr>
            <a:xfrm>
              <a:off x="-13319" y="1252496"/>
              <a:ext cx="2182362" cy="375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07000"/>
                </a:lnSpc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NO(g) + 2CO(g)  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6778E23A-9AC6-4309-A674-EA173EAAD4EE}"/>
                </a:ext>
              </a:extLst>
            </p:cNvPr>
            <p:cNvGrpSpPr/>
            <p:nvPr/>
          </p:nvGrpSpPr>
          <p:grpSpPr>
            <a:xfrm>
              <a:off x="1913860" y="1170151"/>
              <a:ext cx="1169581" cy="540242"/>
              <a:chOff x="1913860" y="1170151"/>
              <a:chExt cx="1169581" cy="540242"/>
            </a:xfrm>
          </p:grpSpPr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C8958E92-FBF0-428F-BA35-CC96DA09F3A9}"/>
                  </a:ext>
                </a:extLst>
              </p:cNvPr>
              <p:cNvCxnSpPr/>
              <p:nvPr/>
            </p:nvCxnSpPr>
            <p:spPr>
              <a:xfrm>
                <a:off x="2030819" y="1440271"/>
                <a:ext cx="93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FE8378B-23AB-4C20-9C5F-11D94E75DF70}"/>
                  </a:ext>
                </a:extLst>
              </p:cNvPr>
              <p:cNvSpPr txBox="1"/>
              <p:nvPr/>
            </p:nvSpPr>
            <p:spPr>
              <a:xfrm>
                <a:off x="1952489" y="1170151"/>
                <a:ext cx="935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Rhodium 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9E54A64-13FB-4BD5-891A-44F4B557FDB2}"/>
                  </a:ext>
                </a:extLst>
              </p:cNvPr>
              <p:cNvSpPr txBox="1"/>
              <p:nvPr/>
            </p:nvSpPr>
            <p:spPr>
              <a:xfrm>
                <a:off x="1913860" y="1402616"/>
                <a:ext cx="116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ou palladium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8484E7B-B86E-4A2E-96DB-7013C7E4867F}"/>
                </a:ext>
              </a:extLst>
            </p:cNvPr>
            <p:cNvSpPr txBox="1"/>
            <p:nvPr/>
          </p:nvSpPr>
          <p:spPr>
            <a:xfrm>
              <a:off x="2982432" y="1263592"/>
              <a:ext cx="189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 + 2 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38AB6E8-B598-4865-A344-27254426D4D2}"/>
              </a:ext>
            </a:extLst>
          </p:cNvPr>
          <p:cNvGrpSpPr/>
          <p:nvPr/>
        </p:nvGrpSpPr>
        <p:grpSpPr>
          <a:xfrm>
            <a:off x="-8444" y="2654989"/>
            <a:ext cx="3938129" cy="773270"/>
            <a:chOff x="-1674" y="2404939"/>
            <a:chExt cx="3938129" cy="773270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8E6AEE0-AEED-43F6-9C32-F89E74FC0713}"/>
                </a:ext>
              </a:extLst>
            </p:cNvPr>
            <p:cNvSpPr txBox="1"/>
            <p:nvPr/>
          </p:nvSpPr>
          <p:spPr>
            <a:xfrm>
              <a:off x="-1674" y="2513195"/>
              <a:ext cx="203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 dirty="0"/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CO(g) + 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F8A5BBB-4E3C-4520-B45F-62317F42F1A2}"/>
                </a:ext>
              </a:extLst>
            </p:cNvPr>
            <p:cNvSpPr txBox="1"/>
            <p:nvPr/>
          </p:nvSpPr>
          <p:spPr>
            <a:xfrm>
              <a:off x="2766874" y="2513195"/>
              <a:ext cx="116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EFF96BE-F335-434C-B131-25F853ECB45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925505" y="2697861"/>
              <a:ext cx="841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506334C-0EBD-4FB6-9C07-45FAC1C028F6}"/>
                </a:ext>
              </a:extLst>
            </p:cNvPr>
            <p:cNvSpPr txBox="1"/>
            <p:nvPr/>
          </p:nvSpPr>
          <p:spPr>
            <a:xfrm>
              <a:off x="1852088" y="2404939"/>
              <a:ext cx="1185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Rhodium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0A028E2-BDCD-430E-B8E0-4FC56E79FD94}"/>
                </a:ext>
              </a:extLst>
            </p:cNvPr>
            <p:cNvSpPr txBox="1"/>
            <p:nvPr/>
          </p:nvSpPr>
          <p:spPr>
            <a:xfrm>
              <a:off x="1853099" y="2654989"/>
              <a:ext cx="1766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Palladium </a:t>
              </a:r>
            </a:p>
            <a:p>
              <a:r>
                <a:rPr lang="fr-FR" sz="1400" dirty="0"/>
                <a:t>ou platine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29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2798F6-DCF9-43EC-94A6-241ABF09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4EA6BC-E1E3-4DE0-9654-8653D7F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Catalyse enzymatique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64D54A-6A34-4C48-931F-68AEE3C5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22" y="1169289"/>
            <a:ext cx="4551851" cy="2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B406AA-0058-4DB3-9A3B-6F841255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C6F515-7D8B-4B8F-A9C4-D7E5CE4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catalyses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8457"/>
              </p:ext>
            </p:extLst>
          </p:nvPr>
        </p:nvGraphicFramePr>
        <p:xfrm>
          <a:off x="203820" y="984042"/>
          <a:ext cx="8736359" cy="346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097">
                  <a:extLst>
                    <a:ext uri="{9D8B030D-6E8A-4147-A177-3AD203B41FA5}">
                      <a16:colId xmlns:a16="http://schemas.microsoft.com/office/drawing/2014/main" val="1803051905"/>
                    </a:ext>
                  </a:extLst>
                </a:gridCol>
                <a:gridCol w="2258991">
                  <a:extLst>
                    <a:ext uri="{9D8B030D-6E8A-4147-A177-3AD203B41FA5}">
                      <a16:colId xmlns:a16="http://schemas.microsoft.com/office/drawing/2014/main" val="582494249"/>
                    </a:ext>
                  </a:extLst>
                </a:gridCol>
                <a:gridCol w="2086696">
                  <a:extLst>
                    <a:ext uri="{9D8B030D-6E8A-4147-A177-3AD203B41FA5}">
                      <a16:colId xmlns:a16="http://schemas.microsoft.com/office/drawing/2014/main" val="3939711469"/>
                    </a:ext>
                  </a:extLst>
                </a:gridCol>
                <a:gridCol w="2469575">
                  <a:extLst>
                    <a:ext uri="{9D8B030D-6E8A-4147-A177-3AD203B41FA5}">
                      <a16:colId xmlns:a16="http://schemas.microsoft.com/office/drawing/2014/main" val="510503104"/>
                    </a:ext>
                  </a:extLst>
                </a:gridCol>
              </a:tblGrid>
              <a:tr h="8099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Homogène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Hétérogène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Enzymatique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72065"/>
                  </a:ext>
                </a:extLst>
              </a:tr>
              <a:tr h="1010392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600" dirty="0"/>
                        <a:t>Toutes les molécules du catalyseur sont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Facilement recyclable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05326"/>
                  </a:ext>
                </a:extLst>
              </a:tr>
              <a:tr h="80999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Difficilement recyclable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Seule la surface du catalyseur est disponible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Pas recyclable industriellement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6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194</Words>
  <Application>Microsoft Office PowerPoint</Application>
  <PresentationFormat>Personnalisé</PresentationFormat>
  <Paragraphs>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Wingdings</vt:lpstr>
      <vt:lpstr>Titre</vt:lpstr>
      <vt:lpstr>texte</vt:lpstr>
      <vt:lpstr>Merci</vt:lpstr>
      <vt:lpstr>Cinétique et catalyse</vt:lpstr>
      <vt:lpstr>Suivi qualitatif par CCM </vt:lpstr>
      <vt:lpstr>Ions iodure et peroxodisulfate</vt:lpstr>
      <vt:lpstr>Facteurs cinétique </vt:lpstr>
      <vt:lpstr>Pots catalytique</vt:lpstr>
      <vt:lpstr>Catalyse enzymatique</vt:lpstr>
      <vt:lpstr>Les différentes catalyses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38</cp:revision>
  <cp:lastPrinted>2015-03-31T14:07:15Z</cp:lastPrinted>
  <dcterms:created xsi:type="dcterms:W3CDTF">2020-03-24T08:48:58Z</dcterms:created>
  <dcterms:modified xsi:type="dcterms:W3CDTF">2020-04-13T14:40:16Z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