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  <p:sldMasterId id="2147483707" r:id="rId2"/>
    <p:sldMasterId id="2147483709" r:id="rId3"/>
  </p:sldMasterIdLst>
  <p:notesMasterIdLst>
    <p:notesMasterId r:id="rId14"/>
  </p:notesMasterIdLst>
  <p:sldIdLst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58" r:id="rId13"/>
  </p:sldIdLst>
  <p:sldSz cx="9144000" cy="5145088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C1DF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Style léger 2 - Accentuation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Style moyen 1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Style moyen 1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39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782F5-A916-4653-9283-0B21DAE59FD2}" type="datetimeFigureOut">
              <a:rPr lang="fr-FR" smtClean="0"/>
              <a:t>2020-04-15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574675" y="1336675"/>
            <a:ext cx="64103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5CBF42-708B-4E44-B726-068829AEE5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1636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382" y="4802082"/>
            <a:ext cx="9141619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2204"/>
            <a:ext cx="9141619" cy="480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31F701-4968-46AE-B777-6FB50F0714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0AEBC926-49BC-4890-ADE2-C02F78541D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8921" y="1616763"/>
            <a:ext cx="7543800" cy="10884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6000"/>
            </a:lvl1pPr>
          </a:lstStyle>
          <a:p>
            <a:r>
              <a:rPr lang="fr-FR" dirty="0"/>
              <a:t>Titre</a:t>
            </a:r>
            <a:endParaRPr lang="en-US" dirty="0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83F3BEDD-3280-49C7-BA47-A9F8858CDC01}"/>
              </a:ext>
            </a:extLst>
          </p:cNvPr>
          <p:cNvCxnSpPr/>
          <p:nvPr userDrawn="1"/>
        </p:nvCxnSpPr>
        <p:spPr>
          <a:xfrm>
            <a:off x="798921" y="2710731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A7C32FB1-E2FF-4CF3-95D1-5E311C2865EA}"/>
              </a:ext>
            </a:extLst>
          </p:cNvPr>
          <p:cNvSpPr txBox="1"/>
          <p:nvPr userDrawn="1"/>
        </p:nvSpPr>
        <p:spPr>
          <a:xfrm>
            <a:off x="4140254" y="4846335"/>
            <a:ext cx="86113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+mj-lt"/>
              </a:rPr>
              <a:t>MESTRE Eloïse</a:t>
            </a:r>
          </a:p>
          <a:p>
            <a:endParaRPr lang="fr-FR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9504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382" y="4802082"/>
            <a:ext cx="9141619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2204"/>
            <a:ext cx="9141619" cy="480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C9E5BD84-DC66-4CA9-B14F-F778A3BA3AF2}"/>
              </a:ext>
            </a:extLst>
          </p:cNvPr>
          <p:cNvCxnSpPr/>
          <p:nvPr userDrawn="1"/>
        </p:nvCxnSpPr>
        <p:spPr>
          <a:xfrm>
            <a:off x="675048" y="716623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5FE470C6-3407-4B39-9256-D7CBAE76B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48" y="144379"/>
            <a:ext cx="7543800" cy="6944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4800"/>
            </a:lvl1pPr>
          </a:lstStyle>
          <a:p>
            <a:r>
              <a:rPr lang="fr-FR" dirty="0"/>
              <a:t>Titre</a:t>
            </a:r>
            <a:endParaRPr lang="en-US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93E4BC1-6F4E-4747-84E8-D99E0587545F}"/>
              </a:ext>
            </a:extLst>
          </p:cNvPr>
          <p:cNvSpPr txBox="1"/>
          <p:nvPr userDrawn="1"/>
        </p:nvSpPr>
        <p:spPr>
          <a:xfrm>
            <a:off x="4140254" y="4846335"/>
            <a:ext cx="86113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+mj-lt"/>
              </a:rPr>
              <a:t>MESTRE Eloïse</a:t>
            </a:r>
          </a:p>
          <a:p>
            <a:endParaRPr lang="fr-FR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83207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381" y="-1"/>
            <a:ext cx="9141619" cy="38444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0" y="3844412"/>
            <a:ext cx="9141619" cy="480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C9E5BD84-DC66-4CA9-B14F-F778A3BA3AF2}"/>
              </a:ext>
            </a:extLst>
          </p:cNvPr>
          <p:cNvCxnSpPr/>
          <p:nvPr userDrawn="1"/>
        </p:nvCxnSpPr>
        <p:spPr>
          <a:xfrm>
            <a:off x="659006" y="572244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5FE470C6-3407-4B39-9256-D7CBAE76B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844412"/>
            <a:ext cx="7543800" cy="4577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9600" b="1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Merci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967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2082"/>
            <a:ext cx="9144000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2204"/>
            <a:ext cx="9144001" cy="495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6586" y="1611199"/>
            <a:ext cx="7543800" cy="10884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6335"/>
            <a:ext cx="3617103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MESTRE Eloïse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6335"/>
            <a:ext cx="984019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5F6E0C2E-DB01-42C5-AD9A-A992C3E17B5B}"/>
              </a:ext>
            </a:extLst>
          </p:cNvPr>
          <p:cNvCxnSpPr/>
          <p:nvPr userDrawn="1"/>
        </p:nvCxnSpPr>
        <p:spPr>
          <a:xfrm>
            <a:off x="1196586" y="2699603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611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2082"/>
            <a:ext cx="9144000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2204"/>
            <a:ext cx="9144001" cy="495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7321" y="114496"/>
            <a:ext cx="7543800" cy="4577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Titre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6335"/>
            <a:ext cx="3617103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MESTRE Eloïse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6335"/>
            <a:ext cx="984019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5F6E0C2E-DB01-42C5-AD9A-A992C3E17B5B}"/>
              </a:ext>
            </a:extLst>
          </p:cNvPr>
          <p:cNvCxnSpPr/>
          <p:nvPr userDrawn="1"/>
        </p:nvCxnSpPr>
        <p:spPr>
          <a:xfrm>
            <a:off x="659006" y="572244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376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8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2082"/>
            <a:ext cx="9144000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2204"/>
            <a:ext cx="9144001" cy="495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6335"/>
            <a:ext cx="3617103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MESTRE Eloïse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6335"/>
            <a:ext cx="984019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997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8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3A679E2-BCF3-45FF-9846-55A224C82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4846335"/>
            <a:ext cx="984019" cy="273928"/>
          </a:xfrm>
        </p:spPr>
        <p:txBody>
          <a:bodyPr/>
          <a:lstStyle/>
          <a:p>
            <a:fld id="{9A31F701-4968-46AE-B777-6FB50F0714C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C649B183-356E-41EB-B214-68910814D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921" y="1616763"/>
            <a:ext cx="7543800" cy="1088404"/>
          </a:xfrm>
        </p:spPr>
        <p:txBody>
          <a:bodyPr>
            <a:normAutofit/>
          </a:bodyPr>
          <a:lstStyle/>
          <a:p>
            <a:r>
              <a:rPr lang="fr-FR" dirty="0"/>
              <a:t>Solvants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7AC654D-D0E1-4F64-B9D3-25446D986FCD}"/>
              </a:ext>
            </a:extLst>
          </p:cNvPr>
          <p:cNvSpPr txBox="1"/>
          <p:nvPr/>
        </p:nvSpPr>
        <p:spPr>
          <a:xfrm>
            <a:off x="5418767" y="2783855"/>
            <a:ext cx="2923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Agrégation</a:t>
            </a:r>
          </a:p>
        </p:txBody>
      </p:sp>
    </p:spTree>
    <p:extLst>
      <p:ext uri="{BB962C8B-B14F-4D97-AF65-F5344CB8AC3E}">
        <p14:creationId xmlns:p14="http://schemas.microsoft.com/office/powerpoint/2010/main" val="2241335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9C74BCE-62DB-40DC-A8F3-8FC6B33BE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122CE3E9-4D1D-42DD-9752-E63C37E94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Merci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7819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285FB8E-BB0C-4205-BD82-0DAF53EA0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F701-4968-46AE-B777-6FB50F0714C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63FCFDDF-72DC-4175-B917-6CA662063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79" y="59706"/>
            <a:ext cx="9016841" cy="694497"/>
          </a:xfrm>
        </p:spPr>
        <p:txBody>
          <a:bodyPr/>
          <a:lstStyle/>
          <a:p>
            <a:r>
              <a:rPr lang="fr-FR" sz="4200" dirty="0"/>
              <a:t>Moments dipolaire de quelques solvants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EA9D4BCE-F307-4A0B-B0F5-7EEA6B4F50B3}"/>
              </a:ext>
            </a:extLst>
          </p:cNvPr>
          <p:cNvGrpSpPr/>
          <p:nvPr/>
        </p:nvGrpSpPr>
        <p:grpSpPr>
          <a:xfrm>
            <a:off x="685505" y="914088"/>
            <a:ext cx="6739839" cy="3772362"/>
            <a:chOff x="127159" y="838876"/>
            <a:chExt cx="6739839" cy="3772362"/>
          </a:xfrm>
        </p:grpSpPr>
        <p:graphicFrame>
          <p:nvGraphicFramePr>
            <p:cNvPr id="5" name="Espace réservé du contenu 7">
              <a:extLst>
                <a:ext uri="{FF2B5EF4-FFF2-40B4-BE49-F238E27FC236}">
                  <a16:creationId xmlns:a16="http://schemas.microsoft.com/office/drawing/2014/main" id="{4B9ED104-775E-4AF7-AF4B-99F7CDDB6F1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20328291"/>
                </p:ext>
              </p:extLst>
            </p:nvPr>
          </p:nvGraphicFramePr>
          <p:xfrm>
            <a:off x="127159" y="838876"/>
            <a:ext cx="4916211" cy="3772362"/>
          </p:xfrm>
          <a:graphic>
            <a:graphicData uri="http://schemas.openxmlformats.org/drawingml/2006/table">
              <a:tbl>
                <a:tblPr firstRow="1" bandRow="1">
                  <a:tableStyleId>{21E4AEA4-8DFA-4A89-87EB-49C32662AFE0}</a:tableStyleId>
                </a:tblPr>
                <a:tblGrid>
                  <a:gridCol w="1638737">
                    <a:extLst>
                      <a:ext uri="{9D8B030D-6E8A-4147-A177-3AD203B41FA5}">
                        <a16:colId xmlns:a16="http://schemas.microsoft.com/office/drawing/2014/main" val="2027325449"/>
                      </a:ext>
                    </a:extLst>
                  </a:gridCol>
                  <a:gridCol w="1638737">
                    <a:extLst>
                      <a:ext uri="{9D8B030D-6E8A-4147-A177-3AD203B41FA5}">
                        <a16:colId xmlns:a16="http://schemas.microsoft.com/office/drawing/2014/main" val="2769981301"/>
                      </a:ext>
                    </a:extLst>
                  </a:gridCol>
                  <a:gridCol w="1638737">
                    <a:extLst>
                      <a:ext uri="{9D8B030D-6E8A-4147-A177-3AD203B41FA5}">
                        <a16:colId xmlns:a16="http://schemas.microsoft.com/office/drawing/2014/main" val="2544676401"/>
                      </a:ext>
                    </a:extLst>
                  </a:gridCol>
                </a:tblGrid>
                <a:tr h="326620">
                  <a:tc>
                    <a:txBody>
                      <a:bodyPr/>
                      <a:lstStyle/>
                      <a:p>
                        <a:pPr algn="ctr"/>
                        <a:r>
                          <a:rPr lang="fr-FR" sz="1100" dirty="0"/>
                          <a:t>Solvant</a:t>
                        </a:r>
                      </a:p>
                    </a:txBody>
                    <a:tcPr marL="68580" marR="68580" marT="34290" marB="34290"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fr-FR" sz="1100" dirty="0"/>
                          <a:t>Formule</a:t>
                        </a:r>
                      </a:p>
                    </a:txBody>
                    <a:tcPr marL="68580" marR="68580" marT="34290" marB="34290"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fr-FR" sz="1100" dirty="0"/>
                          <a:t>Moment dipolaire</a:t>
                        </a:r>
                      </a:p>
                    </a:txBody>
                    <a:tcPr marL="68580" marR="68580" marT="34290" marB="34290" anchor="ctr"/>
                  </a:tc>
                  <a:extLst>
                    <a:ext uri="{0D108BD9-81ED-4DB2-BD59-A6C34878D82A}">
                      <a16:rowId xmlns:a16="http://schemas.microsoft.com/office/drawing/2014/main" val="1359071035"/>
                    </a:ext>
                  </a:extLst>
                </a:tr>
                <a:tr h="508029">
                  <a:tc>
                    <a:txBody>
                      <a:bodyPr/>
                      <a:lstStyle/>
                      <a:p>
                        <a:pPr algn="ctr"/>
                        <a:r>
                          <a:rPr lang="fr-FR" sz="1100" dirty="0"/>
                          <a:t>Eau</a:t>
                        </a:r>
                      </a:p>
                    </a:txBody>
                    <a:tcPr marL="68580" marR="68580" marT="34290" marB="34290" anchor="ctr"/>
                  </a:tc>
                  <a:tc>
                    <a:txBody>
                      <a:bodyPr/>
                      <a:lstStyle/>
                      <a:p>
                        <a:pPr algn="ctr"/>
                        <a:endParaRPr lang="fr-FR" sz="1100" dirty="0"/>
                      </a:p>
                    </a:txBody>
                    <a:tcPr marL="68580" marR="68580" marT="34290" marB="34290"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fr-FR" sz="1100" dirty="0"/>
                          <a:t>1,85 D</a:t>
                        </a:r>
                        <a:endParaRPr lang="fr-FR" sz="1100" i="1" dirty="0"/>
                      </a:p>
                    </a:txBody>
                    <a:tcPr marL="68580" marR="68580" marT="34290" marB="34290" anchor="ctr"/>
                  </a:tc>
                  <a:extLst>
                    <a:ext uri="{0D108BD9-81ED-4DB2-BD59-A6C34878D82A}">
                      <a16:rowId xmlns:a16="http://schemas.microsoft.com/office/drawing/2014/main" val="520851063"/>
                    </a:ext>
                  </a:extLst>
                </a:tr>
                <a:tr h="644834">
                  <a:tc>
                    <a:txBody>
                      <a:bodyPr/>
                      <a:lstStyle/>
                      <a:p>
                        <a:pPr algn="ctr"/>
                        <a:r>
                          <a:rPr lang="fr-FR" sz="1100" dirty="0"/>
                          <a:t>DMSO</a:t>
                        </a:r>
                      </a:p>
                    </a:txBody>
                    <a:tcPr marL="68580" marR="68580" marT="34290" marB="34290" anchor="ctr"/>
                  </a:tc>
                  <a:tc>
                    <a:txBody>
                      <a:bodyPr/>
                      <a:lstStyle/>
                      <a:p>
                        <a:pPr algn="ctr"/>
                        <a:endParaRPr lang="fr-FR" sz="1100" dirty="0"/>
                      </a:p>
                    </a:txBody>
                    <a:tcPr marL="68580" marR="68580" marT="34290" marB="34290" anchor="ctr"/>
                  </a:tc>
                  <a:tc>
                    <a:txBody>
                      <a:bodyPr/>
                      <a:lstStyle/>
                      <a:p>
                        <a:pPr algn="ctr"/>
                        <a:endParaRPr lang="fr-FR" sz="1100" i="1" dirty="0"/>
                      </a:p>
                    </a:txBody>
                    <a:tcPr marL="68580" marR="68580" marT="34290" marB="34290" anchor="ctr"/>
                  </a:tc>
                  <a:extLst>
                    <a:ext uri="{0D108BD9-81ED-4DB2-BD59-A6C34878D82A}">
                      <a16:rowId xmlns:a16="http://schemas.microsoft.com/office/drawing/2014/main" val="2564791284"/>
                    </a:ext>
                  </a:extLst>
                </a:tr>
                <a:tr h="644834">
                  <a:tc>
                    <a:txBody>
                      <a:bodyPr/>
                      <a:lstStyle/>
                      <a:p>
                        <a:pPr algn="ctr"/>
                        <a:r>
                          <a:rPr lang="fr-FR" sz="1100" dirty="0"/>
                          <a:t>Acétone</a:t>
                        </a:r>
                      </a:p>
                    </a:txBody>
                    <a:tcPr marL="68580" marR="68580" marT="34290" marB="34290" anchor="ctr"/>
                  </a:tc>
                  <a:tc>
                    <a:txBody>
                      <a:bodyPr/>
                      <a:lstStyle/>
                      <a:p>
                        <a:pPr algn="ctr"/>
                        <a:endParaRPr lang="fr-FR" sz="1100" dirty="0"/>
                      </a:p>
                    </a:txBody>
                    <a:tcPr marL="68580" marR="68580" marT="34290" marB="34290"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fr-FR" sz="1100" dirty="0"/>
                          <a:t>2,88 D</a:t>
                        </a:r>
                        <a:endParaRPr lang="fr-FR" sz="1100" i="1" dirty="0"/>
                      </a:p>
                    </a:txBody>
                    <a:tcPr marL="68580" marR="68580" marT="34290" marB="34290" anchor="ctr"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946298">
                  <a:tc>
                    <a:txBody>
                      <a:bodyPr/>
                      <a:lstStyle/>
                      <a:p>
                        <a:pPr algn="ctr"/>
                        <a:r>
                          <a:rPr lang="fr-FR" sz="1100" dirty="0"/>
                          <a:t>Toluène</a:t>
                        </a:r>
                      </a:p>
                    </a:txBody>
                    <a:tcPr marL="68580" marR="68580" marT="34290" marB="34290" anchor="ctr"/>
                  </a:tc>
                  <a:tc>
                    <a:txBody>
                      <a:bodyPr/>
                      <a:lstStyle/>
                      <a:p>
                        <a:pPr algn="ctr"/>
                        <a:endParaRPr lang="fr-FR" sz="1100" dirty="0"/>
                      </a:p>
                    </a:txBody>
                    <a:tcPr marL="68580" marR="68580" marT="34290" marB="34290"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fr-FR" sz="1100" dirty="0"/>
                          <a:t>0,37 D</a:t>
                        </a:r>
                        <a:endParaRPr lang="fr-FR" sz="1100" i="1" dirty="0"/>
                      </a:p>
                    </a:txBody>
                    <a:tcPr marL="68580" marR="68580" marT="34290" marB="34290" anchor="ctr"/>
                  </a:tc>
                  <a:extLst>
                    <a:ext uri="{0D108BD9-81ED-4DB2-BD59-A6C34878D82A}">
                      <a16:rowId xmlns:a16="http://schemas.microsoft.com/office/drawing/2014/main" val="590306838"/>
                    </a:ext>
                  </a:extLst>
                </a:tr>
                <a:tr h="701747">
                  <a:tc>
                    <a:txBody>
                      <a:bodyPr/>
                      <a:lstStyle/>
                      <a:p>
                        <a:pPr algn="ctr"/>
                        <a:r>
                          <a:rPr lang="fr-FR" sz="1100" dirty="0"/>
                          <a:t>Cyclohexane</a:t>
                        </a:r>
                      </a:p>
                    </a:txBody>
                    <a:tcPr marL="68580" marR="68580" marT="34290" marB="34290" anchor="ctr"/>
                  </a:tc>
                  <a:tc>
                    <a:txBody>
                      <a:bodyPr/>
                      <a:lstStyle/>
                      <a:p>
                        <a:pPr algn="ctr"/>
                        <a:endParaRPr lang="fr-FR" sz="1100" dirty="0"/>
                      </a:p>
                    </a:txBody>
                    <a:tcPr marL="68580" marR="68580" marT="34290" marB="34290"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fr-FR" sz="1100" dirty="0"/>
                          <a:t>0 D</a:t>
                        </a:r>
                        <a:endParaRPr lang="fr-FR" sz="1100" i="1" dirty="0"/>
                      </a:p>
                    </a:txBody>
                    <a:tcPr marL="68580" marR="68580" marT="34290" marB="34290" anchor="ctr"/>
                  </a:tc>
                  <a:extLst>
                    <a:ext uri="{0D108BD9-81ED-4DB2-BD59-A6C34878D82A}">
                      <a16:rowId xmlns:a16="http://schemas.microsoft.com/office/drawing/2014/main" val="1600770603"/>
                    </a:ext>
                  </a:extLst>
                </a:tr>
              </a:tbl>
            </a:graphicData>
          </a:graphic>
        </p:graphicFrame>
        <p:pic>
          <p:nvPicPr>
            <p:cNvPr id="6" name="Graphique 5">
              <a:extLst>
                <a:ext uri="{FF2B5EF4-FFF2-40B4-BE49-F238E27FC236}">
                  <a16:creationId xmlns:a16="http://schemas.microsoft.com/office/drawing/2014/main" id="{8A1C444F-E393-4338-B1A8-5D2D37EB0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33380" y="1206335"/>
              <a:ext cx="605929" cy="418642"/>
            </a:xfrm>
            <a:prstGeom prst="rect">
              <a:avLst/>
            </a:prstGeom>
          </p:spPr>
        </p:pic>
        <p:pic>
          <p:nvPicPr>
            <p:cNvPr id="7" name="Graphique 6">
              <a:extLst>
                <a:ext uri="{FF2B5EF4-FFF2-40B4-BE49-F238E27FC236}">
                  <a16:creationId xmlns:a16="http://schemas.microsoft.com/office/drawing/2014/main" id="{75A5867B-E54E-46F2-959E-413E7A067F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43425" y="1641203"/>
              <a:ext cx="985838" cy="585788"/>
            </a:xfrm>
            <a:prstGeom prst="rect">
              <a:avLst/>
            </a:prstGeom>
          </p:spPr>
        </p:pic>
        <p:pic>
          <p:nvPicPr>
            <p:cNvPr id="8" name="Graphique 7">
              <a:extLst>
                <a:ext uri="{FF2B5EF4-FFF2-40B4-BE49-F238E27FC236}">
                  <a16:creationId xmlns:a16="http://schemas.microsoft.com/office/drawing/2014/main" id="{513EBA62-193E-4C2E-9F16-D5CED4DB4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386312" y="2918097"/>
              <a:ext cx="500063" cy="914400"/>
            </a:xfrm>
            <a:prstGeom prst="rect">
              <a:avLst/>
            </a:prstGeom>
          </p:spPr>
        </p:pic>
        <p:pic>
          <p:nvPicPr>
            <p:cNvPr id="9" name="Graphique 8">
              <a:extLst>
                <a:ext uri="{FF2B5EF4-FFF2-40B4-BE49-F238E27FC236}">
                  <a16:creationId xmlns:a16="http://schemas.microsoft.com/office/drawing/2014/main" id="{D5BA405A-1799-42F8-89EB-E19538E4994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91096" y="3951110"/>
              <a:ext cx="500768" cy="575884"/>
            </a:xfrm>
            <a:prstGeom prst="rect">
              <a:avLst/>
            </a:prstGeom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57433C65-9891-47EB-989A-FA4325363B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124773" y="2263313"/>
              <a:ext cx="989540" cy="618462"/>
            </a:xfrm>
            <a:prstGeom prst="rect">
              <a:avLst/>
            </a:prstGeom>
          </p:spPr>
        </p:pic>
        <p:sp>
          <p:nvSpPr>
            <p:cNvPr id="11" name="Accolade fermante 10">
              <a:extLst>
                <a:ext uri="{FF2B5EF4-FFF2-40B4-BE49-F238E27FC236}">
                  <a16:creationId xmlns:a16="http://schemas.microsoft.com/office/drawing/2014/main" id="{3383A121-FFC5-4845-840B-7F6B4581147F}"/>
                </a:ext>
              </a:extLst>
            </p:cNvPr>
            <p:cNvSpPr/>
            <p:nvPr/>
          </p:nvSpPr>
          <p:spPr>
            <a:xfrm>
              <a:off x="5043370" y="1171733"/>
              <a:ext cx="534769" cy="1670872"/>
            </a:xfrm>
            <a:prstGeom prst="rightBrac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Accolade fermante 11">
              <a:extLst>
                <a:ext uri="{FF2B5EF4-FFF2-40B4-BE49-F238E27FC236}">
                  <a16:creationId xmlns:a16="http://schemas.microsoft.com/office/drawing/2014/main" id="{1B42DADE-506A-43BC-82C6-B5796C5DBD60}"/>
                </a:ext>
              </a:extLst>
            </p:cNvPr>
            <p:cNvSpPr/>
            <p:nvPr/>
          </p:nvSpPr>
          <p:spPr>
            <a:xfrm>
              <a:off x="5106081" y="2877323"/>
              <a:ext cx="534769" cy="1596447"/>
            </a:xfrm>
            <a:prstGeom prst="rightBrac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9E9BB467-792A-4FAE-96BB-6BDC37D3967E}"/>
                </a:ext>
              </a:extLst>
            </p:cNvPr>
            <p:cNvSpPr txBox="1"/>
            <p:nvPr/>
          </p:nvSpPr>
          <p:spPr>
            <a:xfrm>
              <a:off x="5602951" y="1753553"/>
              <a:ext cx="1211917" cy="6463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dirty="0"/>
                <a:t>Solvants polaires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50697D75-801E-496A-A16C-4144359CEAF4}"/>
                </a:ext>
              </a:extLst>
            </p:cNvPr>
            <p:cNvSpPr txBox="1"/>
            <p:nvPr/>
          </p:nvSpPr>
          <p:spPr>
            <a:xfrm>
              <a:off x="5655081" y="3443156"/>
              <a:ext cx="1211917" cy="6463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dirty="0"/>
                <a:t>Solvants apolaires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0390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E4D07B6-288B-48DE-B34D-B31677DCB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1103DF82-B9F5-42DD-8B48-4CDA7FD6D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825"/>
            <a:ext cx="9420046" cy="694497"/>
          </a:xfrm>
        </p:spPr>
        <p:txBody>
          <a:bodyPr/>
          <a:lstStyle/>
          <a:p>
            <a:r>
              <a:rPr lang="fr-FR" sz="4200" dirty="0"/>
              <a:t>Permittivité relatives de quelques solvants</a:t>
            </a:r>
          </a:p>
        </p:txBody>
      </p:sp>
      <p:graphicFrame>
        <p:nvGraphicFramePr>
          <p:cNvPr id="4" name="Espace réservé du contenu 7">
            <a:extLst>
              <a:ext uri="{FF2B5EF4-FFF2-40B4-BE49-F238E27FC236}">
                <a16:creationId xmlns:a16="http://schemas.microsoft.com/office/drawing/2014/main" id="{9762B360-70A1-433F-9881-347C98EC4A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5356810"/>
              </p:ext>
            </p:extLst>
          </p:nvPr>
        </p:nvGraphicFramePr>
        <p:xfrm>
          <a:off x="475119" y="925502"/>
          <a:ext cx="4916211" cy="371465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38737">
                  <a:extLst>
                    <a:ext uri="{9D8B030D-6E8A-4147-A177-3AD203B41FA5}">
                      <a16:colId xmlns:a16="http://schemas.microsoft.com/office/drawing/2014/main" val="2027325449"/>
                    </a:ext>
                  </a:extLst>
                </a:gridCol>
                <a:gridCol w="1638737">
                  <a:extLst>
                    <a:ext uri="{9D8B030D-6E8A-4147-A177-3AD203B41FA5}">
                      <a16:colId xmlns:a16="http://schemas.microsoft.com/office/drawing/2014/main" val="2769981301"/>
                    </a:ext>
                  </a:extLst>
                </a:gridCol>
                <a:gridCol w="1638737">
                  <a:extLst>
                    <a:ext uri="{9D8B030D-6E8A-4147-A177-3AD203B41FA5}">
                      <a16:colId xmlns:a16="http://schemas.microsoft.com/office/drawing/2014/main" val="3237337062"/>
                    </a:ext>
                  </a:extLst>
                </a:gridCol>
              </a:tblGrid>
              <a:tr h="32662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Solvant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Formule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Permittivité relative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359071035"/>
                  </a:ext>
                </a:extLst>
              </a:tr>
              <a:tr h="450319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Eau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80,10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520851063"/>
                  </a:ext>
                </a:extLst>
              </a:tr>
              <a:tr h="644834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DMSO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47,24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564791284"/>
                  </a:ext>
                </a:extLst>
              </a:tr>
              <a:tr h="644834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Acétone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20,7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6298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Toluène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2,379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590306838"/>
                  </a:ext>
                </a:extLst>
              </a:tr>
              <a:tr h="701747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Cyclohexane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2,024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600770603"/>
                  </a:ext>
                </a:extLst>
              </a:tr>
            </a:tbl>
          </a:graphicData>
        </a:graphic>
      </p:graphicFrame>
      <p:pic>
        <p:nvPicPr>
          <p:cNvPr id="5" name="Graphique 4">
            <a:extLst>
              <a:ext uri="{FF2B5EF4-FFF2-40B4-BE49-F238E27FC236}">
                <a16:creationId xmlns:a16="http://schemas.microsoft.com/office/drawing/2014/main" id="{DF934309-D7D0-4DF0-9277-7DA5AB6F9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6145" y="1285516"/>
            <a:ext cx="605929" cy="418642"/>
          </a:xfrm>
          <a:prstGeom prst="rect">
            <a:avLst/>
          </a:prstGeom>
        </p:spPr>
      </p:pic>
      <p:pic>
        <p:nvPicPr>
          <p:cNvPr id="6" name="Graphique 5">
            <a:extLst>
              <a:ext uri="{FF2B5EF4-FFF2-40B4-BE49-F238E27FC236}">
                <a16:creationId xmlns:a16="http://schemas.microsoft.com/office/drawing/2014/main" id="{E46889A9-DB0F-4E35-ACC0-98B53662D5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26190" y="1704157"/>
            <a:ext cx="985838" cy="585788"/>
          </a:xfrm>
          <a:prstGeom prst="rect">
            <a:avLst/>
          </a:prstGeom>
        </p:spPr>
      </p:pic>
      <p:pic>
        <p:nvPicPr>
          <p:cNvPr id="7" name="Graphique 6">
            <a:extLst>
              <a:ext uri="{FF2B5EF4-FFF2-40B4-BE49-F238E27FC236}">
                <a16:creationId xmlns:a16="http://schemas.microsoft.com/office/drawing/2014/main" id="{2516F564-DEE5-4822-889B-1DFEB3D6A1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52277" y="2975133"/>
            <a:ext cx="500063" cy="914400"/>
          </a:xfrm>
          <a:prstGeom prst="rect">
            <a:avLst/>
          </a:prstGeom>
        </p:spPr>
      </p:pic>
      <p:pic>
        <p:nvPicPr>
          <p:cNvPr id="8" name="Graphique 7">
            <a:extLst>
              <a:ext uri="{FF2B5EF4-FFF2-40B4-BE49-F238E27FC236}">
                <a16:creationId xmlns:a16="http://schemas.microsoft.com/office/drawing/2014/main" id="{EBF19B6D-644A-4A15-9CCA-B8AF7D9905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63065" y="4038786"/>
            <a:ext cx="500768" cy="57588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16AF90B-0B7B-4153-924D-7E557706583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91493" y="2357039"/>
            <a:ext cx="866988" cy="541867"/>
          </a:xfrm>
          <a:prstGeom prst="rect">
            <a:avLst/>
          </a:prstGeom>
        </p:spPr>
      </p:pic>
      <p:sp>
        <p:nvSpPr>
          <p:cNvPr id="10" name="Accolade fermante 9">
            <a:extLst>
              <a:ext uri="{FF2B5EF4-FFF2-40B4-BE49-F238E27FC236}">
                <a16:creationId xmlns:a16="http://schemas.microsoft.com/office/drawing/2014/main" id="{4F0BD8CF-9A27-4F29-89FE-653EDD29CECF}"/>
              </a:ext>
            </a:extLst>
          </p:cNvPr>
          <p:cNvSpPr/>
          <p:nvPr/>
        </p:nvSpPr>
        <p:spPr>
          <a:xfrm>
            <a:off x="5441851" y="1291403"/>
            <a:ext cx="412218" cy="1058219"/>
          </a:xfrm>
          <a:prstGeom prst="rightBrac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8CC816D-60A6-41CF-ADC6-03EBBA8B4431}"/>
              </a:ext>
            </a:extLst>
          </p:cNvPr>
          <p:cNvSpPr txBox="1"/>
          <p:nvPr/>
        </p:nvSpPr>
        <p:spPr>
          <a:xfrm>
            <a:off x="5946759" y="1442547"/>
            <a:ext cx="1478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Solvants </a:t>
            </a:r>
            <a:r>
              <a:rPr lang="fr-FR" i="1" dirty="0" err="1"/>
              <a:t>dissociants</a:t>
            </a:r>
            <a:endParaRPr lang="fr-FR" i="1" dirty="0"/>
          </a:p>
        </p:txBody>
      </p:sp>
      <p:sp>
        <p:nvSpPr>
          <p:cNvPr id="12" name="Accolade fermante 11">
            <a:extLst>
              <a:ext uri="{FF2B5EF4-FFF2-40B4-BE49-F238E27FC236}">
                <a16:creationId xmlns:a16="http://schemas.microsoft.com/office/drawing/2014/main" id="{6A1F7576-983F-423B-B34A-27351F92FFCD}"/>
              </a:ext>
            </a:extLst>
          </p:cNvPr>
          <p:cNvSpPr/>
          <p:nvPr/>
        </p:nvSpPr>
        <p:spPr>
          <a:xfrm>
            <a:off x="5452992" y="2357214"/>
            <a:ext cx="397503" cy="593922"/>
          </a:xfrm>
          <a:prstGeom prst="rightBrac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0D092D9-9876-493C-B8B3-F863CD01589B}"/>
              </a:ext>
            </a:extLst>
          </p:cNvPr>
          <p:cNvSpPr txBox="1"/>
          <p:nvPr/>
        </p:nvSpPr>
        <p:spPr>
          <a:xfrm>
            <a:off x="5984187" y="2346076"/>
            <a:ext cx="2425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Solvants moyennement </a:t>
            </a:r>
            <a:r>
              <a:rPr lang="fr-FR" i="1" dirty="0" err="1"/>
              <a:t>dissociants</a:t>
            </a:r>
            <a:endParaRPr lang="fr-FR" i="1" dirty="0"/>
          </a:p>
        </p:txBody>
      </p:sp>
      <p:sp>
        <p:nvSpPr>
          <p:cNvPr id="14" name="Accolade fermante 13">
            <a:extLst>
              <a:ext uri="{FF2B5EF4-FFF2-40B4-BE49-F238E27FC236}">
                <a16:creationId xmlns:a16="http://schemas.microsoft.com/office/drawing/2014/main" id="{7BB94814-EB2F-4D61-847F-E071B3EE8DF2}"/>
              </a:ext>
            </a:extLst>
          </p:cNvPr>
          <p:cNvSpPr/>
          <p:nvPr/>
        </p:nvSpPr>
        <p:spPr>
          <a:xfrm>
            <a:off x="5449417" y="2969866"/>
            <a:ext cx="412218" cy="1629863"/>
          </a:xfrm>
          <a:prstGeom prst="rightBrac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CEAA76A-E0E9-4C27-870D-230101FC1929}"/>
              </a:ext>
            </a:extLst>
          </p:cNvPr>
          <p:cNvSpPr txBox="1"/>
          <p:nvPr/>
        </p:nvSpPr>
        <p:spPr>
          <a:xfrm>
            <a:off x="5984188" y="3571380"/>
            <a:ext cx="2193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Solvants non </a:t>
            </a:r>
            <a:r>
              <a:rPr lang="fr-FR" i="1" dirty="0" err="1"/>
              <a:t>dissociants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3657343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598A025-252D-4943-8307-C4619A4EE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1227E9EB-4DC5-4C79-A201-E2F26DD00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524" y="76583"/>
            <a:ext cx="8468952" cy="694497"/>
          </a:xfrm>
        </p:spPr>
        <p:txBody>
          <a:bodyPr/>
          <a:lstStyle/>
          <a:p>
            <a:r>
              <a:rPr lang="fr-FR" dirty="0"/>
              <a:t>Classement de quelques solvants</a:t>
            </a:r>
          </a:p>
        </p:txBody>
      </p:sp>
      <p:graphicFrame>
        <p:nvGraphicFramePr>
          <p:cNvPr id="4" name="Espace réservé du contenu 7">
            <a:extLst>
              <a:ext uri="{FF2B5EF4-FFF2-40B4-BE49-F238E27FC236}">
                <a16:creationId xmlns:a16="http://schemas.microsoft.com/office/drawing/2014/main" id="{48618DF1-75A5-4578-BE83-26B33DC19C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0721776"/>
              </p:ext>
            </p:extLst>
          </p:nvPr>
        </p:nvGraphicFramePr>
        <p:xfrm>
          <a:off x="249280" y="852385"/>
          <a:ext cx="8645439" cy="383583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65614">
                  <a:extLst>
                    <a:ext uri="{9D8B030D-6E8A-4147-A177-3AD203B41FA5}">
                      <a16:colId xmlns:a16="http://schemas.microsoft.com/office/drawing/2014/main" val="2027325449"/>
                    </a:ext>
                  </a:extLst>
                </a:gridCol>
                <a:gridCol w="1365614">
                  <a:extLst>
                    <a:ext uri="{9D8B030D-6E8A-4147-A177-3AD203B41FA5}">
                      <a16:colId xmlns:a16="http://schemas.microsoft.com/office/drawing/2014/main" val="2769981301"/>
                    </a:ext>
                  </a:extLst>
                </a:gridCol>
                <a:gridCol w="1365614">
                  <a:extLst>
                    <a:ext uri="{9D8B030D-6E8A-4147-A177-3AD203B41FA5}">
                      <a16:colId xmlns:a16="http://schemas.microsoft.com/office/drawing/2014/main" val="2544676401"/>
                    </a:ext>
                  </a:extLst>
                </a:gridCol>
                <a:gridCol w="1365614">
                  <a:extLst>
                    <a:ext uri="{9D8B030D-6E8A-4147-A177-3AD203B41FA5}">
                      <a16:colId xmlns:a16="http://schemas.microsoft.com/office/drawing/2014/main" val="3237337062"/>
                    </a:ext>
                  </a:extLst>
                </a:gridCol>
                <a:gridCol w="1365614">
                  <a:extLst>
                    <a:ext uri="{9D8B030D-6E8A-4147-A177-3AD203B41FA5}">
                      <a16:colId xmlns:a16="http://schemas.microsoft.com/office/drawing/2014/main" val="2336928122"/>
                    </a:ext>
                  </a:extLst>
                </a:gridCol>
                <a:gridCol w="18173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662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Solvant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Formule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Moment dipolaire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Permittivité relative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Catégorie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Solubilité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359071035"/>
                  </a:ext>
                </a:extLst>
              </a:tr>
              <a:tr h="450319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Eau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1,85 D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80,10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Polaire protique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100" dirty="0"/>
                        <a:t>Composés ionique</a:t>
                      </a:r>
                      <a:r>
                        <a:rPr lang="fr-FR" sz="1100" baseline="0" dirty="0"/>
                        <a:t>s et partiellement ioniques (anions fortement solvatés)</a:t>
                      </a:r>
                      <a:endParaRPr lang="fr-FR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520851063"/>
                  </a:ext>
                </a:extLst>
              </a:tr>
              <a:tr h="644834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DMSO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47,24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Polaire aprotique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100" dirty="0"/>
                        <a:t>Composés ionique</a:t>
                      </a:r>
                      <a:r>
                        <a:rPr lang="fr-FR" sz="1100" baseline="0" dirty="0"/>
                        <a:t>s et partiellement ioniques (cations fortement </a:t>
                      </a:r>
                      <a:r>
                        <a:rPr lang="fr-FR" sz="1100" baseline="0" dirty="0" err="1"/>
                        <a:t>solvatés</a:t>
                      </a:r>
                      <a:r>
                        <a:rPr lang="fr-FR" sz="1100" baseline="0" dirty="0"/>
                        <a:t>)</a:t>
                      </a:r>
                      <a:endParaRPr lang="fr-FR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564791284"/>
                  </a:ext>
                </a:extLst>
              </a:tr>
              <a:tr h="644834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Acétone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2,88 D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20,7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Polaire aprotique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100" dirty="0"/>
                        <a:t>Composés ionique</a:t>
                      </a:r>
                      <a:r>
                        <a:rPr lang="fr-FR" sz="1100" baseline="0" dirty="0"/>
                        <a:t>s et partiellement ioniques (cations fortement </a:t>
                      </a:r>
                      <a:r>
                        <a:rPr lang="fr-FR" sz="1100" baseline="0" dirty="0" err="1"/>
                        <a:t>solvatés</a:t>
                      </a:r>
                      <a:r>
                        <a:rPr lang="fr-FR" sz="1100" baseline="0" dirty="0"/>
                        <a:t>)</a:t>
                      </a:r>
                      <a:endParaRPr lang="fr-FR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6298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Toluène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0,37 D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2,379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Apolaire aprotique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100" dirty="0"/>
                        <a:t>Peu les composés ioniques, très bien les</a:t>
                      </a:r>
                      <a:r>
                        <a:rPr lang="fr-FR" sz="1100" baseline="0" dirty="0"/>
                        <a:t> composés apolaires</a:t>
                      </a:r>
                      <a:endParaRPr lang="fr-FR" sz="1100" dirty="0"/>
                    </a:p>
                    <a:p>
                      <a:pPr algn="ctr"/>
                      <a:endParaRPr lang="fr-FR" sz="11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590306838"/>
                  </a:ext>
                </a:extLst>
              </a:tr>
              <a:tr h="701747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Cyclohexane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0 D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2,024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Apolaire aprotique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100" dirty="0"/>
                        <a:t>Peu les composés ioniques, très bien les</a:t>
                      </a:r>
                      <a:r>
                        <a:rPr lang="fr-FR" sz="1100" baseline="0" dirty="0"/>
                        <a:t> composés apolaires</a:t>
                      </a:r>
                      <a:endParaRPr lang="fr-FR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600770603"/>
                  </a:ext>
                </a:extLst>
              </a:tr>
            </a:tbl>
          </a:graphicData>
        </a:graphic>
      </p:graphicFrame>
      <p:pic>
        <p:nvPicPr>
          <p:cNvPr id="5" name="Graphique 4">
            <a:extLst>
              <a:ext uri="{FF2B5EF4-FFF2-40B4-BE49-F238E27FC236}">
                <a16:creationId xmlns:a16="http://schemas.microsoft.com/office/drawing/2014/main" id="{1CD163FA-A002-4977-A031-FE623EF3BF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5438" y="1283910"/>
            <a:ext cx="605929" cy="418642"/>
          </a:xfrm>
          <a:prstGeom prst="rect">
            <a:avLst/>
          </a:prstGeom>
        </p:spPr>
      </p:pic>
      <p:pic>
        <p:nvPicPr>
          <p:cNvPr id="6" name="Graphique 5">
            <a:extLst>
              <a:ext uri="{FF2B5EF4-FFF2-40B4-BE49-F238E27FC236}">
                <a16:creationId xmlns:a16="http://schemas.microsoft.com/office/drawing/2014/main" id="{A85595FF-B7A7-43D8-8A5E-F114BD4308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35483" y="1783857"/>
            <a:ext cx="985838" cy="585788"/>
          </a:xfrm>
          <a:prstGeom prst="rect">
            <a:avLst/>
          </a:prstGeom>
        </p:spPr>
      </p:pic>
      <p:pic>
        <p:nvPicPr>
          <p:cNvPr id="7" name="Graphique 6">
            <a:extLst>
              <a:ext uri="{FF2B5EF4-FFF2-40B4-BE49-F238E27FC236}">
                <a16:creationId xmlns:a16="http://schemas.microsoft.com/office/drawing/2014/main" id="{7786EEEF-B36B-4FC9-A31D-F1408B5917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78724" y="3066090"/>
            <a:ext cx="500063" cy="914400"/>
          </a:xfrm>
          <a:prstGeom prst="rect">
            <a:avLst/>
          </a:prstGeom>
        </p:spPr>
      </p:pic>
      <p:pic>
        <p:nvPicPr>
          <p:cNvPr id="8" name="Graphique 7">
            <a:extLst>
              <a:ext uri="{FF2B5EF4-FFF2-40B4-BE49-F238E27FC236}">
                <a16:creationId xmlns:a16="http://schemas.microsoft.com/office/drawing/2014/main" id="{160BB505-23EA-404F-A689-3C8D27AAEF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78019" y="4150979"/>
            <a:ext cx="500768" cy="57588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E107348-A9F6-416A-92AA-5D36B0D01B7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54333" y="2446934"/>
            <a:ext cx="866988" cy="54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967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7162355-BC16-44F4-954F-2E5F95335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6B9A5938-117A-4915-9F23-C7B97FAB5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3499" y="33034"/>
            <a:ext cx="12187451" cy="694497"/>
          </a:xfrm>
        </p:spPr>
        <p:txBody>
          <a:bodyPr/>
          <a:lstStyle/>
          <a:p>
            <a:r>
              <a:rPr lang="fr-FR" sz="3600" dirty="0"/>
              <a:t>Coefficient de partage du diiode (cyclohexane/eau)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FA3937C-4247-473A-8121-279C10B87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4772" y="3141791"/>
            <a:ext cx="1347609" cy="154778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09E8E7F-D8DD-450F-A639-104BA16CA946}"/>
              </a:ext>
            </a:extLst>
          </p:cNvPr>
          <p:cNvSpPr/>
          <p:nvPr/>
        </p:nvSpPr>
        <p:spPr>
          <a:xfrm>
            <a:off x="5246793" y="3865727"/>
            <a:ext cx="1049432" cy="713929"/>
          </a:xfrm>
          <a:prstGeom prst="rect">
            <a:avLst/>
          </a:prstGeom>
          <a:solidFill>
            <a:srgbClr val="FEFF9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4E63B2D-C192-4D7D-AE12-456D2DD6021E}"/>
              </a:ext>
            </a:extLst>
          </p:cNvPr>
          <p:cNvSpPr txBox="1"/>
          <p:nvPr/>
        </p:nvSpPr>
        <p:spPr>
          <a:xfrm>
            <a:off x="3016717" y="3915685"/>
            <a:ext cx="18401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Agitation dans un erlenmeyer pendant 30 minutes</a:t>
            </a:r>
          </a:p>
          <a:p>
            <a:pPr algn="ctr"/>
            <a:r>
              <a:rPr lang="fr-FR" sz="1400" b="1" dirty="0"/>
              <a:t>(2)</a:t>
            </a:r>
            <a:endParaRPr lang="fr-FR" sz="1200" b="1" dirty="0"/>
          </a:p>
        </p:txBody>
      </p:sp>
      <p:grpSp>
        <p:nvGrpSpPr>
          <p:cNvPr id="11" name="Grouper 65">
            <a:extLst>
              <a:ext uri="{FF2B5EF4-FFF2-40B4-BE49-F238E27FC236}">
                <a16:creationId xmlns:a16="http://schemas.microsoft.com/office/drawing/2014/main" id="{1CB7C054-1197-45E5-A2C3-456970480510}"/>
              </a:ext>
            </a:extLst>
          </p:cNvPr>
          <p:cNvGrpSpPr/>
          <p:nvPr/>
        </p:nvGrpSpPr>
        <p:grpSpPr>
          <a:xfrm>
            <a:off x="4886568" y="1528413"/>
            <a:ext cx="2519505" cy="2191806"/>
            <a:chOff x="4068500" y="1397976"/>
            <a:chExt cx="2519505" cy="2430644"/>
          </a:xfrm>
        </p:grpSpPr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5A8D94DE-E080-4355-8861-034229381B53}"/>
                </a:ext>
              </a:extLst>
            </p:cNvPr>
            <p:cNvSpPr txBox="1"/>
            <p:nvPr/>
          </p:nvSpPr>
          <p:spPr>
            <a:xfrm>
              <a:off x="5098640" y="2748798"/>
              <a:ext cx="14893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Phase aqueuse 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C7EBF27B-98BD-4A9E-9925-9788F98A3C86}"/>
                </a:ext>
              </a:extLst>
            </p:cNvPr>
            <p:cNvSpPr txBox="1"/>
            <p:nvPr/>
          </p:nvSpPr>
          <p:spPr>
            <a:xfrm>
              <a:off x="5093044" y="2058380"/>
              <a:ext cx="14893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Phase organique</a:t>
              </a:r>
            </a:p>
          </p:txBody>
        </p:sp>
        <p:pic>
          <p:nvPicPr>
            <p:cNvPr id="14" name="Image 13" descr="Capture d’écran 2020-04-06 à 21.38.27.png">
              <a:extLst>
                <a:ext uri="{FF2B5EF4-FFF2-40B4-BE49-F238E27FC236}">
                  <a16:creationId xmlns:a16="http://schemas.microsoft.com/office/drawing/2014/main" id="{5CFFE5E6-F854-4E66-9C4F-44B8D5976B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8500" y="1397976"/>
              <a:ext cx="1066800" cy="2321012"/>
            </a:xfrm>
            <a:prstGeom prst="rect">
              <a:avLst/>
            </a:prstGeom>
          </p:spPr>
        </p:pic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8B5E916A-A398-4C93-954A-A0C54F77E0FD}"/>
                </a:ext>
              </a:extLst>
            </p:cNvPr>
            <p:cNvCxnSpPr/>
            <p:nvPr/>
          </p:nvCxnSpPr>
          <p:spPr>
            <a:xfrm>
              <a:off x="4696573" y="3436074"/>
              <a:ext cx="0" cy="392546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E2E6B1B1-AEFA-494B-A440-A51CD24F68E2}"/>
              </a:ext>
            </a:extLst>
          </p:cNvPr>
          <p:cNvSpPr txBox="1"/>
          <p:nvPr/>
        </p:nvSpPr>
        <p:spPr>
          <a:xfrm>
            <a:off x="7621725" y="2306805"/>
            <a:ext cx="16578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Obtention de la phase aqueuse à titrer </a:t>
            </a:r>
          </a:p>
          <a:p>
            <a:pPr algn="ctr"/>
            <a:r>
              <a:rPr lang="fr-FR" sz="1400" b="1" dirty="0"/>
              <a:t>(4)</a:t>
            </a:r>
            <a:endParaRPr lang="fr-FR" sz="1200" b="1" dirty="0"/>
          </a:p>
        </p:txBody>
      </p:sp>
      <p:grpSp>
        <p:nvGrpSpPr>
          <p:cNvPr id="18" name="Grouper 66">
            <a:extLst>
              <a:ext uri="{FF2B5EF4-FFF2-40B4-BE49-F238E27FC236}">
                <a16:creationId xmlns:a16="http://schemas.microsoft.com/office/drawing/2014/main" id="{886B20C7-6EA5-4443-981B-001300BBCA79}"/>
              </a:ext>
            </a:extLst>
          </p:cNvPr>
          <p:cNvGrpSpPr/>
          <p:nvPr/>
        </p:nvGrpSpPr>
        <p:grpSpPr>
          <a:xfrm>
            <a:off x="7621726" y="3488771"/>
            <a:ext cx="1002693" cy="1165566"/>
            <a:chOff x="4189027" y="3847049"/>
            <a:chExt cx="1002693" cy="1165566"/>
          </a:xfrm>
        </p:grpSpPr>
        <p:sp>
          <p:nvSpPr>
            <p:cNvPr id="19" name="Trapèze 18">
              <a:extLst>
                <a:ext uri="{FF2B5EF4-FFF2-40B4-BE49-F238E27FC236}">
                  <a16:creationId xmlns:a16="http://schemas.microsoft.com/office/drawing/2014/main" id="{8CD75833-7198-4E2A-87A1-29AAFE1201CB}"/>
                </a:ext>
              </a:extLst>
            </p:cNvPr>
            <p:cNvSpPr/>
            <p:nvPr/>
          </p:nvSpPr>
          <p:spPr>
            <a:xfrm>
              <a:off x="4189027" y="4355406"/>
              <a:ext cx="1002693" cy="657209"/>
            </a:xfrm>
            <a:prstGeom prst="trapezoid">
              <a:avLst>
                <a:gd name="adj" fmla="val 43955"/>
              </a:avLst>
            </a:prstGeom>
            <a:solidFill>
              <a:srgbClr val="FFFF96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Trapèze 19">
              <a:extLst>
                <a:ext uri="{FF2B5EF4-FFF2-40B4-BE49-F238E27FC236}">
                  <a16:creationId xmlns:a16="http://schemas.microsoft.com/office/drawing/2014/main" id="{02A89B23-9F44-4DE4-B80B-3FC772A50A83}"/>
                </a:ext>
              </a:extLst>
            </p:cNvPr>
            <p:cNvSpPr/>
            <p:nvPr/>
          </p:nvSpPr>
          <p:spPr>
            <a:xfrm>
              <a:off x="4341426" y="4362998"/>
              <a:ext cx="705459" cy="315443"/>
            </a:xfrm>
            <a:prstGeom prst="trapezoid">
              <a:avLst>
                <a:gd name="adj" fmla="val 43955"/>
              </a:avLst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165C492-7653-4931-A067-13029401CE2F}"/>
                </a:ext>
              </a:extLst>
            </p:cNvPr>
            <p:cNvSpPr/>
            <p:nvPr/>
          </p:nvSpPr>
          <p:spPr>
            <a:xfrm>
              <a:off x="4478694" y="4166038"/>
              <a:ext cx="432000" cy="3230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72F6CE37-72AE-49D3-8C8E-36724F175905}"/>
                </a:ext>
              </a:extLst>
            </p:cNvPr>
            <p:cNvCxnSpPr/>
            <p:nvPr/>
          </p:nvCxnSpPr>
          <p:spPr>
            <a:xfrm flipV="1">
              <a:off x="4909619" y="3850597"/>
              <a:ext cx="0" cy="540000"/>
            </a:xfrm>
            <a:prstGeom prst="line">
              <a:avLst/>
            </a:prstGeom>
            <a:ln w="952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9BAB532D-A391-4ED0-B890-4A51678146D9}"/>
                </a:ext>
              </a:extLst>
            </p:cNvPr>
            <p:cNvCxnSpPr/>
            <p:nvPr/>
          </p:nvCxnSpPr>
          <p:spPr>
            <a:xfrm flipV="1">
              <a:off x="4471544" y="3847049"/>
              <a:ext cx="0" cy="534678"/>
            </a:xfrm>
            <a:prstGeom prst="line">
              <a:avLst/>
            </a:prstGeom>
            <a:ln w="9525"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ZoneTexte 23">
            <a:extLst>
              <a:ext uri="{FF2B5EF4-FFF2-40B4-BE49-F238E27FC236}">
                <a16:creationId xmlns:a16="http://schemas.microsoft.com/office/drawing/2014/main" id="{BC134887-84C0-4300-B0E7-90BD4A2A3AD5}"/>
              </a:ext>
            </a:extLst>
          </p:cNvPr>
          <p:cNvSpPr txBox="1"/>
          <p:nvPr/>
        </p:nvSpPr>
        <p:spPr>
          <a:xfrm>
            <a:off x="2003789" y="1630692"/>
            <a:ext cx="1505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n</a:t>
            </a:r>
            <a:r>
              <a:rPr lang="fr-FR" b="1" baseline="-25000" dirty="0" err="1"/>
              <a:t>tot</a:t>
            </a:r>
            <a:r>
              <a:rPr lang="fr-FR" b="1" dirty="0"/>
              <a:t>(I</a:t>
            </a:r>
            <a:r>
              <a:rPr lang="fr-FR" b="1" baseline="-25000" dirty="0"/>
              <a:t>2</a:t>
            </a:r>
            <a:r>
              <a:rPr lang="fr-FR" b="1" dirty="0"/>
              <a:t>)=V</a:t>
            </a:r>
            <a:r>
              <a:rPr lang="fr-FR" b="1" baseline="-25000" dirty="0"/>
              <a:t>0</a:t>
            </a:r>
            <a:r>
              <a:rPr lang="fr-FR" b="1" dirty="0"/>
              <a:t>*C</a:t>
            </a:r>
            <a:r>
              <a:rPr lang="fr-FR" b="1" baseline="-25000" dirty="0"/>
              <a:t>0</a:t>
            </a:r>
            <a:endParaRPr lang="fr-FR" b="1" dirty="0"/>
          </a:p>
        </p:txBody>
      </p: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448E6D2A-157B-413C-B9A4-9746BD590CCB}"/>
              </a:ext>
            </a:extLst>
          </p:cNvPr>
          <p:cNvGrpSpPr/>
          <p:nvPr/>
        </p:nvGrpSpPr>
        <p:grpSpPr>
          <a:xfrm>
            <a:off x="523575" y="2023207"/>
            <a:ext cx="1444306" cy="1824794"/>
            <a:chOff x="523575" y="2023207"/>
            <a:chExt cx="1444306" cy="1824794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4989B1B0-454D-42A0-A051-66973BC531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3575" y="2023207"/>
              <a:ext cx="1444306" cy="1824794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01E73FC-BF59-4545-8385-2A7B2DBEB896}"/>
                </a:ext>
              </a:extLst>
            </p:cNvPr>
            <p:cNvSpPr/>
            <p:nvPr/>
          </p:nvSpPr>
          <p:spPr>
            <a:xfrm>
              <a:off x="635022" y="2830222"/>
              <a:ext cx="1112707" cy="918084"/>
            </a:xfrm>
            <a:prstGeom prst="rect">
              <a:avLst/>
            </a:prstGeom>
            <a:solidFill>
              <a:srgbClr val="C503D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4FE63843-61FB-4C68-8798-3EA61445577F}"/>
                </a:ext>
              </a:extLst>
            </p:cNvPr>
            <p:cNvSpPr txBox="1"/>
            <p:nvPr/>
          </p:nvSpPr>
          <p:spPr>
            <a:xfrm>
              <a:off x="1012241" y="3176040"/>
              <a:ext cx="6684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C</a:t>
              </a:r>
              <a:r>
                <a:rPr lang="fr-FR" baseline="-25000" dirty="0"/>
                <a:t>0</a:t>
              </a:r>
              <a:endParaRPr lang="fr-FR" dirty="0"/>
            </a:p>
          </p:txBody>
        </p:sp>
      </p:grpSp>
      <p:sp>
        <p:nvSpPr>
          <p:cNvPr id="26" name="ZoneTexte 25">
            <a:extLst>
              <a:ext uri="{FF2B5EF4-FFF2-40B4-BE49-F238E27FC236}">
                <a16:creationId xmlns:a16="http://schemas.microsoft.com/office/drawing/2014/main" id="{1EBB5529-FC0C-4FBB-9C90-44657658E245}"/>
              </a:ext>
            </a:extLst>
          </p:cNvPr>
          <p:cNvSpPr txBox="1"/>
          <p:nvPr/>
        </p:nvSpPr>
        <p:spPr>
          <a:xfrm>
            <a:off x="2271787" y="1284678"/>
            <a:ext cx="7521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V</a:t>
            </a:r>
            <a:r>
              <a:rPr lang="fr-FR" sz="1200" b="1" baseline="-25000" dirty="0"/>
              <a:t>0</a:t>
            </a:r>
            <a:r>
              <a:rPr lang="fr-FR" sz="1200" b="1" dirty="0"/>
              <a:t>=20mL</a:t>
            </a:r>
          </a:p>
        </p:txBody>
      </p:sp>
      <p:sp>
        <p:nvSpPr>
          <p:cNvPr id="27" name="Demi-tour 70">
            <a:extLst>
              <a:ext uri="{FF2B5EF4-FFF2-40B4-BE49-F238E27FC236}">
                <a16:creationId xmlns:a16="http://schemas.microsoft.com/office/drawing/2014/main" id="{301F4736-2EED-43D5-BDFC-6C91EC9207B7}"/>
              </a:ext>
            </a:extLst>
          </p:cNvPr>
          <p:cNvSpPr/>
          <p:nvPr/>
        </p:nvSpPr>
        <p:spPr>
          <a:xfrm>
            <a:off x="3982271" y="969918"/>
            <a:ext cx="1676566" cy="906521"/>
          </a:xfrm>
          <a:prstGeom prst="uturnArrow">
            <a:avLst>
              <a:gd name="adj1" fmla="val 24254"/>
              <a:gd name="adj2" fmla="val 25000"/>
              <a:gd name="adj3" fmla="val 25000"/>
              <a:gd name="adj4" fmla="val 43750"/>
              <a:gd name="adj5" fmla="val 61678"/>
            </a:avLst>
          </a:prstGeom>
          <a:solidFill>
            <a:srgbClr val="FF6600">
              <a:alpha val="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8" name="Demi-tour 27">
            <a:extLst>
              <a:ext uri="{FF2B5EF4-FFF2-40B4-BE49-F238E27FC236}">
                <a16:creationId xmlns:a16="http://schemas.microsoft.com/office/drawing/2014/main" id="{E697D901-81E0-4B93-BEDC-2D8B882F0589}"/>
              </a:ext>
            </a:extLst>
          </p:cNvPr>
          <p:cNvSpPr/>
          <p:nvPr/>
        </p:nvSpPr>
        <p:spPr>
          <a:xfrm>
            <a:off x="5923455" y="2954529"/>
            <a:ext cx="2361897" cy="808693"/>
          </a:xfrm>
          <a:prstGeom prst="uturnArrow">
            <a:avLst>
              <a:gd name="adj1" fmla="val 26378"/>
              <a:gd name="adj2" fmla="val 25000"/>
              <a:gd name="adj3" fmla="val 25000"/>
              <a:gd name="adj4" fmla="val 50000"/>
              <a:gd name="adj5" fmla="val 75000"/>
            </a:avLst>
          </a:prstGeom>
          <a:solidFill>
            <a:srgbClr val="FF6600">
              <a:alpha val="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29" name="Image 28" descr="Capture d’écran 2020-04-07 à 11.18.34.png">
            <a:extLst>
              <a:ext uri="{FF2B5EF4-FFF2-40B4-BE49-F238E27FC236}">
                <a16:creationId xmlns:a16="http://schemas.microsoft.com/office/drawing/2014/main" id="{241672AF-69AB-4DD1-9072-05CEF7A3B3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003" y="2091023"/>
            <a:ext cx="1176257" cy="1908892"/>
          </a:xfrm>
          <a:prstGeom prst="rect">
            <a:avLst/>
          </a:prstGeom>
        </p:spPr>
      </p:pic>
      <p:sp>
        <p:nvSpPr>
          <p:cNvPr id="30" name="Accolade ouvrante 29">
            <a:extLst>
              <a:ext uri="{FF2B5EF4-FFF2-40B4-BE49-F238E27FC236}">
                <a16:creationId xmlns:a16="http://schemas.microsoft.com/office/drawing/2014/main" id="{0D37738C-F470-40C5-A1A3-6094E10E8055}"/>
              </a:ext>
            </a:extLst>
          </p:cNvPr>
          <p:cNvSpPr/>
          <p:nvPr/>
        </p:nvSpPr>
        <p:spPr>
          <a:xfrm>
            <a:off x="3189759" y="2010891"/>
            <a:ext cx="200538" cy="1904794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C81A0CCB-97F2-4786-AA3A-F972101AB547}"/>
              </a:ext>
            </a:extLst>
          </p:cNvPr>
          <p:cNvSpPr txBox="1"/>
          <p:nvPr/>
        </p:nvSpPr>
        <p:spPr>
          <a:xfrm>
            <a:off x="2159721" y="2741461"/>
            <a:ext cx="1180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Fiole jaugée de 200 </a:t>
            </a:r>
            <a:r>
              <a:rPr lang="fr-FR" sz="1200" b="1" dirty="0" err="1"/>
              <a:t>mL</a:t>
            </a:r>
            <a:endParaRPr lang="fr-FR" sz="1200" b="1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3E806041-2546-4E42-B663-C5FFB955D77D}"/>
              </a:ext>
            </a:extLst>
          </p:cNvPr>
          <p:cNvSpPr txBox="1"/>
          <p:nvPr/>
        </p:nvSpPr>
        <p:spPr>
          <a:xfrm>
            <a:off x="3547924" y="3368973"/>
            <a:ext cx="94141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 err="1"/>
              <a:t>V</a:t>
            </a:r>
            <a:r>
              <a:rPr lang="fr-FR" sz="1200" b="1" baseline="-25000" dirty="0" err="1"/>
              <a:t>aq</a:t>
            </a:r>
            <a:r>
              <a:rPr lang="fr-FR" sz="1200" b="1" dirty="0"/>
              <a:t>=180 </a:t>
            </a:r>
            <a:r>
              <a:rPr lang="fr-FR" sz="1200" b="1" dirty="0" err="1"/>
              <a:t>mL</a:t>
            </a:r>
            <a:endParaRPr lang="fr-FR" sz="1200" b="1" dirty="0"/>
          </a:p>
          <a:p>
            <a:pPr algn="ctr"/>
            <a:r>
              <a:rPr lang="fr-FR" sz="1200" b="1" dirty="0" err="1"/>
              <a:t>V</a:t>
            </a:r>
            <a:r>
              <a:rPr lang="fr-FR" sz="1200" b="1" baseline="-25000" dirty="0" err="1"/>
              <a:t>cyclo</a:t>
            </a:r>
            <a:r>
              <a:rPr lang="fr-FR" sz="1200" b="1" dirty="0"/>
              <a:t>=20mL </a:t>
            </a:r>
          </a:p>
          <a:p>
            <a:pPr algn="ctr"/>
            <a:endParaRPr lang="fr-FR" sz="1100" dirty="0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2C696628-2191-4DAE-ACDE-41F73D530C73}"/>
              </a:ext>
            </a:extLst>
          </p:cNvPr>
          <p:cNvSpPr txBox="1"/>
          <p:nvPr/>
        </p:nvSpPr>
        <p:spPr>
          <a:xfrm>
            <a:off x="394298" y="3752240"/>
            <a:ext cx="180484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Dissolution de 1g de I</a:t>
            </a:r>
            <a:r>
              <a:rPr lang="fr-FR" sz="1400" b="1" baseline="-25000" dirty="0"/>
              <a:t>2 </a:t>
            </a:r>
            <a:r>
              <a:rPr lang="fr-FR" sz="1400" b="1" dirty="0"/>
              <a:t>dans 100mL de cyclohexane</a:t>
            </a:r>
          </a:p>
          <a:p>
            <a:pPr algn="ctr"/>
            <a:r>
              <a:rPr lang="fr-FR" sz="2400" b="1" baseline="-25000" dirty="0"/>
              <a:t>(1)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5B2E9F7E-1624-48B8-B9BE-1DF30AC5B944}"/>
              </a:ext>
            </a:extLst>
          </p:cNvPr>
          <p:cNvSpPr txBox="1"/>
          <p:nvPr/>
        </p:nvSpPr>
        <p:spPr>
          <a:xfrm>
            <a:off x="5273978" y="4058767"/>
            <a:ext cx="832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V</a:t>
            </a:r>
            <a:r>
              <a:rPr lang="fr-FR" baseline="-25000" dirty="0" err="1"/>
              <a:t>aq</a:t>
            </a:r>
            <a:r>
              <a:rPr lang="fr-FR" baseline="-25000" dirty="0"/>
              <a:t>,</a:t>
            </a:r>
            <a:r>
              <a:rPr lang="fr-FR" dirty="0"/>
              <a:t>[I</a:t>
            </a:r>
            <a:r>
              <a:rPr lang="fr-FR" baseline="-25000" dirty="0"/>
              <a:t>2</a:t>
            </a:r>
            <a:r>
              <a:rPr lang="fr-FR" dirty="0"/>
              <a:t>]</a:t>
            </a:r>
            <a:r>
              <a:rPr lang="fr-FR" baseline="-25000" dirty="0" err="1"/>
              <a:t>aq</a:t>
            </a:r>
            <a:endParaRPr lang="fr-FR" baseline="-25000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EF98557E-2659-4805-89D2-87F18EFC3D8C}"/>
              </a:ext>
            </a:extLst>
          </p:cNvPr>
          <p:cNvSpPr txBox="1"/>
          <p:nvPr/>
        </p:nvSpPr>
        <p:spPr>
          <a:xfrm>
            <a:off x="5657416" y="1132494"/>
            <a:ext cx="11314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Décantation (15 minutes)</a:t>
            </a:r>
          </a:p>
          <a:p>
            <a:pPr algn="ctr"/>
            <a:r>
              <a:rPr lang="fr-FR" sz="1400" b="1" dirty="0"/>
              <a:t>(3)</a:t>
            </a:r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F4D4B115-A3E4-4416-BF54-FED6C43EF94A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778" b="95111" l="9778" r="89778">
                        <a14:foregroundMark x1="50222" y1="12889" x2="50667" y2="95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853179">
            <a:off x="1251672" y="773423"/>
            <a:ext cx="1365403" cy="1365403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90157033-9A47-46C9-9F30-E2293047167F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778" b="95111" l="9778" r="89778">
                        <a14:foregroundMark x1="50222" y1="12889" x2="50667" y2="95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853179">
            <a:off x="6263867" y="2413277"/>
            <a:ext cx="1365403" cy="1365403"/>
          </a:xfrm>
          <a:prstGeom prst="rect">
            <a:avLst/>
          </a:prstGeom>
        </p:spPr>
      </p:pic>
      <p:sp>
        <p:nvSpPr>
          <p:cNvPr id="40" name="ZoneTexte 39">
            <a:extLst>
              <a:ext uri="{FF2B5EF4-FFF2-40B4-BE49-F238E27FC236}">
                <a16:creationId xmlns:a16="http://schemas.microsoft.com/office/drawing/2014/main" id="{27138624-3A01-4991-A771-EC13D9FC875A}"/>
              </a:ext>
            </a:extLst>
          </p:cNvPr>
          <p:cNvSpPr txBox="1"/>
          <p:nvPr/>
        </p:nvSpPr>
        <p:spPr>
          <a:xfrm>
            <a:off x="6957088" y="2928082"/>
            <a:ext cx="9192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err="1"/>
              <a:t>V</a:t>
            </a:r>
            <a:r>
              <a:rPr lang="fr-FR" sz="1200" b="1" baseline="-25000" dirty="0" err="1"/>
              <a:t>titré</a:t>
            </a:r>
            <a:r>
              <a:rPr lang="fr-FR" sz="1200" b="1" dirty="0"/>
              <a:t>= 50mL</a:t>
            </a:r>
          </a:p>
        </p:txBody>
      </p:sp>
      <p:sp>
        <p:nvSpPr>
          <p:cNvPr id="8" name="Demi-tour 20">
            <a:extLst>
              <a:ext uri="{FF2B5EF4-FFF2-40B4-BE49-F238E27FC236}">
                <a16:creationId xmlns:a16="http://schemas.microsoft.com/office/drawing/2014/main" id="{96AD63B0-5CE4-42E1-8D06-A735897D7CF1}"/>
              </a:ext>
            </a:extLst>
          </p:cNvPr>
          <p:cNvSpPr/>
          <p:nvPr/>
        </p:nvSpPr>
        <p:spPr>
          <a:xfrm>
            <a:off x="1178910" y="1327119"/>
            <a:ext cx="2823747" cy="860200"/>
          </a:xfrm>
          <a:prstGeom prst="uturnArrow">
            <a:avLst>
              <a:gd name="adj1" fmla="val 23800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rgbClr val="FF6600">
              <a:alpha val="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899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E3F72B3-DC17-4416-9EBC-186202BA9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re 2">
            <a:extLst>
              <a:ext uri="{FF2B5EF4-FFF2-40B4-BE49-F238E27FC236}">
                <a16:creationId xmlns:a16="http://schemas.microsoft.com/office/drawing/2014/main" id="{FA0CD318-5B09-400F-996E-90637D1AC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4379" y="24825"/>
            <a:ext cx="9432758" cy="693737"/>
          </a:xfrm>
        </p:spPr>
        <p:txBody>
          <a:bodyPr/>
          <a:lstStyle/>
          <a:p>
            <a:r>
              <a:rPr lang="fr-FR" sz="3600" dirty="0"/>
              <a:t>Coefficient de partage du diiode (cyclohexane/eau)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9154DA3-9C8A-4EEC-BFB2-060FAB9B3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3462"/>
            <a:ext cx="2963192" cy="3992873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5B10D38E-BF6F-43FD-966D-FA9CB738F3A0}"/>
              </a:ext>
            </a:extLst>
          </p:cNvPr>
          <p:cNvSpPr txBox="1"/>
          <p:nvPr/>
        </p:nvSpPr>
        <p:spPr>
          <a:xfrm>
            <a:off x="1009400" y="2025412"/>
            <a:ext cx="2031512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dirty="0"/>
              <a:t>Solution de thiosulfate de sodium S</a:t>
            </a:r>
            <a:r>
              <a:rPr lang="fr-FR" sz="1200" baseline="-25000" dirty="0"/>
              <a:t>2</a:t>
            </a:r>
            <a:r>
              <a:rPr lang="fr-FR" sz="1200" dirty="0"/>
              <a:t>O</a:t>
            </a:r>
            <a:r>
              <a:rPr lang="fr-FR" sz="1200" baseline="-25000" dirty="0"/>
              <a:t>3</a:t>
            </a:r>
            <a:r>
              <a:rPr lang="fr-FR" sz="1200" baseline="30000" dirty="0"/>
              <a:t>2-</a:t>
            </a:r>
          </a:p>
          <a:p>
            <a:r>
              <a:rPr lang="fr-FR" sz="1200" dirty="0"/>
              <a:t>C = 1.10</a:t>
            </a:r>
            <a:r>
              <a:rPr lang="fr-FR" sz="1200" baseline="30000" dirty="0"/>
              <a:t>-2</a:t>
            </a:r>
            <a:r>
              <a:rPr lang="fr-FR" sz="1200" dirty="0"/>
              <a:t> mol/L</a:t>
            </a:r>
            <a:endParaRPr lang="fr-FR" sz="1200" baseline="30000" dirty="0"/>
          </a:p>
          <a:p>
            <a:endParaRPr lang="fr-FR" sz="12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20E9381-9478-4075-B3C2-A413E7BD05CF}"/>
              </a:ext>
            </a:extLst>
          </p:cNvPr>
          <p:cNvSpPr txBox="1"/>
          <p:nvPr/>
        </p:nvSpPr>
        <p:spPr>
          <a:xfrm>
            <a:off x="1009400" y="1428847"/>
            <a:ext cx="479355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dirty="0"/>
              <a:t>Burette graduée</a:t>
            </a:r>
          </a:p>
          <a:p>
            <a:endParaRPr lang="fr-FR" sz="12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B99552A-3933-45E7-B963-42C7F8DCAC8A}"/>
              </a:ext>
            </a:extLst>
          </p:cNvPr>
          <p:cNvSpPr txBox="1"/>
          <p:nvPr/>
        </p:nvSpPr>
        <p:spPr>
          <a:xfrm>
            <a:off x="1387252" y="3574372"/>
            <a:ext cx="479355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dirty="0"/>
              <a:t>Solution de </a:t>
            </a:r>
            <a:r>
              <a:rPr lang="fr-FR" sz="1200" dirty="0" err="1"/>
              <a:t>diiode</a:t>
            </a:r>
            <a:r>
              <a:rPr lang="fr-FR" sz="1200" dirty="0"/>
              <a:t> (phase aqueuse)    </a:t>
            </a:r>
            <a:r>
              <a:rPr lang="fr-FR" sz="1200" dirty="0" err="1"/>
              <a:t>V</a:t>
            </a:r>
            <a:r>
              <a:rPr lang="fr-FR" sz="1200" baseline="-25000" dirty="0" err="1"/>
              <a:t>titré</a:t>
            </a:r>
            <a:r>
              <a:rPr lang="fr-FR" sz="1200" dirty="0"/>
              <a:t>= 50mL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5831CD0-C02D-48F7-8B2B-473CDDD32DE7}"/>
              </a:ext>
            </a:extLst>
          </p:cNvPr>
          <p:cNvSpPr txBox="1"/>
          <p:nvPr/>
        </p:nvSpPr>
        <p:spPr>
          <a:xfrm>
            <a:off x="1481595" y="3152895"/>
            <a:ext cx="1048953" cy="27699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fr-FR" sz="1200" dirty="0"/>
              <a:t>Erlenmeyer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1F93EED-C30F-4208-AC7B-BC565261F048}"/>
              </a:ext>
            </a:extLst>
          </p:cNvPr>
          <p:cNvSpPr txBox="1"/>
          <p:nvPr/>
        </p:nvSpPr>
        <p:spPr>
          <a:xfrm>
            <a:off x="1423384" y="4009357"/>
            <a:ext cx="1578668" cy="27699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200"/>
            </a:lvl1pPr>
          </a:lstStyle>
          <a:p>
            <a:r>
              <a:rPr lang="fr-FR" dirty="0"/>
              <a:t>Barreau aimanté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0449624-65C3-43FD-92BC-8AD9540B2550}"/>
              </a:ext>
            </a:extLst>
          </p:cNvPr>
          <p:cNvSpPr txBox="1"/>
          <p:nvPr/>
        </p:nvSpPr>
        <p:spPr>
          <a:xfrm>
            <a:off x="1774759" y="4305842"/>
            <a:ext cx="118843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dirty="0"/>
              <a:t>Agitateur magnétique</a:t>
            </a:r>
          </a:p>
          <a:p>
            <a:endParaRPr lang="fr-FR" sz="1200" dirty="0"/>
          </a:p>
        </p:txBody>
      </p:sp>
      <p:graphicFrame>
        <p:nvGraphicFramePr>
          <p:cNvPr id="13" name="Tableau 12">
            <a:extLst>
              <a:ext uri="{FF2B5EF4-FFF2-40B4-BE49-F238E27FC236}">
                <a16:creationId xmlns:a16="http://schemas.microsoft.com/office/drawing/2014/main" id="{61ECC0DE-9FC2-48C2-BB50-4819261A8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726832"/>
              </p:ext>
            </p:extLst>
          </p:nvPr>
        </p:nvGraphicFramePr>
        <p:xfrm>
          <a:off x="3191102" y="1469778"/>
          <a:ext cx="5823975" cy="1865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80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58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46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70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58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9046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04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Etat initial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n(I</a:t>
                      </a:r>
                      <a:r>
                        <a:rPr lang="fr-FR" baseline="-25000" dirty="0"/>
                        <a:t>2</a:t>
                      </a:r>
                      <a:r>
                        <a:rPr lang="fr-FR" baseline="0" dirty="0"/>
                        <a:t>)</a:t>
                      </a:r>
                      <a:endParaRPr lang="fr-FR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n(S</a:t>
                      </a:r>
                      <a:r>
                        <a:rPr lang="fr-FR" baseline="-25000" dirty="0"/>
                        <a:t>2</a:t>
                      </a:r>
                      <a:r>
                        <a:rPr lang="fr-FR" dirty="0"/>
                        <a:t>O</a:t>
                      </a:r>
                      <a:r>
                        <a:rPr lang="fr-FR" baseline="-25000" dirty="0"/>
                        <a:t>3</a:t>
                      </a:r>
                      <a:r>
                        <a:rPr lang="fr-FR" baseline="30000" dirty="0"/>
                        <a:t>2-</a:t>
                      </a:r>
                      <a:r>
                        <a:rPr lang="fr-FR" baseline="0" dirty="0"/>
                        <a:t>)</a:t>
                      </a:r>
                      <a:endParaRPr lang="fr-FR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  <a:endParaRPr lang="fr-FR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3598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Etat à </a:t>
                      </a:r>
                      <a:r>
                        <a:rPr lang="fr-FR" dirty="0" err="1"/>
                        <a:t>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/>
                        <a:t>n(I</a:t>
                      </a:r>
                      <a:r>
                        <a:rPr lang="fr-FR" baseline="-25000" dirty="0"/>
                        <a:t>2</a:t>
                      </a:r>
                      <a:r>
                        <a:rPr lang="fr-FR" baseline="0" dirty="0"/>
                        <a:t>)-x</a:t>
                      </a:r>
                      <a:endParaRPr lang="fr-FR" dirty="0"/>
                    </a:p>
                    <a:p>
                      <a:pPr algn="ctr"/>
                      <a:endParaRPr lang="fr-FR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/>
                        <a:t>n(S</a:t>
                      </a:r>
                      <a:r>
                        <a:rPr lang="fr-FR" baseline="-25000" dirty="0"/>
                        <a:t>2</a:t>
                      </a:r>
                      <a:r>
                        <a:rPr lang="fr-FR" dirty="0"/>
                        <a:t>O</a:t>
                      </a:r>
                      <a:r>
                        <a:rPr lang="fr-FR" baseline="-25000" dirty="0"/>
                        <a:t>3</a:t>
                      </a:r>
                      <a:r>
                        <a:rPr lang="fr-FR" baseline="30000" dirty="0"/>
                        <a:t>2-</a:t>
                      </a:r>
                      <a:r>
                        <a:rPr lang="fr-FR" baseline="0" dirty="0"/>
                        <a:t>)</a:t>
                      </a:r>
                      <a:r>
                        <a:rPr lang="fr-FR" dirty="0"/>
                        <a:t>-2x</a:t>
                      </a:r>
                      <a:endParaRPr lang="fr-FR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  <a:endParaRPr lang="fr-FR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3598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Equivalence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/>
                        <a:t>n(I</a:t>
                      </a:r>
                      <a:r>
                        <a:rPr lang="fr-FR" baseline="-25000" dirty="0"/>
                        <a:t>2</a:t>
                      </a:r>
                      <a:r>
                        <a:rPr lang="fr-FR" baseline="0" dirty="0"/>
                        <a:t>)-</a:t>
                      </a:r>
                      <a:r>
                        <a:rPr lang="fr-FR" baseline="0" dirty="0" err="1"/>
                        <a:t>x</a:t>
                      </a:r>
                      <a:r>
                        <a:rPr lang="fr-FR" baseline="-25000" dirty="0" err="1"/>
                        <a:t>éq</a:t>
                      </a:r>
                      <a:r>
                        <a:rPr lang="fr-FR" baseline="0" dirty="0"/>
                        <a:t>=0</a:t>
                      </a:r>
                      <a:endParaRPr lang="fr-FR" dirty="0"/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200" dirty="0"/>
                        <a:t>n(S</a:t>
                      </a:r>
                      <a:r>
                        <a:rPr lang="fr-FR" sz="1200" baseline="-25000" dirty="0"/>
                        <a:t>2</a:t>
                      </a:r>
                      <a:r>
                        <a:rPr lang="fr-FR" sz="1200" dirty="0"/>
                        <a:t>O</a:t>
                      </a:r>
                      <a:r>
                        <a:rPr lang="fr-FR" sz="1200" baseline="-25000" dirty="0"/>
                        <a:t>3</a:t>
                      </a:r>
                      <a:r>
                        <a:rPr lang="fr-FR" sz="1200" baseline="30000" dirty="0"/>
                        <a:t>2-</a:t>
                      </a:r>
                      <a:r>
                        <a:rPr lang="fr-FR" sz="1200" baseline="0" dirty="0"/>
                        <a:t>)</a:t>
                      </a:r>
                      <a:r>
                        <a:rPr lang="fr-FR" sz="1200" dirty="0"/>
                        <a:t>-2x</a:t>
                      </a:r>
                      <a:r>
                        <a:rPr lang="fr-FR" sz="1200" baseline="-25000" dirty="0"/>
                        <a:t>éq</a:t>
                      </a:r>
                      <a:r>
                        <a:rPr lang="fr-FR" sz="1200" dirty="0"/>
                        <a:t>=0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x</a:t>
                      </a:r>
                      <a:r>
                        <a:rPr lang="fr-FR" baseline="-25000" dirty="0" err="1"/>
                        <a:t>éq</a:t>
                      </a:r>
                      <a:endParaRPr lang="fr-F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2x</a:t>
                      </a:r>
                      <a:r>
                        <a:rPr lang="fr-FR" baseline="-25000" dirty="0"/>
                        <a:t>éq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ZoneTexte 13">
            <a:extLst>
              <a:ext uri="{FF2B5EF4-FFF2-40B4-BE49-F238E27FC236}">
                <a16:creationId xmlns:a16="http://schemas.microsoft.com/office/drawing/2014/main" id="{9F5FDD86-CFB1-444D-A72A-C4E35838917B}"/>
              </a:ext>
            </a:extLst>
          </p:cNvPr>
          <p:cNvSpPr txBox="1"/>
          <p:nvPr/>
        </p:nvSpPr>
        <p:spPr>
          <a:xfrm>
            <a:off x="3923532" y="1471355"/>
            <a:ext cx="5091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             I</a:t>
            </a:r>
            <a:r>
              <a:rPr lang="fr-FR" baseline="-25000" dirty="0"/>
              <a:t>2(</a:t>
            </a:r>
            <a:r>
              <a:rPr lang="fr-FR" baseline="-25000" dirty="0" err="1"/>
              <a:t>aq</a:t>
            </a:r>
            <a:r>
              <a:rPr lang="fr-FR" baseline="-25000" dirty="0"/>
              <a:t>)      </a:t>
            </a:r>
            <a:r>
              <a:rPr lang="fr-FR" dirty="0"/>
              <a:t> </a:t>
            </a:r>
            <a:r>
              <a:rPr lang="fr-FR" baseline="-25000" dirty="0"/>
              <a:t> </a:t>
            </a:r>
            <a:r>
              <a:rPr lang="fr-FR" dirty="0"/>
              <a:t>+      2S</a:t>
            </a:r>
            <a:r>
              <a:rPr lang="fr-FR" baseline="-25000" dirty="0"/>
              <a:t>2</a:t>
            </a:r>
            <a:r>
              <a:rPr lang="fr-FR" dirty="0"/>
              <a:t>O</a:t>
            </a:r>
            <a:r>
              <a:rPr lang="fr-FR" baseline="-25000" dirty="0"/>
              <a:t>3</a:t>
            </a:r>
            <a:r>
              <a:rPr lang="fr-FR" baseline="30000" dirty="0"/>
              <a:t>2-</a:t>
            </a:r>
            <a:r>
              <a:rPr lang="fr-FR" baseline="-25000" dirty="0"/>
              <a:t>(</a:t>
            </a:r>
            <a:r>
              <a:rPr lang="fr-FR" baseline="-25000" dirty="0" err="1"/>
              <a:t>aq</a:t>
            </a:r>
            <a:r>
              <a:rPr lang="fr-FR" baseline="-25000" dirty="0"/>
              <a:t>)</a:t>
            </a:r>
            <a:r>
              <a:rPr lang="fr-FR" dirty="0"/>
              <a:t>    = S</a:t>
            </a:r>
            <a:r>
              <a:rPr lang="fr-FR" baseline="-25000" dirty="0"/>
              <a:t>4</a:t>
            </a:r>
            <a:r>
              <a:rPr lang="fr-FR" dirty="0"/>
              <a:t>O</a:t>
            </a:r>
            <a:r>
              <a:rPr lang="fr-FR" baseline="-25000" dirty="0"/>
              <a:t>6</a:t>
            </a:r>
            <a:r>
              <a:rPr lang="fr-FR" baseline="30000" dirty="0"/>
              <a:t>2-</a:t>
            </a:r>
            <a:r>
              <a:rPr lang="fr-FR" baseline="-25000" dirty="0"/>
              <a:t>(</a:t>
            </a:r>
            <a:r>
              <a:rPr lang="fr-FR" baseline="-25000" dirty="0" err="1"/>
              <a:t>aq</a:t>
            </a:r>
            <a:r>
              <a:rPr lang="fr-FR" baseline="-25000" dirty="0"/>
              <a:t>)</a:t>
            </a:r>
            <a:r>
              <a:rPr lang="fr-FR" dirty="0"/>
              <a:t> +        2I</a:t>
            </a:r>
            <a:r>
              <a:rPr lang="fr-FR" baseline="30000" dirty="0"/>
              <a:t>-</a:t>
            </a:r>
            <a:r>
              <a:rPr lang="fr-FR" baseline="-25000" dirty="0"/>
              <a:t>(</a:t>
            </a:r>
            <a:r>
              <a:rPr lang="fr-FR" baseline="-25000" dirty="0" err="1"/>
              <a:t>aq</a:t>
            </a:r>
            <a:r>
              <a:rPr lang="fr-FR" baseline="-25000" dirty="0"/>
              <a:t>)</a:t>
            </a:r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3437D0D-1D28-4442-9A3D-40F8B7E8D5A3}"/>
              </a:ext>
            </a:extLst>
          </p:cNvPr>
          <p:cNvSpPr txBox="1"/>
          <p:nvPr/>
        </p:nvSpPr>
        <p:spPr>
          <a:xfrm>
            <a:off x="4728376" y="1059515"/>
            <a:ext cx="4167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Tableau d’avancement du titrage</a:t>
            </a:r>
          </a:p>
        </p:txBody>
      </p:sp>
    </p:spTree>
    <p:extLst>
      <p:ext uri="{BB962C8B-B14F-4D97-AF65-F5344CB8AC3E}">
        <p14:creationId xmlns:p14="http://schemas.microsoft.com/office/powerpoint/2010/main" val="3584922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998E600-A515-41E8-B042-75FAC396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F93F031A-64D4-4DA7-9FC1-4CEBEF7B0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82479"/>
            <a:ext cx="9391650" cy="694497"/>
          </a:xfrm>
        </p:spPr>
        <p:txBody>
          <a:bodyPr/>
          <a:lstStyle/>
          <a:p>
            <a:r>
              <a:rPr lang="fr-FR" sz="4400" dirty="0"/>
              <a:t>Solvolyse du bromure de tertiobutyle</a:t>
            </a:r>
          </a:p>
        </p:txBody>
      </p:sp>
      <p:grpSp>
        <p:nvGrpSpPr>
          <p:cNvPr id="4" name="Grouper 588">
            <a:extLst>
              <a:ext uri="{FF2B5EF4-FFF2-40B4-BE49-F238E27FC236}">
                <a16:creationId xmlns:a16="http://schemas.microsoft.com/office/drawing/2014/main" id="{BE81C9C2-912D-491B-882B-FAC3D1A3365A}"/>
              </a:ext>
            </a:extLst>
          </p:cNvPr>
          <p:cNvGrpSpPr/>
          <p:nvPr/>
        </p:nvGrpSpPr>
        <p:grpSpPr>
          <a:xfrm>
            <a:off x="1146987" y="1970953"/>
            <a:ext cx="110014" cy="611981"/>
            <a:chOff x="0" y="0"/>
            <a:chExt cx="146685" cy="81597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E3C4A8F-47BC-40B3-925D-B0894D676BF7}"/>
                </a:ext>
              </a:extLst>
            </p:cNvPr>
            <p:cNvSpPr/>
            <p:nvPr/>
          </p:nvSpPr>
          <p:spPr>
            <a:xfrm rot="5400000">
              <a:off x="-284798" y="284798"/>
              <a:ext cx="715645" cy="146050"/>
            </a:xfrm>
            <a:prstGeom prst="rect">
              <a:avLst/>
            </a:prstGeom>
            <a:solidFill>
              <a:srgbClr val="BFBFB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grpSp>
          <p:nvGrpSpPr>
            <p:cNvPr id="6" name="Grouper 584">
              <a:extLst>
                <a:ext uri="{FF2B5EF4-FFF2-40B4-BE49-F238E27FC236}">
                  <a16:creationId xmlns:a16="http://schemas.microsoft.com/office/drawing/2014/main" id="{E6423D37-9E9E-4A6F-858A-D0E7DC98A29D}"/>
                </a:ext>
              </a:extLst>
            </p:cNvPr>
            <p:cNvGrpSpPr/>
            <p:nvPr/>
          </p:nvGrpSpPr>
          <p:grpSpPr>
            <a:xfrm>
              <a:off x="635" y="718185"/>
              <a:ext cx="55245" cy="97790"/>
              <a:chOff x="0" y="0"/>
              <a:chExt cx="55245" cy="97790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759B6FD-597A-4391-90AC-6EB92BAEC6FC}"/>
                  </a:ext>
                </a:extLst>
              </p:cNvPr>
              <p:cNvSpPr/>
              <p:nvPr/>
            </p:nvSpPr>
            <p:spPr>
              <a:xfrm>
                <a:off x="0" y="0"/>
                <a:ext cx="45719" cy="977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20DA44EF-3D12-4630-95A0-EB794499BE4D}"/>
                  </a:ext>
                </a:extLst>
              </p:cNvPr>
              <p:cNvCxnSpPr/>
              <p:nvPr/>
            </p:nvCxnSpPr>
            <p:spPr>
              <a:xfrm>
                <a:off x="55245" y="18415"/>
                <a:ext cx="0" cy="53975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er 585">
              <a:extLst>
                <a:ext uri="{FF2B5EF4-FFF2-40B4-BE49-F238E27FC236}">
                  <a16:creationId xmlns:a16="http://schemas.microsoft.com/office/drawing/2014/main" id="{2AACE10E-4254-434F-9B6E-D9F5E927CF43}"/>
                </a:ext>
              </a:extLst>
            </p:cNvPr>
            <p:cNvGrpSpPr/>
            <p:nvPr/>
          </p:nvGrpSpPr>
          <p:grpSpPr>
            <a:xfrm flipH="1">
              <a:off x="91440" y="718185"/>
              <a:ext cx="55245" cy="97790"/>
              <a:chOff x="0" y="0"/>
              <a:chExt cx="55245" cy="9779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622AA6F-3A21-41A3-962E-97F9B05860C0}"/>
                  </a:ext>
                </a:extLst>
              </p:cNvPr>
              <p:cNvSpPr/>
              <p:nvPr/>
            </p:nvSpPr>
            <p:spPr>
              <a:xfrm>
                <a:off x="0" y="0"/>
                <a:ext cx="45719" cy="977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1C3819F9-0EE6-42F2-8F55-75460122C751}"/>
                  </a:ext>
                </a:extLst>
              </p:cNvPr>
              <p:cNvCxnSpPr/>
              <p:nvPr/>
            </p:nvCxnSpPr>
            <p:spPr>
              <a:xfrm>
                <a:off x="55245" y="18415"/>
                <a:ext cx="0" cy="53975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er 48">
            <a:extLst>
              <a:ext uri="{FF2B5EF4-FFF2-40B4-BE49-F238E27FC236}">
                <a16:creationId xmlns:a16="http://schemas.microsoft.com/office/drawing/2014/main" id="{1BE0736B-47E3-4ACC-A581-2281C62F4871}"/>
              </a:ext>
            </a:extLst>
          </p:cNvPr>
          <p:cNvGrpSpPr/>
          <p:nvPr/>
        </p:nvGrpSpPr>
        <p:grpSpPr>
          <a:xfrm>
            <a:off x="282527" y="1417557"/>
            <a:ext cx="1080866" cy="1558850"/>
            <a:chOff x="0" y="0"/>
            <a:chExt cx="571500" cy="824230"/>
          </a:xfrm>
        </p:grpSpPr>
        <p:grpSp>
          <p:nvGrpSpPr>
            <p:cNvPr id="13" name="Grouper 31">
              <a:extLst>
                <a:ext uri="{FF2B5EF4-FFF2-40B4-BE49-F238E27FC236}">
                  <a16:creationId xmlns:a16="http://schemas.microsoft.com/office/drawing/2014/main" id="{C51AEE0C-408A-4928-B3A9-5DFB28467055}"/>
                </a:ext>
              </a:extLst>
            </p:cNvPr>
            <p:cNvGrpSpPr/>
            <p:nvPr/>
          </p:nvGrpSpPr>
          <p:grpSpPr>
            <a:xfrm>
              <a:off x="0" y="24130"/>
              <a:ext cx="571500" cy="800100"/>
              <a:chOff x="0" y="0"/>
              <a:chExt cx="571500" cy="800100"/>
            </a:xfrm>
          </p:grpSpPr>
          <p:sp>
            <p:nvSpPr>
              <p:cNvPr id="15" name="Arrondir un rectangle avec un coin du même côté 29">
                <a:extLst>
                  <a:ext uri="{FF2B5EF4-FFF2-40B4-BE49-F238E27FC236}">
                    <a16:creationId xmlns:a16="http://schemas.microsoft.com/office/drawing/2014/main" id="{F656DECA-B216-4BB5-BC27-F3365C64880D}"/>
                  </a:ext>
                </a:extLst>
              </p:cNvPr>
              <p:cNvSpPr/>
              <p:nvPr/>
            </p:nvSpPr>
            <p:spPr>
              <a:xfrm rot="10800000">
                <a:off x="0" y="0"/>
                <a:ext cx="571500" cy="8001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6" name="Arrondir un rectangle avec un coin du même côté 30">
                <a:extLst>
                  <a:ext uri="{FF2B5EF4-FFF2-40B4-BE49-F238E27FC236}">
                    <a16:creationId xmlns:a16="http://schemas.microsoft.com/office/drawing/2014/main" id="{2640C364-B76E-47E2-91F9-D52994467382}"/>
                  </a:ext>
                </a:extLst>
              </p:cNvPr>
              <p:cNvSpPr/>
              <p:nvPr/>
            </p:nvSpPr>
            <p:spPr>
              <a:xfrm rot="10800000">
                <a:off x="0" y="457200"/>
                <a:ext cx="571500" cy="3429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F85CACB-80F4-458B-8C2A-8068AB82D079}"/>
                </a:ext>
              </a:extLst>
            </p:cNvPr>
            <p:cNvSpPr/>
            <p:nvPr/>
          </p:nvSpPr>
          <p:spPr>
            <a:xfrm flipV="1">
              <a:off x="0" y="0"/>
              <a:ext cx="571500" cy="45085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F1D415EC-5DCB-4F49-A6A0-CE9B547A1965}"/>
              </a:ext>
            </a:extLst>
          </p:cNvPr>
          <p:cNvSpPr/>
          <p:nvPr/>
        </p:nvSpPr>
        <p:spPr>
          <a:xfrm>
            <a:off x="1493875" y="1502826"/>
            <a:ext cx="1591932" cy="6565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fr-FR" dirty="0"/>
              <a:t>Conductimètre</a:t>
            </a:r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8E5F80A8-BFE4-45E3-9ACD-FD2B471421F0}"/>
              </a:ext>
            </a:extLst>
          </p:cNvPr>
          <p:cNvSpPr/>
          <p:nvPr/>
        </p:nvSpPr>
        <p:spPr>
          <a:xfrm>
            <a:off x="1162078" y="1069338"/>
            <a:ext cx="1044178" cy="897686"/>
          </a:xfrm>
          <a:custGeom>
            <a:avLst/>
            <a:gdLst>
              <a:gd name="connsiteX0" fmla="*/ 1392237 w 1392237"/>
              <a:gd name="connsiteY0" fmla="*/ 573137 h 1196914"/>
              <a:gd name="connsiteX1" fmla="*/ 924405 w 1392237"/>
              <a:gd name="connsiteY1" fmla="*/ 119481 h 1196914"/>
              <a:gd name="connsiteX2" fmla="*/ 95065 w 1392237"/>
              <a:gd name="connsiteY2" fmla="*/ 91128 h 1196914"/>
              <a:gd name="connsiteX3" fmla="*/ 52535 w 1392237"/>
              <a:gd name="connsiteY3" fmla="*/ 1196914 h 1196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2237" h="1196914">
                <a:moveTo>
                  <a:pt x="1392237" y="573137"/>
                </a:moveTo>
                <a:cubicBezTo>
                  <a:pt x="1266418" y="386476"/>
                  <a:pt x="1140600" y="199816"/>
                  <a:pt x="924405" y="119481"/>
                </a:cubicBezTo>
                <a:cubicBezTo>
                  <a:pt x="708210" y="39146"/>
                  <a:pt x="240377" y="-88444"/>
                  <a:pt x="95065" y="91128"/>
                </a:cubicBezTo>
                <a:cubicBezTo>
                  <a:pt x="-50247" y="270700"/>
                  <a:pt x="1144" y="733807"/>
                  <a:pt x="52535" y="1196914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08CA1C6A-9F7B-4DA1-A5CA-2254B0A2E1DD}"/>
              </a:ext>
            </a:extLst>
          </p:cNvPr>
          <p:cNvCxnSpPr/>
          <p:nvPr/>
        </p:nvCxnSpPr>
        <p:spPr>
          <a:xfrm flipH="1" flipV="1">
            <a:off x="1131455" y="2759364"/>
            <a:ext cx="778057" cy="7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FFC51BEF-1785-4926-B838-F278AF5DCC68}"/>
              </a:ext>
            </a:extLst>
          </p:cNvPr>
          <p:cNvSpPr txBox="1"/>
          <p:nvPr/>
        </p:nvSpPr>
        <p:spPr>
          <a:xfrm>
            <a:off x="1909512" y="2563884"/>
            <a:ext cx="2031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eau + acétone + </a:t>
            </a:r>
            <a:r>
              <a:rPr lang="fr-FR" baseline="30000" dirty="0" err="1"/>
              <a:t>t</a:t>
            </a:r>
            <a:r>
              <a:rPr lang="fr-FR" dirty="0" err="1"/>
              <a:t>Bu-Br</a:t>
            </a:r>
            <a:r>
              <a:rPr lang="fr-FR" dirty="0"/>
              <a:t> </a:t>
            </a:r>
          </a:p>
        </p:txBody>
      </p:sp>
      <p:graphicFrame>
        <p:nvGraphicFramePr>
          <p:cNvPr id="21" name="Espace réservé du contenu 5">
            <a:extLst>
              <a:ext uri="{FF2B5EF4-FFF2-40B4-BE49-F238E27FC236}">
                <a16:creationId xmlns:a16="http://schemas.microsoft.com/office/drawing/2014/main" id="{0CA1F3D1-C6D6-4993-8E77-E76749C3A0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3202020"/>
              </p:ext>
            </p:extLst>
          </p:nvPr>
        </p:nvGraphicFramePr>
        <p:xfrm>
          <a:off x="822959" y="3359648"/>
          <a:ext cx="7543800" cy="111252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885950">
                  <a:extLst>
                    <a:ext uri="{9D8B030D-6E8A-4147-A177-3AD203B41FA5}">
                      <a16:colId xmlns:a16="http://schemas.microsoft.com/office/drawing/2014/main" val="3820152974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4208575062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1186434371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2548630048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fr-FR" sz="1100" i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Eau</a:t>
                      </a:r>
                      <a:endParaRPr lang="fr-FR" sz="1100" i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Acétone</a:t>
                      </a:r>
                      <a:endParaRPr lang="fr-FR" sz="1100" i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Volume</a:t>
                      </a:r>
                      <a:r>
                        <a:rPr lang="fr-FR" sz="1100" baseline="0" dirty="0"/>
                        <a:t> de </a:t>
                      </a:r>
                      <a:r>
                        <a:rPr lang="fr-FR" sz="1100" baseline="30000" dirty="0" err="1"/>
                        <a:t>t</a:t>
                      </a:r>
                      <a:r>
                        <a:rPr lang="fr-FR" sz="1100" baseline="0" dirty="0" err="1"/>
                        <a:t>Bu-Br</a:t>
                      </a:r>
                      <a:endParaRPr lang="fr-FR" sz="1100" i="0" baseline="30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90957800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fr-FR" sz="1100" dirty="0"/>
                        <a:t>Mélange A</a:t>
                      </a:r>
                      <a:endParaRPr lang="fr-FR" sz="1100" i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30 g</a:t>
                      </a:r>
                      <a:endParaRPr lang="fr-FR" sz="1100" i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20 g</a:t>
                      </a:r>
                      <a:endParaRPr lang="fr-FR" sz="1100" i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1 </a:t>
                      </a:r>
                      <a:r>
                        <a:rPr lang="fr-FR" sz="1100" dirty="0" err="1"/>
                        <a:t>mL</a:t>
                      </a:r>
                      <a:endParaRPr lang="fr-FR" sz="1100" i="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801285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fr-FR" sz="1100" dirty="0"/>
                        <a:t>Mélange B</a:t>
                      </a:r>
                      <a:endParaRPr lang="fr-FR" sz="1100" i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25 g</a:t>
                      </a:r>
                      <a:endParaRPr lang="fr-FR" sz="1100" i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25 g</a:t>
                      </a:r>
                      <a:endParaRPr lang="fr-FR" sz="1100" i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1 </a:t>
                      </a:r>
                      <a:r>
                        <a:rPr lang="fr-FR" sz="1100" dirty="0" err="1"/>
                        <a:t>mL</a:t>
                      </a:r>
                      <a:endParaRPr lang="fr-FR" sz="1100" i="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5836235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fr-FR" sz="1100" i="0" dirty="0"/>
                        <a:t>Mélange C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100" i="0" dirty="0"/>
                        <a:t>10 g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100" i="0" dirty="0"/>
                        <a:t>40 g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100" i="0" dirty="0"/>
                        <a:t>1 </a:t>
                      </a:r>
                      <a:r>
                        <a:rPr lang="fr-FR" sz="1100" i="0" dirty="0" err="1"/>
                        <a:t>mL</a:t>
                      </a:r>
                      <a:endParaRPr lang="fr-FR" sz="1100" i="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3776173"/>
                  </a:ext>
                </a:extLst>
              </a:tr>
            </a:tbl>
          </a:graphicData>
        </a:graphic>
      </p:graphicFrame>
      <p:sp>
        <p:nvSpPr>
          <p:cNvPr id="22" name="ZoneTexte 21">
            <a:extLst>
              <a:ext uri="{FF2B5EF4-FFF2-40B4-BE49-F238E27FC236}">
                <a16:creationId xmlns:a16="http://schemas.microsoft.com/office/drawing/2014/main" id="{EEB9BD7E-3C19-4F7E-9AEF-0EE9A1BE888B}"/>
              </a:ext>
            </a:extLst>
          </p:cNvPr>
          <p:cNvSpPr txBox="1"/>
          <p:nvPr/>
        </p:nvSpPr>
        <p:spPr>
          <a:xfrm>
            <a:off x="3464904" y="1667205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Equation de réaction : </a:t>
            </a:r>
            <a:r>
              <a:rPr lang="fr-FR" b="1" baseline="30000" dirty="0" err="1"/>
              <a:t>t</a:t>
            </a:r>
            <a:r>
              <a:rPr lang="fr-FR" b="1" dirty="0" err="1"/>
              <a:t>Bu-Br</a:t>
            </a:r>
            <a:r>
              <a:rPr lang="fr-FR" b="1" dirty="0"/>
              <a:t> +H</a:t>
            </a:r>
            <a:r>
              <a:rPr lang="fr-FR" b="1" baseline="-25000" dirty="0"/>
              <a:t>2</a:t>
            </a:r>
            <a:r>
              <a:rPr lang="fr-FR" b="1" dirty="0"/>
              <a:t>O =</a:t>
            </a:r>
            <a:r>
              <a:rPr lang="fr-FR" b="1" dirty="0">
                <a:sym typeface="Wingdings" pitchFamily="2" charset="2"/>
              </a:rPr>
              <a:t> </a:t>
            </a:r>
            <a:r>
              <a:rPr lang="fr-FR" b="1" baseline="30000" dirty="0">
                <a:sym typeface="Wingdings" pitchFamily="2" charset="2"/>
              </a:rPr>
              <a:t>t</a:t>
            </a:r>
            <a:r>
              <a:rPr lang="fr-FR" b="1" dirty="0">
                <a:sym typeface="Wingdings" pitchFamily="2" charset="2"/>
              </a:rPr>
              <a:t>Bu-OH + H</a:t>
            </a:r>
            <a:r>
              <a:rPr lang="fr-FR" b="1" baseline="30000" dirty="0">
                <a:sym typeface="Wingdings" pitchFamily="2" charset="2"/>
              </a:rPr>
              <a:t>+</a:t>
            </a:r>
            <a:r>
              <a:rPr lang="fr-FR" b="1" dirty="0">
                <a:sym typeface="Wingdings" pitchFamily="2" charset="2"/>
              </a:rPr>
              <a:t> +  </a:t>
            </a:r>
            <a:r>
              <a:rPr lang="fr-FR" b="1" dirty="0" err="1">
                <a:sym typeface="Wingdings" pitchFamily="2" charset="2"/>
              </a:rPr>
              <a:t>Br</a:t>
            </a:r>
            <a:r>
              <a:rPr lang="fr-FR" b="1" baseline="30000" dirty="0">
                <a:sym typeface="Wingdings" pitchFamily="2" charset="2"/>
              </a:rPr>
              <a:t>-</a:t>
            </a:r>
            <a:endParaRPr lang="fr-FR" b="1" baseline="30000" dirty="0"/>
          </a:p>
        </p:txBody>
      </p:sp>
    </p:spTree>
    <p:extLst>
      <p:ext uri="{BB962C8B-B14F-4D97-AF65-F5344CB8AC3E}">
        <p14:creationId xmlns:p14="http://schemas.microsoft.com/office/powerpoint/2010/main" val="3468229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4E5432C-A3A7-4248-B2A2-006AE553E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4" name="Espace réservé du contenu 6">
            <a:extLst>
              <a:ext uri="{FF2B5EF4-FFF2-40B4-BE49-F238E27FC236}">
                <a16:creationId xmlns:a16="http://schemas.microsoft.com/office/drawing/2014/main" id="{E31513A4-AD1B-4925-9A8E-6761D33B46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6650073"/>
              </p:ext>
            </p:extLst>
          </p:nvPr>
        </p:nvGraphicFramePr>
        <p:xfrm>
          <a:off x="896547" y="1186379"/>
          <a:ext cx="7543800" cy="1459230"/>
        </p:xfrm>
        <a:graphic>
          <a:graphicData uri="http://schemas.openxmlformats.org/drawingml/2006/table">
            <a:tbl>
              <a:tblPr firstCol="1" bandRow="1">
                <a:tableStyleId>{21E4AEA4-8DFA-4A89-87EB-49C32662AFE0}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3554826545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4099478478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46770687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87591487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53250371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259069877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fr-FR" sz="1100" i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fr-FR" sz="1100" i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fr-FR" sz="1100" i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fr-FR" sz="1100" i="0" dirty="0"/>
                    </a:p>
                  </a:txBody>
                  <a:tcPr marL="68580" marR="68580" marT="34290" marB="34290"/>
                </a:tc>
                <a:tc gridSpan="2">
                  <a:txBody>
                    <a:bodyPr/>
                    <a:lstStyle/>
                    <a:p>
                      <a:pPr algn="ctr"/>
                      <a:endParaRPr lang="fr-FR" sz="1100" i="0" dirty="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pPr algn="ctr"/>
                      <a:endParaRPr lang="fr-FR" sz="1100" i="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Etat initial </a:t>
                      </a:r>
                      <a:endParaRPr lang="fr-FR" sz="1400" i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C</a:t>
                      </a:r>
                      <a:r>
                        <a:rPr lang="fr-FR" sz="1100" baseline="-25000" dirty="0"/>
                        <a:t>0</a:t>
                      </a:r>
                      <a:endParaRPr lang="fr-FR" sz="1100" i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excès</a:t>
                      </a:r>
                      <a:endParaRPr lang="fr-FR" sz="1100" i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fr-FR" sz="1100" i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fr-FR" sz="1100" i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fr-FR" sz="1100" i="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029472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Etat intermédiaire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baseline="0" dirty="0" err="1"/>
                        <a:t>t</a:t>
                      </a:r>
                      <a:endParaRPr lang="fr-FR" sz="1400" i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100" dirty="0"/>
                        <a:t>C</a:t>
                      </a:r>
                      <a:r>
                        <a:rPr lang="fr-FR" sz="1100" baseline="-25000" dirty="0"/>
                        <a:t>0</a:t>
                      </a:r>
                      <a:r>
                        <a:rPr lang="fr-FR" sz="1100" baseline="0" dirty="0"/>
                        <a:t>-x</a:t>
                      </a:r>
                      <a:endParaRPr lang="fr-FR" sz="1100" dirty="0"/>
                    </a:p>
                    <a:p>
                      <a:pPr algn="ctr"/>
                      <a:endParaRPr lang="fr-FR" sz="1100" i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excès</a:t>
                      </a:r>
                      <a:endParaRPr lang="fr-FR" sz="1100" i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fr-FR" sz="1100" i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fr-FR" sz="1100" i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fr-FR" sz="1100" i="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0943839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Etat final </a:t>
                      </a:r>
                      <a:r>
                        <a:rPr lang="fr-FR" sz="1400" dirty="0" err="1"/>
                        <a:t>t</a:t>
                      </a:r>
                      <a:r>
                        <a:rPr lang="fr-FR" sz="1400" baseline="-25000" dirty="0"/>
                        <a:t>∞</a:t>
                      </a:r>
                      <a:endParaRPr lang="fr-FR" sz="1400" i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100" i="0" dirty="0"/>
                        <a:t>ξ</a:t>
                      </a:r>
                      <a:endParaRPr lang="fr-FR" sz="1100" i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excès</a:t>
                      </a:r>
                      <a:endParaRPr lang="fr-FR" sz="1100" i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100" dirty="0"/>
                        <a:t>C</a:t>
                      </a:r>
                      <a:r>
                        <a:rPr lang="fr-FR" sz="1100" baseline="-25000" dirty="0"/>
                        <a:t>0</a:t>
                      </a:r>
                      <a:endParaRPr lang="fr-FR" sz="1100" dirty="0"/>
                    </a:p>
                    <a:p>
                      <a:pPr algn="ctr"/>
                      <a:endParaRPr lang="fr-FR" sz="1100" i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100" dirty="0"/>
                        <a:t>C</a:t>
                      </a:r>
                      <a:r>
                        <a:rPr lang="fr-FR" sz="1100" baseline="-25000" dirty="0"/>
                        <a:t>0</a:t>
                      </a:r>
                      <a:endParaRPr lang="fr-FR" sz="1100" dirty="0"/>
                    </a:p>
                    <a:p>
                      <a:pPr algn="ctr"/>
                      <a:endParaRPr lang="fr-FR" sz="1100" i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100" dirty="0"/>
                        <a:t>C</a:t>
                      </a:r>
                      <a:r>
                        <a:rPr lang="fr-FR" sz="1100" baseline="-25000" dirty="0"/>
                        <a:t>0</a:t>
                      </a:r>
                      <a:endParaRPr lang="fr-FR" sz="1100" dirty="0"/>
                    </a:p>
                    <a:p>
                      <a:pPr algn="ctr"/>
                      <a:endParaRPr lang="fr-FR" sz="1100" i="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38255894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30778861-0CC1-4667-93AD-F5CCA411512B}"/>
              </a:ext>
            </a:extLst>
          </p:cNvPr>
          <p:cNvSpPr txBox="1"/>
          <p:nvPr/>
        </p:nvSpPr>
        <p:spPr>
          <a:xfrm>
            <a:off x="2346719" y="1170004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baseline="30000" dirty="0" err="1"/>
              <a:t>t</a:t>
            </a:r>
            <a:r>
              <a:rPr lang="fr-FR" b="1" dirty="0" err="1"/>
              <a:t>Bu-Br</a:t>
            </a:r>
            <a:r>
              <a:rPr lang="fr-FR" b="1" dirty="0"/>
              <a:t>        +        H</a:t>
            </a:r>
            <a:r>
              <a:rPr lang="fr-FR" b="1" baseline="-25000" dirty="0"/>
              <a:t>2</a:t>
            </a:r>
            <a:r>
              <a:rPr lang="fr-FR" b="1" dirty="0"/>
              <a:t>O        =     </a:t>
            </a:r>
            <a:r>
              <a:rPr lang="fr-FR" b="1" dirty="0">
                <a:sym typeface="Wingdings" pitchFamily="2" charset="2"/>
              </a:rPr>
              <a:t> </a:t>
            </a:r>
            <a:r>
              <a:rPr lang="fr-FR" b="1" baseline="30000" dirty="0">
                <a:sym typeface="Wingdings" pitchFamily="2" charset="2"/>
              </a:rPr>
              <a:t>t</a:t>
            </a:r>
            <a:r>
              <a:rPr lang="fr-FR" b="1" dirty="0">
                <a:sym typeface="Wingdings" pitchFamily="2" charset="2"/>
              </a:rPr>
              <a:t>Bu-OH     +           H</a:t>
            </a:r>
            <a:r>
              <a:rPr lang="fr-FR" b="1" baseline="30000" dirty="0">
                <a:sym typeface="Wingdings" pitchFamily="2" charset="2"/>
              </a:rPr>
              <a:t>+            </a:t>
            </a:r>
            <a:r>
              <a:rPr lang="fr-FR" b="1" dirty="0">
                <a:sym typeface="Wingdings" pitchFamily="2" charset="2"/>
              </a:rPr>
              <a:t> +         </a:t>
            </a:r>
            <a:r>
              <a:rPr lang="fr-FR" b="1" dirty="0" err="1">
                <a:sym typeface="Wingdings" pitchFamily="2" charset="2"/>
              </a:rPr>
              <a:t>Br</a:t>
            </a:r>
            <a:r>
              <a:rPr lang="fr-FR" b="1" baseline="30000" dirty="0">
                <a:sym typeface="Wingdings" pitchFamily="2" charset="2"/>
              </a:rPr>
              <a:t>-</a:t>
            </a:r>
            <a:endParaRPr lang="fr-FR" b="1" baseline="30000" dirty="0"/>
          </a:p>
        </p:txBody>
      </p:sp>
      <p:sp>
        <p:nvSpPr>
          <p:cNvPr id="6" name="Titre 2">
            <a:extLst>
              <a:ext uri="{FF2B5EF4-FFF2-40B4-BE49-F238E27FC236}">
                <a16:creationId xmlns:a16="http://schemas.microsoft.com/office/drawing/2014/main" id="{5F01F45F-DABD-4318-965B-553270688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82479"/>
            <a:ext cx="9391650" cy="694497"/>
          </a:xfrm>
        </p:spPr>
        <p:txBody>
          <a:bodyPr/>
          <a:lstStyle/>
          <a:p>
            <a:r>
              <a:rPr lang="fr-FR" sz="4400" dirty="0"/>
              <a:t>Solvolyse du bromure de tertiobutyle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B89F563-1730-457B-95FE-E453774ED67C}"/>
              </a:ext>
            </a:extLst>
          </p:cNvPr>
          <p:cNvSpPr txBox="1"/>
          <p:nvPr/>
        </p:nvSpPr>
        <p:spPr>
          <a:xfrm>
            <a:off x="420002" y="2950118"/>
            <a:ext cx="31100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A t= 0         	</a:t>
            </a:r>
            <a:r>
              <a:rPr lang="el-GR" sz="1600" dirty="0"/>
              <a:t>σ</a:t>
            </a:r>
            <a:r>
              <a:rPr lang="fr-FR" sz="1600" dirty="0"/>
              <a:t> =</a:t>
            </a:r>
            <a:r>
              <a:rPr lang="el-GR" sz="1600" dirty="0"/>
              <a:t>σ</a:t>
            </a:r>
            <a:r>
              <a:rPr lang="fr-FR" sz="1600" baseline="-25000" dirty="0"/>
              <a:t>0</a:t>
            </a:r>
          </a:p>
          <a:p>
            <a:r>
              <a:rPr lang="fr-FR" sz="1600" dirty="0"/>
              <a:t>A t       	</a:t>
            </a:r>
            <a:r>
              <a:rPr lang="el-GR" sz="1600" dirty="0"/>
              <a:t>σ</a:t>
            </a:r>
            <a:r>
              <a:rPr lang="fr-FR" sz="1600" dirty="0"/>
              <a:t> = (</a:t>
            </a:r>
            <a:r>
              <a:rPr lang="el-GR" sz="1600" dirty="0"/>
              <a:t>λ</a:t>
            </a:r>
            <a:r>
              <a:rPr lang="fr-FR" sz="1600" baseline="-25000" dirty="0"/>
              <a:t>H+</a:t>
            </a:r>
            <a:r>
              <a:rPr lang="fr-FR" sz="1600" dirty="0"/>
              <a:t>°</a:t>
            </a:r>
            <a:r>
              <a:rPr lang="fr-FR" sz="1600" baseline="-25000" dirty="0"/>
              <a:t> </a:t>
            </a:r>
            <a:r>
              <a:rPr lang="fr-FR" sz="1600" dirty="0"/>
              <a:t>+ </a:t>
            </a:r>
            <a:r>
              <a:rPr lang="el-GR" sz="1600" dirty="0"/>
              <a:t>λ</a:t>
            </a:r>
            <a:r>
              <a:rPr lang="fr-FR" sz="1600" baseline="-25000" dirty="0"/>
              <a:t>Cl-</a:t>
            </a:r>
            <a:r>
              <a:rPr lang="fr-FR" sz="1600" dirty="0"/>
              <a:t>°).x +</a:t>
            </a:r>
            <a:r>
              <a:rPr lang="el-GR" sz="1600" dirty="0"/>
              <a:t>σ</a:t>
            </a:r>
            <a:r>
              <a:rPr lang="fr-FR" sz="1600" baseline="-25000" dirty="0"/>
              <a:t>0</a:t>
            </a:r>
          </a:p>
          <a:p>
            <a:r>
              <a:rPr lang="fr-FR" sz="1600" dirty="0"/>
              <a:t>A t =∞       	</a:t>
            </a:r>
            <a:r>
              <a:rPr lang="el-GR" sz="1600" dirty="0"/>
              <a:t>σ</a:t>
            </a:r>
            <a:r>
              <a:rPr lang="fr-FR" sz="1600" baseline="-25000" dirty="0"/>
              <a:t>∞</a:t>
            </a:r>
            <a:r>
              <a:rPr lang="fr-FR" sz="1600" dirty="0"/>
              <a:t> = (</a:t>
            </a:r>
            <a:r>
              <a:rPr lang="el-GR" sz="1600" dirty="0"/>
              <a:t>λ</a:t>
            </a:r>
            <a:r>
              <a:rPr lang="fr-FR" sz="1600" baseline="-25000" dirty="0"/>
              <a:t>H+</a:t>
            </a:r>
            <a:r>
              <a:rPr lang="fr-FR" sz="1600" dirty="0"/>
              <a:t>° + </a:t>
            </a:r>
            <a:r>
              <a:rPr lang="el-GR" sz="1600" dirty="0"/>
              <a:t>λ</a:t>
            </a:r>
            <a:r>
              <a:rPr lang="fr-FR" sz="1600" baseline="-25000" dirty="0"/>
              <a:t>Cl-</a:t>
            </a:r>
            <a:r>
              <a:rPr lang="fr-FR" sz="1600" dirty="0"/>
              <a:t>°).C</a:t>
            </a:r>
            <a:r>
              <a:rPr lang="fr-FR" sz="1600" baseline="-25000" dirty="0"/>
              <a:t>0</a:t>
            </a:r>
            <a:r>
              <a:rPr lang="fr-FR" sz="1600" dirty="0"/>
              <a:t> +</a:t>
            </a:r>
            <a:r>
              <a:rPr lang="el-GR" sz="1600" dirty="0"/>
              <a:t>σ</a:t>
            </a:r>
            <a:r>
              <a:rPr lang="fr-FR" sz="1600" baseline="-25000" dirty="0"/>
              <a:t>0</a:t>
            </a:r>
          </a:p>
        </p:txBody>
      </p:sp>
      <p:graphicFrame>
        <p:nvGraphicFramePr>
          <p:cNvPr id="8" name="Objet 7">
            <a:extLst>
              <a:ext uri="{FF2B5EF4-FFF2-40B4-BE49-F238E27FC236}">
                <a16:creationId xmlns:a16="http://schemas.microsoft.com/office/drawing/2014/main" id="{DE980AAC-8CC0-4A41-8C9F-1041A1288B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0330729"/>
              </p:ext>
            </p:extLst>
          </p:nvPr>
        </p:nvGraphicFramePr>
        <p:xfrm>
          <a:off x="4581239" y="2861359"/>
          <a:ext cx="4109605" cy="1984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Document" r:id="rId3" imgW="5985263" imgH="2882171" progId="Word.Document.12">
                  <p:embed/>
                </p:oleObj>
              </mc:Choice>
              <mc:Fallback>
                <p:oleObj name="Document" r:id="rId3" imgW="5985263" imgH="2882171" progId="Word.Document.12">
                  <p:embed/>
                  <p:pic>
                    <p:nvPicPr>
                      <p:cNvPr id="25" name="Objet 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81239" y="2861359"/>
                        <a:ext cx="4109605" cy="19849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Accolade ouvrante 8">
            <a:extLst>
              <a:ext uri="{FF2B5EF4-FFF2-40B4-BE49-F238E27FC236}">
                <a16:creationId xmlns:a16="http://schemas.microsoft.com/office/drawing/2014/main" id="{55BC31A8-0B0E-4896-89A2-31D60CC44BCF}"/>
              </a:ext>
            </a:extLst>
          </p:cNvPr>
          <p:cNvSpPr/>
          <p:nvPr/>
        </p:nvSpPr>
        <p:spPr>
          <a:xfrm>
            <a:off x="285750" y="2991268"/>
            <a:ext cx="173182" cy="646545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2776F695-9AE0-44EE-8693-D22B7831BF63}"/>
              </a:ext>
            </a:extLst>
          </p:cNvPr>
          <p:cNvCxnSpPr/>
          <p:nvPr/>
        </p:nvCxnSpPr>
        <p:spPr>
          <a:xfrm>
            <a:off x="3945659" y="2933540"/>
            <a:ext cx="11546" cy="181263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484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C13ADA3-963D-4166-A168-92B36CFDB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85C511A-C541-4294-BBCC-AB96BED80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de Guggenheim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90F5B1B5-6169-402F-8627-FC8A8480958B}"/>
                  </a:ext>
                </a:extLst>
              </p:cNvPr>
              <p:cNvSpPr txBox="1"/>
              <p:nvPr/>
            </p:nvSpPr>
            <p:spPr>
              <a:xfrm>
                <a:off x="433137" y="1219200"/>
                <a:ext cx="2534652" cy="496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0"/>
                  </a:spcAft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𝑙𝑛</m:t>
                    </m:r>
                    <m:r>
                      <a:rPr lang="el-GR" i="1"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(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fr-FR" baseline="-25000"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∞</m:t>
                            </m:r>
                          </m:sub>
                        </m:sSub>
                        <m:r>
                          <a:rPr lang="fr-FR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fr-FR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l-GR" i="1"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fr-FR" baseline="-25000"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∞</m:t>
                            </m:r>
                          </m:sub>
                        </m:sSub>
                        <m:r>
                          <a:rPr lang="fr-FR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fr-FR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σ</m:t>
                        </m:r>
                        <m:r>
                          <a:rPr lang="el-GR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t</m:t>
                        </m:r>
                        <m:r>
                          <a:rPr lang="el-GR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) </m:t>
                        </m:r>
                      </m:den>
                    </m:f>
                    <m:r>
                      <a:rPr lang="el-GR" i="1"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)=</m:t>
                    </m:r>
                    <m:r>
                      <a:rPr lang="el-GR" i="1"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𝑘𝑡</m:t>
                    </m:r>
                  </m:oMath>
                </a14:m>
                <a:endParaRPr lang="fr-FR" sz="1400" dirty="0">
                  <a:latin typeface="Times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90F5B1B5-6169-402F-8627-FC8A848095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137" y="1219200"/>
                <a:ext cx="2534652" cy="496931"/>
              </a:xfrm>
              <a:prstGeom prst="rect">
                <a:avLst/>
              </a:prstGeom>
              <a:blipFill>
                <a:blip r:embed="rId2"/>
                <a:stretch>
                  <a:fillRect l="-1442" b="-609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90E71735-72A5-4F12-93F3-A112E589061C}"/>
              </a:ext>
            </a:extLst>
          </p:cNvPr>
          <p:cNvCxnSpPr>
            <a:cxnSpLocks/>
          </p:cNvCxnSpPr>
          <p:nvPr/>
        </p:nvCxnSpPr>
        <p:spPr>
          <a:xfrm>
            <a:off x="2658979" y="1467853"/>
            <a:ext cx="649705" cy="0"/>
          </a:xfrm>
          <a:prstGeom prst="line">
            <a:avLst/>
          </a:prstGeom>
          <a:ln w="50800" cmpd="dbl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EFD7C62-0351-4380-A68C-23BDF9FD89BE}"/>
                  </a:ext>
                </a:extLst>
              </p:cNvPr>
              <p:cNvSpPr/>
              <p:nvPr/>
            </p:nvSpPr>
            <p:spPr>
              <a:xfrm>
                <a:off x="3504231" y="1282999"/>
                <a:ext cx="23310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>
                        <a:latin typeface="Cambria Math" panose="02040503050406030204" pitchFamily="18" charset="0"/>
                        <a:ea typeface="MS Mincho" panose="02020609040205080304" pitchFamily="49" charset="-128"/>
                        <a:cs typeface="Calibri" panose="020F0502020204030204" pitchFamily="34" charset="0"/>
                      </a:rPr>
                      <m:t>σ</m:t>
                    </m:r>
                    <m:r>
                      <a:rPr lang="el-GR">
                        <a:latin typeface="Cambria Math" panose="02040503050406030204" pitchFamily="18" charset="0"/>
                        <a:ea typeface="MS Mincho" panose="02020609040205080304" pitchFamily="49" charset="-128"/>
                        <a:cs typeface="Calibri" panose="020F0502020204030204" pitchFamily="34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>
                        <a:latin typeface="Cambria Math" panose="02040503050406030204" pitchFamily="18" charset="0"/>
                        <a:ea typeface="MS Mincho" panose="02020609040205080304" pitchFamily="49" charset="-128"/>
                        <a:cs typeface="Calibri" panose="020F0502020204030204" pitchFamily="34" charset="0"/>
                      </a:rPr>
                      <m:t>t</m:t>
                    </m:r>
                    <m:r>
                      <a:rPr lang="el-GR">
                        <a:latin typeface="Cambria Math" panose="02040503050406030204" pitchFamily="18" charset="0"/>
                        <a:ea typeface="MS Mincho" panose="02020609040205080304" pitchFamily="49" charset="-128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l-GR" dirty="0">
                    <a:latin typeface="Times" panose="02020603050405020304" pitchFamily="18" charset="0"/>
                    <a:ea typeface="MS Mincho" panose="02020609040205080304" pitchFamily="49" charset="-128"/>
                    <a:cs typeface="Calibri" panose="020F0502020204030204" pitchFamily="34" charset="0"/>
                  </a:rPr>
                  <a:t>=</a:t>
                </a:r>
                <a:r>
                  <a:rPr lang="fr-FR" dirty="0"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(σ</a:t>
                </a:r>
                <a:r>
                  <a:rPr lang="fr-FR" baseline="-25000" dirty="0"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fr-FR" dirty="0"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−σ</a:t>
                </a:r>
                <a:r>
                  <a:rPr lang="fr-FR" baseline="-25000" dirty="0"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∞</a:t>
                </a:r>
                <a:r>
                  <a:rPr lang="fr-FR" dirty="0"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  <a:r>
                  <a:rPr lang="el-GR" dirty="0">
                    <a:latin typeface="Times" panose="02020603050405020304" pitchFamily="18" charset="0"/>
                    <a:ea typeface="MS Mincho" panose="02020609040205080304" pitchFamily="49" charset="-128"/>
                    <a:cs typeface="Calibri" panose="020F0502020204030204" pitchFamily="34" charset="0"/>
                  </a:rPr>
                  <a:t> e</a:t>
                </a:r>
                <a:r>
                  <a:rPr lang="el-GR" baseline="30000" dirty="0">
                    <a:latin typeface="Times" panose="02020603050405020304" pitchFamily="18" charset="0"/>
                    <a:ea typeface="MS Mincho" panose="02020609040205080304" pitchFamily="49" charset="-128"/>
                    <a:cs typeface="Calibri" panose="020F0502020204030204" pitchFamily="34" charset="0"/>
                  </a:rPr>
                  <a:t>-kt</a:t>
                </a:r>
                <a:r>
                  <a:rPr lang="fr-FR" dirty="0"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+ σ</a:t>
                </a:r>
                <a:r>
                  <a:rPr lang="fr-FR" baseline="-25000" dirty="0"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fr-FR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EFD7C62-0351-4380-A68C-23BDF9FD89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4231" y="1282999"/>
                <a:ext cx="2331087" cy="369332"/>
              </a:xfrm>
              <a:prstGeom prst="rect">
                <a:avLst/>
              </a:prstGeom>
              <a:blipFill>
                <a:blip r:embed="rId3"/>
                <a:stretch>
                  <a:fillRect t="-9836" b="-229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C1AAA32A-4E6B-4A2C-877D-09A0306E508C}"/>
              </a:ext>
            </a:extLst>
          </p:cNvPr>
          <p:cNvSpPr/>
          <p:nvPr/>
        </p:nvSpPr>
        <p:spPr>
          <a:xfrm>
            <a:off x="433137" y="2021942"/>
            <a:ext cx="77002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fr-FR" dirty="0"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∆σ(t) =σ(t+ ∆t)−σ(t)= (σ</a:t>
            </a:r>
            <a:r>
              <a:rPr lang="fr-FR" baseline="-25000" dirty="0"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fr-FR" dirty="0"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−σ</a:t>
            </a:r>
            <a:r>
              <a:rPr lang="fr-FR" baseline="-25000" dirty="0"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fr-FR" dirty="0"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).[e</a:t>
            </a:r>
            <a:r>
              <a:rPr lang="fr-FR" baseline="30000" dirty="0"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−k(t+∆t)</a:t>
            </a:r>
            <a:r>
              <a:rPr lang="fr-FR" dirty="0"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-e</a:t>
            </a:r>
            <a:r>
              <a:rPr lang="fr-FR" baseline="30000" dirty="0"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−kt </a:t>
            </a:r>
            <a:r>
              <a:rPr lang="fr-FR" dirty="0"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]= (σ</a:t>
            </a:r>
            <a:r>
              <a:rPr lang="fr-FR" baseline="-25000" dirty="0"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fr-FR" dirty="0"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σ</a:t>
            </a:r>
            <a:r>
              <a:rPr lang="fr-FR" baseline="-25000" dirty="0"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fr-FR" dirty="0"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fr-FR" dirty="0">
                <a:latin typeface="Times" panose="02020603050405020304" pitchFamily="18" charset="0"/>
                <a:ea typeface="MS Mincho" panose="02020609040205080304" pitchFamily="49" charset="-128"/>
                <a:cs typeface="Calibri" panose="020F0502020204030204" pitchFamily="34" charset="0"/>
              </a:rPr>
              <a:t> </a:t>
            </a:r>
            <a:r>
              <a:rPr lang="fr-FR" dirty="0"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[1-e</a:t>
            </a:r>
            <a:r>
              <a:rPr lang="fr-FR" baseline="30000" dirty="0"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−k∆t</a:t>
            </a:r>
            <a:r>
              <a:rPr lang="fr-FR" dirty="0"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r>
              <a:rPr lang="el-GR" dirty="0">
                <a:latin typeface="Times" panose="02020603050405020304" pitchFamily="18" charset="0"/>
                <a:ea typeface="MS Mincho" panose="02020609040205080304" pitchFamily="49" charset="-128"/>
                <a:cs typeface="Calibri" panose="020F0502020204030204" pitchFamily="34" charset="0"/>
              </a:rPr>
              <a:t> e</a:t>
            </a:r>
            <a:r>
              <a:rPr lang="el-GR" baseline="30000" dirty="0">
                <a:latin typeface="Times" panose="02020603050405020304" pitchFamily="18" charset="0"/>
                <a:ea typeface="MS Mincho" panose="02020609040205080304" pitchFamily="49" charset="-128"/>
                <a:cs typeface="Calibri" panose="020F0502020204030204" pitchFamily="34" charset="0"/>
              </a:rPr>
              <a:t>-kt</a:t>
            </a:r>
            <a:endParaRPr lang="fr-FR" sz="1400" dirty="0">
              <a:latin typeface="Times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6052D3-322E-4B5A-B936-2E5AC448895F}"/>
              </a:ext>
            </a:extLst>
          </p:cNvPr>
          <p:cNvSpPr/>
          <p:nvPr/>
        </p:nvSpPr>
        <p:spPr>
          <a:xfrm>
            <a:off x="433137" y="2702814"/>
            <a:ext cx="3645568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l-GR" dirty="0">
                <a:latin typeface="Times" panose="02020603050405020304" pitchFamily="18" charset="0"/>
                <a:ea typeface="MS Mincho" panose="02020609040205080304" pitchFamily="49" charset="-128"/>
                <a:cs typeface="Calibri" panose="020F0502020204030204" pitchFamily="34" charset="0"/>
              </a:rPr>
              <a:t>Par passage au logarithme: </a:t>
            </a:r>
            <a:endParaRPr lang="fr-FR" sz="1400" dirty="0">
              <a:latin typeface="Times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l-GR" dirty="0">
                <a:latin typeface="Times" panose="02020603050405020304" pitchFamily="18" charset="0"/>
                <a:ea typeface="MS Mincho" panose="02020609040205080304" pitchFamily="49" charset="-128"/>
                <a:cs typeface="Calibri" panose="020F0502020204030204" pitchFamily="34" charset="0"/>
              </a:rPr>
              <a:t>ln(</a:t>
            </a:r>
            <a:r>
              <a:rPr lang="fr-FR" dirty="0"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∆σ(t))= ln (σ</a:t>
            </a:r>
            <a:r>
              <a:rPr lang="fr-FR" baseline="-25000" dirty="0"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fr-FR" dirty="0"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−σ</a:t>
            </a:r>
            <a:r>
              <a:rPr lang="fr-FR" baseline="-25000" dirty="0"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fr-FR" dirty="0"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+ ln(1−e</a:t>
            </a:r>
            <a:r>
              <a:rPr lang="fr-FR" baseline="30000" dirty="0"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-k∆t</a:t>
            </a:r>
            <a:r>
              <a:rPr lang="fr-FR" dirty="0"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)-kt </a:t>
            </a:r>
            <a:endParaRPr lang="fr-FR" dirty="0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90DBDF0C-DD02-4B25-AD4B-227C7C4E2E02}"/>
              </a:ext>
            </a:extLst>
          </p:cNvPr>
          <p:cNvCxnSpPr>
            <a:cxnSpLocks/>
          </p:cNvCxnSpPr>
          <p:nvPr/>
        </p:nvCxnSpPr>
        <p:spPr>
          <a:xfrm>
            <a:off x="4078705" y="3340769"/>
            <a:ext cx="649705" cy="0"/>
          </a:xfrm>
          <a:prstGeom prst="line">
            <a:avLst/>
          </a:prstGeom>
          <a:ln w="50800" cmpd="dbl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F8B9001-3E7F-4C1A-BABA-466659A7465F}"/>
              </a:ext>
            </a:extLst>
          </p:cNvPr>
          <p:cNvSpPr/>
          <p:nvPr/>
        </p:nvSpPr>
        <p:spPr>
          <a:xfrm>
            <a:off x="4836694" y="3156103"/>
            <a:ext cx="1806970" cy="369332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l-GR" dirty="0">
                <a:latin typeface="Times" panose="02020603050405020304" pitchFamily="18" charset="0"/>
                <a:ea typeface="MS Mincho" panose="02020609040205080304" pitchFamily="49" charset="-128"/>
                <a:cs typeface="Calibri" panose="020F0502020204030204" pitchFamily="34" charset="0"/>
              </a:rPr>
              <a:t>ln(</a:t>
            </a:r>
            <a:r>
              <a:rPr lang="fr-FR" dirty="0"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∆σ(t))=  </a:t>
            </a:r>
            <a:r>
              <a:rPr lang="fr-FR" dirty="0" err="1"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A+Bt</a:t>
            </a:r>
            <a:r>
              <a:rPr lang="fr-FR" dirty="0"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dirty="0"/>
          </a:p>
        </p:txBody>
      </p:sp>
      <p:sp>
        <p:nvSpPr>
          <p:cNvPr id="16" name="Accolade ouvrante 15">
            <a:extLst>
              <a:ext uri="{FF2B5EF4-FFF2-40B4-BE49-F238E27FC236}">
                <a16:creationId xmlns:a16="http://schemas.microsoft.com/office/drawing/2014/main" id="{91926680-A027-45D6-BBF9-806FA57F26B1}"/>
              </a:ext>
            </a:extLst>
          </p:cNvPr>
          <p:cNvSpPr/>
          <p:nvPr/>
        </p:nvSpPr>
        <p:spPr>
          <a:xfrm>
            <a:off x="6674859" y="3141603"/>
            <a:ext cx="228600" cy="400110"/>
          </a:xfrm>
          <a:prstGeom prst="leftBrac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2BBFB01-2A54-4190-A7C0-4A7A4E6428FB}"/>
              </a:ext>
            </a:extLst>
          </p:cNvPr>
          <p:cNvSpPr txBox="1"/>
          <p:nvPr/>
        </p:nvSpPr>
        <p:spPr>
          <a:xfrm>
            <a:off x="6817958" y="3102923"/>
            <a:ext cx="1315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 = -k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609394"/>
      </p:ext>
    </p:extLst>
  </p:cSld>
  <p:clrMapOvr>
    <a:masterClrMapping/>
  </p:clrMapOvr>
</p:sld>
</file>

<file path=ppt/theme/theme1.xml><?xml version="1.0" encoding="utf-8"?>
<a:theme xmlns:a="http://schemas.openxmlformats.org/drawingml/2006/main" name="Titre">
  <a:themeElements>
    <a:clrScheme name="Personnalisé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C1DF87"/>
      </a:accent1>
      <a:accent2>
        <a:srgbClr val="00B050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xte">
  <a:themeElements>
    <a:clrScheme name="Personnalisé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C1DF87"/>
      </a:accent1>
      <a:accent2>
        <a:srgbClr val="00B050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Merci">
  <a:themeElements>
    <a:clrScheme name="Personnalisé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C1DF87"/>
      </a:accent1>
      <a:accent2>
        <a:srgbClr val="00B050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594</Words>
  <Application>Microsoft Office PowerPoint</Application>
  <PresentationFormat>Personnalisé</PresentationFormat>
  <Paragraphs>165</Paragraphs>
  <Slides>10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3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Times</vt:lpstr>
      <vt:lpstr>Wingdings</vt:lpstr>
      <vt:lpstr>Titre</vt:lpstr>
      <vt:lpstr>texte</vt:lpstr>
      <vt:lpstr>Merci</vt:lpstr>
      <vt:lpstr>Document Microsoft Word</vt:lpstr>
      <vt:lpstr>Solvants</vt:lpstr>
      <vt:lpstr>Moments dipolaire de quelques solvants</vt:lpstr>
      <vt:lpstr>Permittivité relatives de quelques solvants</vt:lpstr>
      <vt:lpstr>Classement de quelques solvants</vt:lpstr>
      <vt:lpstr>Coefficient de partage du diiode (cyclohexane/eau)</vt:lpstr>
      <vt:lpstr>Coefficient de partage du diiode (cyclohexane/eau)</vt:lpstr>
      <vt:lpstr>Solvolyse du bromure de tertiobutyle</vt:lpstr>
      <vt:lpstr>Solvolyse du bromure de tertiobutyle</vt:lpstr>
      <vt:lpstr>Méthode de Guggenheim</vt:lpstr>
      <vt:lpstr>Merci</vt:lpstr>
    </vt:vector>
  </TitlesOfParts>
  <Company>RENAULT 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PIRONNEAU Marc</dc:creator>
  <dc:description/>
  <cp:lastModifiedBy>Eloïse Mestre</cp:lastModifiedBy>
  <cp:revision>32</cp:revision>
  <cp:lastPrinted>2015-03-31T14:07:15Z</cp:lastPrinted>
  <dcterms:created xsi:type="dcterms:W3CDTF">2020-03-24T08:48:58Z</dcterms:created>
  <dcterms:modified xsi:type="dcterms:W3CDTF">2020-04-15T16:00:24Z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RENAULT DeSign</vt:lpwstr>
  </property>
  <property fmtid="{D5CDD505-2E9C-101B-9397-08002B2CF9AE}" pid="4" name="ContentTypeId">
    <vt:lpwstr>0x0101008477E3DB2009FC49ADD3BBFEB391E983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MSIP_Label_fd1c0902-ed92-4fed-896d-2e7725de02d4_ActionId">
    <vt:lpwstr>bfe6ccbd-fb37-4aeb-8e54-00004c58dbb4</vt:lpwstr>
  </property>
  <property fmtid="{D5CDD505-2E9C-101B-9397-08002B2CF9AE}" pid="10" name="MSIP_Label_fd1c0902-ed92-4fed-896d-2e7725de02d4_ContentBits">
    <vt:lpwstr>2</vt:lpwstr>
  </property>
  <property fmtid="{D5CDD505-2E9C-101B-9397-08002B2CF9AE}" pid="11" name="MSIP_Label_fd1c0902-ed92-4fed-896d-2e7725de02d4_Enabled">
    <vt:lpwstr>true</vt:lpwstr>
  </property>
  <property fmtid="{D5CDD505-2E9C-101B-9397-08002B2CF9AE}" pid="12" name="MSIP_Label_fd1c0902-ed92-4fed-896d-2e7725de02d4_Method">
    <vt:lpwstr>Standard</vt:lpwstr>
  </property>
  <property fmtid="{D5CDD505-2E9C-101B-9397-08002B2CF9AE}" pid="13" name="MSIP_Label_fd1c0902-ed92-4fed-896d-2e7725de02d4_Name">
    <vt:lpwstr>Anyone (not protected)</vt:lpwstr>
  </property>
  <property fmtid="{D5CDD505-2E9C-101B-9397-08002B2CF9AE}" pid="14" name="MSIP_Label_fd1c0902-ed92-4fed-896d-2e7725de02d4_SetDate">
    <vt:lpwstr>2020-03-24T08:50:27Z</vt:lpwstr>
  </property>
  <property fmtid="{D5CDD505-2E9C-101B-9397-08002B2CF9AE}" pid="15" name="MSIP_Label_fd1c0902-ed92-4fed-896d-2e7725de02d4_SiteId">
    <vt:lpwstr>d6b0bbee-7cd9-4d60-bce6-4a67b543e2ae</vt:lpwstr>
  </property>
  <property fmtid="{D5CDD505-2E9C-101B-9397-08002B2CF9AE}" pid="16" name="Notes">
    <vt:i4>0</vt:i4>
  </property>
  <property fmtid="{D5CDD505-2E9C-101B-9397-08002B2CF9AE}" pid="17" name="PresentationFormat">
    <vt:lpwstr>Affichage à l'écran (16:9)</vt:lpwstr>
  </property>
  <property fmtid="{D5CDD505-2E9C-101B-9397-08002B2CF9AE}" pid="18" name="ScaleCrop">
    <vt:bool>false</vt:bool>
  </property>
  <property fmtid="{D5CDD505-2E9C-101B-9397-08002B2CF9AE}" pid="19" name="ShareDoc">
    <vt:bool>false</vt:bool>
  </property>
  <property fmtid="{D5CDD505-2E9C-101B-9397-08002B2CF9AE}" pid="20" name="Slides">
    <vt:i4>5</vt:i4>
  </property>
</Properties>
</file>