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65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2020-04-21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cap="none"/>
              <a:t>Eloïse</a:t>
            </a:r>
            <a:r>
              <a:rPr lang="fr-FR"/>
              <a:t> Mestre 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65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2020-04-21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88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2020-04-21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06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18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2020-04-21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87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2020-04-21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5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2020-04-21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7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2020-04-21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10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2020-04-21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14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2020-04-21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34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2020-04-21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28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2020-04-21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7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Détermination de constantes d’équilibre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 cap="none" dirty="0"/>
          </a:p>
          <a:p>
            <a:pPr lvl="0"/>
            <a:r>
              <a:rPr lang="fr-FR" sz="1000" cap="none" dirty="0"/>
              <a:t>Eloïse</a:t>
            </a:r>
            <a:r>
              <a:rPr lang="fr-FR" sz="1000" dirty="0"/>
              <a:t> Mestre 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94C8D5E-D4FE-434F-9A73-A51C3E2F7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291" y="3304021"/>
            <a:ext cx="847417" cy="2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A764C1-3F50-48ED-BFAA-6CCAA689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Pile Daniell</a:t>
            </a:r>
          </a:p>
        </p:txBody>
      </p:sp>
      <p:sp>
        <p:nvSpPr>
          <p:cNvPr id="59" name="Espace réservé du pied de page 3">
            <a:extLst>
              <a:ext uri="{FF2B5EF4-FFF2-40B4-BE49-F238E27FC236}">
                <a16:creationId xmlns:a16="http://schemas.microsoft.com/office/drawing/2014/main" id="{72723145-0B36-4D63-A5A0-EDD8AFC7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 cap="none" dirty="0"/>
          </a:p>
          <a:p>
            <a:pPr lvl="0"/>
            <a:r>
              <a:rPr lang="fr-FR" sz="1000" cap="none" dirty="0"/>
              <a:t>Eloïse</a:t>
            </a:r>
            <a:r>
              <a:rPr lang="fr-FR" sz="1000" dirty="0"/>
              <a:t> Mestre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9C4742-BF7C-4EC3-BE8B-EE942AEB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2</a:t>
            </a:fld>
            <a:endParaRPr lang="fr-FR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BB4D88E1-FCB2-44B7-9864-7B209DB209FF}"/>
              </a:ext>
            </a:extLst>
          </p:cNvPr>
          <p:cNvGrpSpPr/>
          <p:nvPr/>
        </p:nvGrpSpPr>
        <p:grpSpPr>
          <a:xfrm>
            <a:off x="2703443" y="2011239"/>
            <a:ext cx="5227983" cy="3604371"/>
            <a:chOff x="4556049" y="2017021"/>
            <a:chExt cx="3079902" cy="2644431"/>
          </a:xfrm>
        </p:grpSpPr>
        <p:grpSp>
          <p:nvGrpSpPr>
            <p:cNvPr id="5" name="Grouper 72">
              <a:extLst>
                <a:ext uri="{FF2B5EF4-FFF2-40B4-BE49-F238E27FC236}">
                  <a16:creationId xmlns:a16="http://schemas.microsoft.com/office/drawing/2014/main" id="{A202EA2D-4407-4D4D-B3BE-95D33E98D843}"/>
                </a:ext>
              </a:extLst>
            </p:cNvPr>
            <p:cNvGrpSpPr/>
            <p:nvPr/>
          </p:nvGrpSpPr>
          <p:grpSpPr>
            <a:xfrm>
              <a:off x="4556049" y="2017021"/>
              <a:ext cx="3079902" cy="2644431"/>
              <a:chOff x="0" y="325120"/>
              <a:chExt cx="2144395" cy="1802765"/>
            </a:xfrm>
          </p:grpSpPr>
          <p:grpSp>
            <p:nvGrpSpPr>
              <p:cNvPr id="6" name="Grouper 53">
                <a:extLst>
                  <a:ext uri="{FF2B5EF4-FFF2-40B4-BE49-F238E27FC236}">
                    <a16:creationId xmlns:a16="http://schemas.microsoft.com/office/drawing/2014/main" id="{DA135CFB-4758-4C21-BD4B-D6EEF4717F7C}"/>
                  </a:ext>
                </a:extLst>
              </p:cNvPr>
              <p:cNvGrpSpPr/>
              <p:nvPr/>
            </p:nvGrpSpPr>
            <p:grpSpPr>
              <a:xfrm>
                <a:off x="0" y="975360"/>
                <a:ext cx="915035" cy="1142365"/>
                <a:chOff x="0" y="0"/>
                <a:chExt cx="915035" cy="1142365"/>
              </a:xfrm>
            </p:grpSpPr>
            <p:grpSp>
              <p:nvGrpSpPr>
                <p:cNvPr id="20" name="Grouper 4">
                  <a:extLst>
                    <a:ext uri="{FF2B5EF4-FFF2-40B4-BE49-F238E27FC236}">
                      <a16:creationId xmlns:a16="http://schemas.microsoft.com/office/drawing/2014/main" id="{31FC1740-0FBB-41D6-8849-C48B015F07BF}"/>
                    </a:ext>
                  </a:extLst>
                </p:cNvPr>
                <p:cNvGrpSpPr/>
                <p:nvPr/>
              </p:nvGrpSpPr>
              <p:grpSpPr>
                <a:xfrm>
                  <a:off x="10795" y="318135"/>
                  <a:ext cx="904240" cy="824230"/>
                  <a:chOff x="0" y="0"/>
                  <a:chExt cx="571500" cy="824230"/>
                </a:xfrm>
              </p:grpSpPr>
              <p:grpSp>
                <p:nvGrpSpPr>
                  <p:cNvPr id="23" name="Grouper 5">
                    <a:extLst>
                      <a:ext uri="{FF2B5EF4-FFF2-40B4-BE49-F238E27FC236}">
                        <a16:creationId xmlns:a16="http://schemas.microsoft.com/office/drawing/2014/main" id="{86B3CACE-32A6-46B6-97E2-1C18AA761089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24130"/>
                    <a:ext cx="571500" cy="800100"/>
                    <a:chOff x="0" y="0"/>
                    <a:chExt cx="571500" cy="800100"/>
                  </a:xfrm>
                </p:grpSpPr>
                <p:sp>
                  <p:nvSpPr>
                    <p:cNvPr id="25" name="Arrondir un rectangle avec un coin du même côté 6">
                      <a:extLst>
                        <a:ext uri="{FF2B5EF4-FFF2-40B4-BE49-F238E27FC236}">
                          <a16:creationId xmlns:a16="http://schemas.microsoft.com/office/drawing/2014/main" id="{1C8F0698-6B1D-4DAF-868E-1E2FBBC7A5F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0"/>
                      <a:ext cx="571500" cy="800100"/>
                    </a:xfrm>
                    <a:prstGeom prst="round2SameRect">
                      <a:avLst/>
                    </a:prstGeom>
                    <a:noFill/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6" name="Arrondir un rectangle avec un coin du même côté 7">
                      <a:extLst>
                        <a:ext uri="{FF2B5EF4-FFF2-40B4-BE49-F238E27FC236}">
                          <a16:creationId xmlns:a16="http://schemas.microsoft.com/office/drawing/2014/main" id="{2DA3F8E4-1C44-499D-9AEB-1BB90F820AE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457200"/>
                      <a:ext cx="571500" cy="342900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4CBCED75-6148-46D2-8971-106C30CC0235}"/>
                      </a:ext>
                    </a:extLst>
                  </p:cNvPr>
                  <p:cNvSpPr/>
                  <p:nvPr/>
                </p:nvSpPr>
                <p:spPr>
                  <a:xfrm flipV="1">
                    <a:off x="0" y="0"/>
                    <a:ext cx="571500" cy="4508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21" name="Parallélogramme 20">
                  <a:extLst>
                    <a:ext uri="{FF2B5EF4-FFF2-40B4-BE49-F238E27FC236}">
                      <a16:creationId xmlns:a16="http://schemas.microsoft.com/office/drawing/2014/main" id="{69415B2E-A509-49D6-A2F6-1402515B3907}"/>
                    </a:ext>
                  </a:extLst>
                </p:cNvPr>
                <p:cNvSpPr/>
                <p:nvPr/>
              </p:nvSpPr>
              <p:spPr>
                <a:xfrm flipH="1">
                  <a:off x="0" y="0"/>
                  <a:ext cx="314960" cy="1142365"/>
                </a:xfrm>
                <a:prstGeom prst="parallelogram">
                  <a:avLst>
                    <a:gd name="adj" fmla="val 3790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2" name="Arrondir un rectangle avec un coin du même côté 9">
                  <a:extLst>
                    <a:ext uri="{FF2B5EF4-FFF2-40B4-BE49-F238E27FC236}">
                      <a16:creationId xmlns:a16="http://schemas.microsoft.com/office/drawing/2014/main" id="{1127C11A-B900-4AD6-B9BC-7100C10F71C6}"/>
                    </a:ext>
                  </a:extLst>
                </p:cNvPr>
                <p:cNvSpPr/>
                <p:nvPr/>
              </p:nvSpPr>
              <p:spPr>
                <a:xfrm rot="10800000">
                  <a:off x="10795" y="799465"/>
                  <a:ext cx="904240" cy="342900"/>
                </a:xfrm>
                <a:prstGeom prst="round2SameRect">
                  <a:avLst/>
                </a:prstGeom>
                <a:solidFill>
                  <a:schemeClr val="accent6">
                    <a:lumMod val="60000"/>
                    <a:lumOff val="40000"/>
                    <a:alpha val="50000"/>
                  </a:schemeClr>
                </a:solidFill>
                <a:ln w="3175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7" name="Grouper 281">
                <a:extLst>
                  <a:ext uri="{FF2B5EF4-FFF2-40B4-BE49-F238E27FC236}">
                    <a16:creationId xmlns:a16="http://schemas.microsoft.com/office/drawing/2014/main" id="{C33B2AD9-9539-48AE-A093-C878859D3106}"/>
                  </a:ext>
                </a:extLst>
              </p:cNvPr>
              <p:cNvGrpSpPr/>
              <p:nvPr/>
            </p:nvGrpSpPr>
            <p:grpSpPr>
              <a:xfrm>
                <a:off x="1239520" y="975360"/>
                <a:ext cx="904875" cy="1152525"/>
                <a:chOff x="0" y="0"/>
                <a:chExt cx="904875" cy="1152525"/>
              </a:xfrm>
            </p:grpSpPr>
            <p:grpSp>
              <p:nvGrpSpPr>
                <p:cNvPr id="13" name="Grouper 12">
                  <a:extLst>
                    <a:ext uri="{FF2B5EF4-FFF2-40B4-BE49-F238E27FC236}">
                      <a16:creationId xmlns:a16="http://schemas.microsoft.com/office/drawing/2014/main" id="{3D746E92-73D3-43D7-B693-0993C1B460A2}"/>
                    </a:ext>
                  </a:extLst>
                </p:cNvPr>
                <p:cNvGrpSpPr/>
                <p:nvPr/>
              </p:nvGrpSpPr>
              <p:grpSpPr>
                <a:xfrm>
                  <a:off x="635" y="328295"/>
                  <a:ext cx="904240" cy="824230"/>
                  <a:chOff x="0" y="0"/>
                  <a:chExt cx="571500" cy="824230"/>
                </a:xfrm>
              </p:grpSpPr>
              <p:grpSp>
                <p:nvGrpSpPr>
                  <p:cNvPr id="16" name="Grouper 13">
                    <a:extLst>
                      <a:ext uri="{FF2B5EF4-FFF2-40B4-BE49-F238E27FC236}">
                        <a16:creationId xmlns:a16="http://schemas.microsoft.com/office/drawing/2014/main" id="{DA2004BF-4FA2-47E3-84FF-971EF5BFD7F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24130"/>
                    <a:ext cx="571500" cy="800100"/>
                    <a:chOff x="0" y="0"/>
                    <a:chExt cx="571500" cy="800100"/>
                  </a:xfrm>
                </p:grpSpPr>
                <p:sp>
                  <p:nvSpPr>
                    <p:cNvPr id="18" name="Arrondir un rectangle avec un coin du même côté 14">
                      <a:extLst>
                        <a:ext uri="{FF2B5EF4-FFF2-40B4-BE49-F238E27FC236}">
                          <a16:creationId xmlns:a16="http://schemas.microsoft.com/office/drawing/2014/main" id="{8E6EF582-D19C-4B6F-AC1E-07D03CD8F7E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0"/>
                      <a:ext cx="571500" cy="800100"/>
                    </a:xfrm>
                    <a:prstGeom prst="round2SameRect">
                      <a:avLst/>
                    </a:prstGeom>
                    <a:noFill/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9" name="Arrondir un rectangle avec un coin du même côté 15">
                      <a:extLst>
                        <a:ext uri="{FF2B5EF4-FFF2-40B4-BE49-F238E27FC236}">
                          <a16:creationId xmlns:a16="http://schemas.microsoft.com/office/drawing/2014/main" id="{508D8214-D51B-483A-9ED5-B50787EDB9E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457200"/>
                      <a:ext cx="571500" cy="342900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38BF33BF-D592-4830-ABBA-C1D4D5F6BDA8}"/>
                      </a:ext>
                    </a:extLst>
                  </p:cNvPr>
                  <p:cNvSpPr/>
                  <p:nvPr/>
                </p:nvSpPr>
                <p:spPr>
                  <a:xfrm flipV="1">
                    <a:off x="0" y="0"/>
                    <a:ext cx="571500" cy="4508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14" name="Parallélogramme 13">
                  <a:extLst>
                    <a:ext uri="{FF2B5EF4-FFF2-40B4-BE49-F238E27FC236}">
                      <a16:creationId xmlns:a16="http://schemas.microsoft.com/office/drawing/2014/main" id="{130E23F7-DA95-402B-B6C0-D91F8ED7FCE9}"/>
                    </a:ext>
                  </a:extLst>
                </p:cNvPr>
                <p:cNvSpPr/>
                <p:nvPr/>
              </p:nvSpPr>
              <p:spPr>
                <a:xfrm>
                  <a:off x="589915" y="0"/>
                  <a:ext cx="314960" cy="1142365"/>
                </a:xfrm>
                <a:prstGeom prst="parallelogram">
                  <a:avLst>
                    <a:gd name="adj" fmla="val 37903"/>
                  </a:avLst>
                </a:prstGeom>
                <a:solidFill>
                  <a:srgbClr val="FAC09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5" name="Arrondir un rectangle avec un coin du même côté 22">
                  <a:extLst>
                    <a:ext uri="{FF2B5EF4-FFF2-40B4-BE49-F238E27FC236}">
                      <a16:creationId xmlns:a16="http://schemas.microsoft.com/office/drawing/2014/main" id="{DD216D5B-2A58-4066-B5A8-8DAC3DB5BED9}"/>
                    </a:ext>
                  </a:extLst>
                </p:cNvPr>
                <p:cNvSpPr/>
                <p:nvPr/>
              </p:nvSpPr>
              <p:spPr>
                <a:xfrm rot="10800000">
                  <a:off x="0" y="808990"/>
                  <a:ext cx="904240" cy="342900"/>
                </a:xfrm>
                <a:prstGeom prst="round2SameRect">
                  <a:avLst/>
                </a:prstGeom>
                <a:noFill/>
                <a:ln w="3175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8" name="Parenthèse ouvrante 7">
                <a:extLst>
                  <a:ext uri="{FF2B5EF4-FFF2-40B4-BE49-F238E27FC236}">
                    <a16:creationId xmlns:a16="http://schemas.microsoft.com/office/drawing/2014/main" id="{0431182B-A8E0-4BB6-B3B0-602FF986A3FD}"/>
                  </a:ext>
                </a:extLst>
              </p:cNvPr>
              <p:cNvSpPr/>
              <p:nvPr/>
            </p:nvSpPr>
            <p:spPr>
              <a:xfrm rot="5400000">
                <a:off x="723582" y="1335723"/>
                <a:ext cx="708025" cy="622300"/>
              </a:xfrm>
              <a:prstGeom prst="leftBracket">
                <a:avLst>
                  <a:gd name="adj" fmla="val 16496"/>
                </a:avLst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9EC8006C-D010-426F-8DD3-8EC6935779F3}"/>
                  </a:ext>
                </a:extLst>
              </p:cNvPr>
              <p:cNvSpPr/>
              <p:nvPr/>
            </p:nvSpPr>
            <p:spPr>
              <a:xfrm>
                <a:off x="277222" y="325120"/>
                <a:ext cx="1764938" cy="1320800"/>
              </a:xfrm>
              <a:prstGeom prst="arc">
                <a:avLst/>
              </a:prstGeom>
              <a:ln w="190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BF40D42-B09B-464F-9F09-EB633C4F50DC}"/>
                  </a:ext>
                </a:extLst>
              </p:cNvPr>
              <p:cNvSpPr/>
              <p:nvPr/>
            </p:nvSpPr>
            <p:spPr>
              <a:xfrm flipH="1">
                <a:off x="122555" y="325120"/>
                <a:ext cx="1706880" cy="1320800"/>
              </a:xfrm>
              <a:prstGeom prst="arc">
                <a:avLst/>
              </a:prstGeom>
              <a:ln w="190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27" name="Arrondir un rectangle avec un coin du même côté 9">
              <a:extLst>
                <a:ext uri="{FF2B5EF4-FFF2-40B4-BE49-F238E27FC236}">
                  <a16:creationId xmlns:a16="http://schemas.microsoft.com/office/drawing/2014/main" id="{B9A67EB7-1F1F-4A43-BF9C-9B90BEBEA048}"/>
                </a:ext>
              </a:extLst>
            </p:cNvPr>
            <p:cNvSpPr/>
            <p:nvPr/>
          </p:nvSpPr>
          <p:spPr>
            <a:xfrm rot="10800000">
              <a:off x="6337209" y="4156597"/>
              <a:ext cx="1298721" cy="502991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29" name="Ellipse 28">
            <a:extLst>
              <a:ext uri="{FF2B5EF4-FFF2-40B4-BE49-F238E27FC236}">
                <a16:creationId xmlns:a16="http://schemas.microsoft.com/office/drawing/2014/main" id="{F61F2F34-4116-4DFF-8301-5D8D7DE732DE}"/>
              </a:ext>
            </a:extLst>
          </p:cNvPr>
          <p:cNvSpPr/>
          <p:nvPr/>
        </p:nvSpPr>
        <p:spPr>
          <a:xfrm>
            <a:off x="4934276" y="171947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5C9BA4-9BB5-47E8-80F2-5FCEFE04DD8D}"/>
                  </a:ext>
                </a:extLst>
              </p:cNvPr>
              <p:cNvSpPr txBox="1"/>
              <p:nvPr/>
            </p:nvSpPr>
            <p:spPr>
              <a:xfrm>
                <a:off x="1745711" y="3418431"/>
                <a:ext cx="731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Zn</m:t>
                      </m:r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5C9BA4-9BB5-47E8-80F2-5FCEFE04D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711" y="3418431"/>
                <a:ext cx="731098" cy="307777"/>
              </a:xfrm>
              <a:prstGeom prst="rect">
                <a:avLst/>
              </a:prstGeom>
              <a:blipFill>
                <a:blip r:embed="rId2"/>
                <a:stretch>
                  <a:fillRect l="-7500" b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0BBB6007-23BA-4D63-BE27-CC23552E179D}"/>
                  </a:ext>
                </a:extLst>
              </p:cNvPr>
              <p:cNvSpPr txBox="1"/>
              <p:nvPr/>
            </p:nvSpPr>
            <p:spPr>
              <a:xfrm>
                <a:off x="8159493" y="3418430"/>
                <a:ext cx="7343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Cu</m:t>
                      </m:r>
                      <m:r>
                        <a:rPr lang="fr-FR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2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0BBB6007-23BA-4D63-BE27-CC23552E1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493" y="3418430"/>
                <a:ext cx="734304" cy="307777"/>
              </a:xfrm>
              <a:prstGeom prst="rect">
                <a:avLst/>
              </a:prstGeom>
              <a:blipFill>
                <a:blip r:embed="rId3"/>
                <a:stretch>
                  <a:fillRect l="-7438" b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0781585-5962-4268-802D-DB1D3544ADCA}"/>
                  </a:ext>
                </a:extLst>
              </p:cNvPr>
              <p:cNvSpPr txBox="1"/>
              <p:nvPr/>
            </p:nvSpPr>
            <p:spPr>
              <a:xfrm>
                <a:off x="8233060" y="5021132"/>
                <a:ext cx="2360005" cy="311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Cu</m:t>
                          </m:r>
                        </m:e>
                        <m:sup>
                          <m:r>
                            <a:rPr lang="fr-FR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000" i="1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0781585-5962-4268-802D-DB1D3544A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060" y="5021132"/>
                <a:ext cx="2360005" cy="311047"/>
              </a:xfrm>
              <a:prstGeom prst="rect">
                <a:avLst/>
              </a:prstGeom>
              <a:blipFill>
                <a:blip r:embed="rId4"/>
                <a:stretch>
                  <a:fillRect l="-2326" t="-3922" b="-254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E95B7567-C9CD-4DC5-8DFB-6B2A9B12925D}"/>
                  </a:ext>
                </a:extLst>
              </p:cNvPr>
              <p:cNvSpPr txBox="1"/>
              <p:nvPr/>
            </p:nvSpPr>
            <p:spPr>
              <a:xfrm>
                <a:off x="147144" y="5022394"/>
                <a:ext cx="2355197" cy="311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Zn</m:t>
                          </m:r>
                        </m:e>
                        <m:sup>
                          <m:r>
                            <a:rPr lang="fr-FR" sz="20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000" i="1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E95B7567-C9CD-4DC5-8DFB-6B2A9B129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44" y="5022394"/>
                <a:ext cx="2355197" cy="311047"/>
              </a:xfrm>
              <a:prstGeom prst="rect">
                <a:avLst/>
              </a:prstGeom>
              <a:blipFill>
                <a:blip r:embed="rId5"/>
                <a:stretch>
                  <a:fillRect l="-2073" t="-3922" b="-254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AC3C3DD-9354-4D43-A67B-C9AE3C44E0D2}"/>
              </a:ext>
            </a:extLst>
          </p:cNvPr>
          <p:cNvCxnSpPr/>
          <p:nvPr/>
        </p:nvCxnSpPr>
        <p:spPr>
          <a:xfrm>
            <a:off x="2616375" y="5159606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88D93A3D-1AC0-4D47-9304-BE027D2F763E}"/>
              </a:ext>
            </a:extLst>
          </p:cNvPr>
          <p:cNvCxnSpPr>
            <a:cxnSpLocks/>
          </p:cNvCxnSpPr>
          <p:nvPr/>
        </p:nvCxnSpPr>
        <p:spPr>
          <a:xfrm flipH="1">
            <a:off x="6935493" y="5177918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53FA9A8-A970-483A-9242-92BCF39D9BF9}"/>
              </a:ext>
            </a:extLst>
          </p:cNvPr>
          <p:cNvCxnSpPr>
            <a:cxnSpLocks/>
          </p:cNvCxnSpPr>
          <p:nvPr/>
        </p:nvCxnSpPr>
        <p:spPr>
          <a:xfrm flipV="1">
            <a:off x="10494787" y="1858616"/>
            <a:ext cx="0" cy="2160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E62849B-15EC-4CB4-8E65-E5AC2B290680}"/>
                  </a:ext>
                </a:extLst>
              </p:cNvPr>
              <p:cNvSpPr txBox="1"/>
              <p:nvPr/>
            </p:nvSpPr>
            <p:spPr>
              <a:xfrm>
                <a:off x="10108720" y="1511713"/>
                <a:ext cx="7721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E62849B-15EC-4CB4-8E65-E5AC2B290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720" y="1511713"/>
                <a:ext cx="772134" cy="307777"/>
              </a:xfrm>
              <a:prstGeom prst="rect">
                <a:avLst/>
              </a:prstGeom>
              <a:blipFill>
                <a:blip r:embed="rId6"/>
                <a:stretch>
                  <a:fillRect l="-7087" t="-4000" b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3190E92A-AD02-46E4-AF14-675BB4E67497}"/>
              </a:ext>
            </a:extLst>
          </p:cNvPr>
          <p:cNvCxnSpPr/>
          <p:nvPr/>
        </p:nvCxnSpPr>
        <p:spPr>
          <a:xfrm>
            <a:off x="10376452" y="2405270"/>
            <a:ext cx="2166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7B00E22-64B0-4C92-AAA7-D1B50B994BFF}"/>
              </a:ext>
            </a:extLst>
          </p:cNvPr>
          <p:cNvCxnSpPr/>
          <p:nvPr/>
        </p:nvCxnSpPr>
        <p:spPr>
          <a:xfrm>
            <a:off x="10376452" y="3462390"/>
            <a:ext cx="2166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A13AB44E-074F-47F4-B050-AC7DC6DAB9D6}"/>
                  </a:ext>
                </a:extLst>
              </p:cNvPr>
              <p:cNvSpPr txBox="1"/>
              <p:nvPr/>
            </p:nvSpPr>
            <p:spPr>
              <a:xfrm>
                <a:off x="11381936" y="3296556"/>
                <a:ext cx="3382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Zn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A13AB44E-074F-47F4-B050-AC7DC6DAB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936" y="3296556"/>
                <a:ext cx="338234" cy="307777"/>
              </a:xfrm>
              <a:prstGeom prst="rect">
                <a:avLst/>
              </a:prstGeom>
              <a:blipFill>
                <a:blip r:embed="rId7"/>
                <a:stretch>
                  <a:fillRect l="-16071" r="-17857" b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574ADBA0-1EDB-4071-BD63-5D9F31016A9F}"/>
                  </a:ext>
                </a:extLst>
              </p:cNvPr>
              <p:cNvSpPr txBox="1"/>
              <p:nvPr/>
            </p:nvSpPr>
            <p:spPr>
              <a:xfrm>
                <a:off x="9744590" y="3296557"/>
                <a:ext cx="5941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Zn</m:t>
                          </m:r>
                        </m:e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574ADBA0-1EDB-4071-BD63-5D9F31016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590" y="3296557"/>
                <a:ext cx="594137" cy="307777"/>
              </a:xfrm>
              <a:prstGeom prst="rect">
                <a:avLst/>
              </a:prstGeom>
              <a:blipFill>
                <a:blip r:embed="rId8"/>
                <a:stretch>
                  <a:fillRect l="-10309" t="-4000" r="-4124" b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02FFFBBA-BD94-4A7E-A7B2-77B6100C7304}"/>
                  </a:ext>
                </a:extLst>
              </p:cNvPr>
              <p:cNvSpPr txBox="1"/>
              <p:nvPr/>
            </p:nvSpPr>
            <p:spPr>
              <a:xfrm>
                <a:off x="9738892" y="2256806"/>
                <a:ext cx="5973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Cu</m:t>
                          </m:r>
                        </m:e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02FFFBBA-BD94-4A7E-A7B2-77B6100C7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892" y="2256806"/>
                <a:ext cx="597343" cy="307777"/>
              </a:xfrm>
              <a:prstGeom prst="rect">
                <a:avLst/>
              </a:prstGeom>
              <a:blipFill>
                <a:blip r:embed="rId9"/>
                <a:stretch>
                  <a:fillRect l="-10204" t="-1961" r="-3061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4E00C233-DB86-4F1D-9723-AA2B0F8D16E7}"/>
                  </a:ext>
                </a:extLst>
              </p:cNvPr>
              <p:cNvSpPr txBox="1"/>
              <p:nvPr/>
            </p:nvSpPr>
            <p:spPr>
              <a:xfrm>
                <a:off x="11377127" y="2233714"/>
                <a:ext cx="3430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Cu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4E00C233-DB86-4F1D-9723-AA2B0F8D1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127" y="2233714"/>
                <a:ext cx="343043" cy="307777"/>
              </a:xfrm>
              <a:prstGeom prst="rect">
                <a:avLst/>
              </a:prstGeom>
              <a:blipFill>
                <a:blip r:embed="rId10"/>
                <a:stretch>
                  <a:fillRect l="-15789" r="-17544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465069D7-06B7-4565-8DF3-5BC78CF6D384}"/>
                  </a:ext>
                </a:extLst>
              </p:cNvPr>
              <p:cNvSpPr txBox="1"/>
              <p:nvPr/>
            </p:nvSpPr>
            <p:spPr>
              <a:xfrm>
                <a:off x="10693102" y="2249102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0,34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465069D7-06B7-4565-8DF3-5BC78CF6D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102" y="2249102"/>
                <a:ext cx="485710" cy="276999"/>
              </a:xfrm>
              <a:prstGeom prst="rect">
                <a:avLst/>
              </a:prstGeom>
              <a:blipFill>
                <a:blip r:embed="rId11"/>
                <a:stretch>
                  <a:fillRect l="-10000" r="-125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789EA4D0-A094-446D-8B0A-D5FEC3B5F1D5}"/>
                  </a:ext>
                </a:extLst>
              </p:cNvPr>
              <p:cNvSpPr txBox="1"/>
              <p:nvPr/>
            </p:nvSpPr>
            <p:spPr>
              <a:xfrm>
                <a:off x="10626789" y="3296557"/>
                <a:ext cx="658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−0,76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789EA4D0-A094-446D-8B0A-D5FEC3B5F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789" y="3296557"/>
                <a:ext cx="658835" cy="276999"/>
              </a:xfrm>
              <a:prstGeom prst="rect">
                <a:avLst/>
              </a:prstGeom>
              <a:blipFill>
                <a:blip r:embed="rId12"/>
                <a:stretch>
                  <a:fillRect l="-926" r="-925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F9AEBE79-4D42-440F-93A1-CABC244CB2AA}"/>
                  </a:ext>
                </a:extLst>
              </p:cNvPr>
              <p:cNvSpPr txBox="1"/>
              <p:nvPr/>
            </p:nvSpPr>
            <p:spPr>
              <a:xfrm>
                <a:off x="5082895" y="654776"/>
                <a:ext cx="53478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Cu</m:t>
                          </m:r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Zn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Cu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Z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i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F9AEBE79-4D42-440F-93A1-CABC244CB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895" y="654776"/>
                <a:ext cx="5347874" cy="369332"/>
              </a:xfrm>
              <a:prstGeom prst="rect">
                <a:avLst/>
              </a:prstGeom>
              <a:blipFill>
                <a:blip r:embed="rId13"/>
                <a:stretch>
                  <a:fillRect l="-912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2BF5AF64-3BD6-492B-B511-8C7D55978F6C}"/>
                  </a:ext>
                </a:extLst>
              </p:cNvPr>
              <p:cNvSpPr txBox="1"/>
              <p:nvPr/>
            </p:nvSpPr>
            <p:spPr>
              <a:xfrm>
                <a:off x="5402871" y="5797131"/>
                <a:ext cx="2849498" cy="307777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Cu</m:t>
                          </m:r>
                        </m:e>
                        <m:sup>
                          <m:r>
                            <a:rPr lang="fr-FR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Cu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2000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2BF5AF64-3BD6-492B-B511-8C7D55978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871" y="5797131"/>
                <a:ext cx="2849498" cy="307777"/>
              </a:xfrm>
              <a:prstGeom prst="rect">
                <a:avLst/>
              </a:prstGeom>
              <a:blipFill>
                <a:blip r:embed="rId14"/>
                <a:stretch>
                  <a:fillRect l="-1277" t="-1923" b="-23077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D64AB0AB-F4D6-4B13-AFF3-BCA1E0AF49A1}"/>
                  </a:ext>
                </a:extLst>
              </p:cNvPr>
              <p:cNvSpPr txBox="1"/>
              <p:nvPr/>
            </p:nvSpPr>
            <p:spPr>
              <a:xfrm>
                <a:off x="2280929" y="5797131"/>
                <a:ext cx="2839880" cy="307777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Zn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Zn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000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D64AB0AB-F4D6-4B13-AFF3-BCA1E0AF4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929" y="5797131"/>
                <a:ext cx="2839880" cy="307777"/>
              </a:xfrm>
              <a:prstGeom prst="rect">
                <a:avLst/>
              </a:prstGeom>
              <a:blipFill>
                <a:blip r:embed="rId15"/>
                <a:stretch>
                  <a:fillRect l="-1282" t="-1923" b="-23077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7439B40A-F1B7-4EF7-809D-9AAFC23DA0EF}"/>
              </a:ext>
            </a:extLst>
          </p:cNvPr>
          <p:cNvCxnSpPr/>
          <p:nvPr/>
        </p:nvCxnSpPr>
        <p:spPr>
          <a:xfrm flipV="1">
            <a:off x="3840375" y="2119895"/>
            <a:ext cx="393695" cy="138499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DE0E4-405D-4419-82B0-CFB488BC2970}"/>
                  </a:ext>
                </a:extLst>
              </p:cNvPr>
              <p:cNvSpPr/>
              <p:nvPr/>
            </p:nvSpPr>
            <p:spPr>
              <a:xfrm>
                <a:off x="3615989" y="1842146"/>
                <a:ext cx="495136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DE0E4-405D-4419-82B0-CFB488BC2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989" y="1842146"/>
                <a:ext cx="4951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14F5ADE6-5189-4812-8CD1-AA2E8C962734}"/>
              </a:ext>
            </a:extLst>
          </p:cNvPr>
          <p:cNvCxnSpPr>
            <a:cxnSpLocks/>
          </p:cNvCxnSpPr>
          <p:nvPr/>
        </p:nvCxnSpPr>
        <p:spPr>
          <a:xfrm flipH="1" flipV="1">
            <a:off x="6365018" y="2100802"/>
            <a:ext cx="393695" cy="138499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AF755F1-6524-49FA-8A80-85D56A3C20B6}"/>
                  </a:ext>
                </a:extLst>
              </p:cNvPr>
              <p:cNvSpPr/>
              <p:nvPr/>
            </p:nvSpPr>
            <p:spPr>
              <a:xfrm flipH="1">
                <a:off x="6452604" y="1703691"/>
                <a:ext cx="333040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AF755F1-6524-49FA-8A80-85D56A3C2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52604" y="1703691"/>
                <a:ext cx="3330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84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2C895-2D91-41F6-8F9F-5350AE8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2764"/>
          </a:xfrm>
        </p:spPr>
        <p:txBody>
          <a:bodyPr/>
          <a:lstStyle/>
          <a:p>
            <a:r>
              <a:rPr lang="fr-FR" dirty="0"/>
              <a:t>Produit de solubilité de l’acide benzoïque</a:t>
            </a:r>
          </a:p>
        </p:txBody>
      </p:sp>
      <p:sp>
        <p:nvSpPr>
          <p:cNvPr id="27" name="Espace réservé du pied de page 3">
            <a:extLst>
              <a:ext uri="{FF2B5EF4-FFF2-40B4-BE49-F238E27FC236}">
                <a16:creationId xmlns:a16="http://schemas.microsoft.com/office/drawing/2014/main" id="{4AA35B37-2456-43ED-AD01-19E6B3A3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 cap="none" dirty="0"/>
          </a:p>
          <a:p>
            <a:pPr lvl="0"/>
            <a:r>
              <a:rPr lang="fr-FR" sz="1000" cap="none" dirty="0"/>
              <a:t>Eloïse</a:t>
            </a:r>
            <a:r>
              <a:rPr lang="fr-FR" sz="1000" dirty="0"/>
              <a:t> Mestre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C405D1-6B07-4F81-806B-1809C7E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3</a:t>
            </a:fld>
            <a:endParaRPr lang="fr-FR"/>
          </a:p>
        </p:txBody>
      </p:sp>
      <p:pic>
        <p:nvPicPr>
          <p:cNvPr id="8" name="Picture 2" descr="RÃ©sultat de recherche d'images pour &quot;schÃ©ma dosage pH mÃ©trique&quot;">
            <a:extLst>
              <a:ext uri="{FF2B5EF4-FFF2-40B4-BE49-F238E27FC236}">
                <a16:creationId xmlns:a16="http://schemas.microsoft.com/office/drawing/2014/main" id="{4A4BB564-CC8C-478C-9CB8-ED4229475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758" y="1401417"/>
            <a:ext cx="5054740" cy="479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04D4097-7756-4C48-A92F-14540B3CA8AE}"/>
                  </a:ext>
                </a:extLst>
              </p:cNvPr>
              <p:cNvSpPr txBox="1"/>
              <p:nvPr/>
            </p:nvSpPr>
            <p:spPr>
              <a:xfrm>
                <a:off x="6096000" y="2049920"/>
                <a:ext cx="2009676" cy="14773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i="1" dirty="0"/>
              </a:p>
              <a:p>
                <a:pPr algn="r"/>
                <a:r>
                  <a:rPr lang="fr-FR" dirty="0"/>
                  <a:t>Concentration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fr-FR" b="0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04D4097-7756-4C48-A92F-14540B3CA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49920"/>
                <a:ext cx="200967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2F45A3A-20A1-40A8-B424-F4872DD62C9D}"/>
                  </a:ext>
                </a:extLst>
              </p:cNvPr>
              <p:cNvSpPr txBox="1"/>
              <p:nvPr/>
            </p:nvSpPr>
            <p:spPr>
              <a:xfrm>
                <a:off x="5952895" y="4714549"/>
                <a:ext cx="2009676" cy="9169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𝑃h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COOH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fr-FR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2F45A3A-20A1-40A8-B424-F4872DD62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95" y="4714549"/>
                <a:ext cx="2009676" cy="9169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er 444">
            <a:extLst>
              <a:ext uri="{FF2B5EF4-FFF2-40B4-BE49-F238E27FC236}">
                <a16:creationId xmlns:a16="http://schemas.microsoft.com/office/drawing/2014/main" id="{AEC54AE2-A3C9-4E44-BA7F-082F3ECED6F3}"/>
              </a:ext>
            </a:extLst>
          </p:cNvPr>
          <p:cNvGrpSpPr/>
          <p:nvPr/>
        </p:nvGrpSpPr>
        <p:grpSpPr>
          <a:xfrm>
            <a:off x="2164605" y="3690288"/>
            <a:ext cx="795959" cy="1477327"/>
            <a:chOff x="-421" y="0"/>
            <a:chExt cx="571921" cy="824230"/>
          </a:xfrm>
        </p:grpSpPr>
        <p:sp>
          <p:nvSpPr>
            <p:cNvPr id="17" name="Arrondir un rectangle avec un coin du même côté 49">
              <a:extLst>
                <a:ext uri="{FF2B5EF4-FFF2-40B4-BE49-F238E27FC236}">
                  <a16:creationId xmlns:a16="http://schemas.microsoft.com/office/drawing/2014/main" id="{32ABA185-F8B3-48A5-B263-9F580B14ECF3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  <a:alpha val="10196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18" name="Grouper 441">
              <a:extLst>
                <a:ext uri="{FF2B5EF4-FFF2-40B4-BE49-F238E27FC236}">
                  <a16:creationId xmlns:a16="http://schemas.microsoft.com/office/drawing/2014/main" id="{879151D6-946F-4ECA-8E97-D55D9DB7DC66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19" name="Arrondir un rectangle avec un coin du même côté 442">
                <a:extLst>
                  <a:ext uri="{FF2B5EF4-FFF2-40B4-BE49-F238E27FC236}">
                    <a16:creationId xmlns:a16="http://schemas.microsoft.com/office/drawing/2014/main" id="{EEB39DA7-20AC-405C-87A7-17DF97D14098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E9CF19E-3512-4DDC-9C5A-8A730EEF2EEA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21" name="Forme libre 1">
            <a:extLst>
              <a:ext uri="{FF2B5EF4-FFF2-40B4-BE49-F238E27FC236}">
                <a16:creationId xmlns:a16="http://schemas.microsoft.com/office/drawing/2014/main" id="{F5B26606-95CD-4026-8BBD-1F37D70A8AB4}"/>
              </a:ext>
            </a:extLst>
          </p:cNvPr>
          <p:cNvSpPr/>
          <p:nvPr/>
        </p:nvSpPr>
        <p:spPr>
          <a:xfrm>
            <a:off x="2213235" y="5046818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2" name="Forme libre 1">
            <a:extLst>
              <a:ext uri="{FF2B5EF4-FFF2-40B4-BE49-F238E27FC236}">
                <a16:creationId xmlns:a16="http://schemas.microsoft.com/office/drawing/2014/main" id="{4DC4D77A-16A4-439B-9399-0FB2A93DAFBD}"/>
              </a:ext>
            </a:extLst>
          </p:cNvPr>
          <p:cNvSpPr/>
          <p:nvPr/>
        </p:nvSpPr>
        <p:spPr>
          <a:xfrm flipV="1">
            <a:off x="2449430" y="5046817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B5CE0DF-C14D-485B-BDE7-9EA3B63A3FF9}"/>
              </a:ext>
            </a:extLst>
          </p:cNvPr>
          <p:cNvSpPr/>
          <p:nvPr/>
        </p:nvSpPr>
        <p:spPr>
          <a:xfrm flipV="1">
            <a:off x="2188919" y="4140507"/>
            <a:ext cx="771059" cy="829000"/>
          </a:xfrm>
          <a:prstGeom prst="triangle">
            <a:avLst/>
          </a:prstGeom>
          <a:solidFill>
            <a:srgbClr val="FFFFFF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emi-tour 23">
            <a:extLst>
              <a:ext uri="{FF2B5EF4-FFF2-40B4-BE49-F238E27FC236}">
                <a16:creationId xmlns:a16="http://schemas.microsoft.com/office/drawing/2014/main" id="{ADE0E6AF-D5E6-45CF-8A2A-488544A770EF}"/>
              </a:ext>
            </a:extLst>
          </p:cNvPr>
          <p:cNvSpPr/>
          <p:nvPr/>
        </p:nvSpPr>
        <p:spPr>
          <a:xfrm>
            <a:off x="2534003" y="3396850"/>
            <a:ext cx="4236074" cy="829000"/>
          </a:xfrm>
          <a:prstGeom prst="uturnArrow">
            <a:avLst>
              <a:gd name="adj1" fmla="val 11812"/>
              <a:gd name="adj2" fmla="val 25000"/>
              <a:gd name="adj3" fmla="val 23801"/>
              <a:gd name="adj4" fmla="val 76199"/>
              <a:gd name="adj5" fmla="val 100000"/>
            </a:avLst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6C1861-FE6C-4103-B53F-C22BABC941D3}"/>
                  </a:ext>
                </a:extLst>
              </p:cNvPr>
              <p:cNvSpPr txBox="1"/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Prélèvement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mL</m:t>
                    </m:r>
                  </m:oMath>
                </a14:m>
                <a:r>
                  <a:rPr lang="fr-FR" dirty="0"/>
                  <a:t> de surnageant</a:t>
                </a: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6C1861-FE6C-4103-B53F-C22BABC94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blipFill>
                <a:blip r:embed="rId5"/>
                <a:stretch>
                  <a:fillRect l="-1308" t="-10000" r="-581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9CF70585-0416-4B79-AB97-D40AF367324E}"/>
              </a:ext>
            </a:extLst>
          </p:cNvPr>
          <p:cNvSpPr txBox="1"/>
          <p:nvPr/>
        </p:nvSpPr>
        <p:spPr>
          <a:xfrm>
            <a:off x="1470754" y="5318305"/>
            <a:ext cx="212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Solution saturée d’acide benzoïque</a:t>
            </a:r>
          </a:p>
        </p:txBody>
      </p:sp>
    </p:spTree>
    <p:extLst>
      <p:ext uri="{BB962C8B-B14F-4D97-AF65-F5344CB8AC3E}">
        <p14:creationId xmlns:p14="http://schemas.microsoft.com/office/powerpoint/2010/main" val="236869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2C895-2D91-41F6-8F9F-5350AE8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2764"/>
          </a:xfrm>
        </p:spPr>
        <p:txBody>
          <a:bodyPr/>
          <a:lstStyle/>
          <a:p>
            <a:r>
              <a:rPr lang="fr-FR" dirty="0"/>
              <a:t>Produit de solubilité de l’acide benzoïque</a:t>
            </a:r>
          </a:p>
        </p:txBody>
      </p:sp>
      <p:sp>
        <p:nvSpPr>
          <p:cNvPr id="30" name="Espace réservé du pied de page 3">
            <a:extLst>
              <a:ext uri="{FF2B5EF4-FFF2-40B4-BE49-F238E27FC236}">
                <a16:creationId xmlns:a16="http://schemas.microsoft.com/office/drawing/2014/main" id="{2F623ACF-5EDE-4935-A806-4E5CFB85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 cap="none" dirty="0"/>
          </a:p>
          <a:p>
            <a:pPr lvl="0"/>
            <a:r>
              <a:rPr lang="fr-FR" sz="1000" cap="none" dirty="0"/>
              <a:t>Eloïse</a:t>
            </a:r>
            <a:r>
              <a:rPr lang="fr-FR" sz="1000" dirty="0"/>
              <a:t> Mestre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C405D1-6B07-4F81-806B-1809C7E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4</a:t>
            </a:fld>
            <a:endParaRPr lang="fr-FR"/>
          </a:p>
        </p:txBody>
      </p:sp>
      <p:pic>
        <p:nvPicPr>
          <p:cNvPr id="8" name="Picture 2" descr="RÃ©sultat de recherche d'images pour &quot;schÃ©ma dosage pH mÃ©trique&quot;">
            <a:extLst>
              <a:ext uri="{FF2B5EF4-FFF2-40B4-BE49-F238E27FC236}">
                <a16:creationId xmlns:a16="http://schemas.microsoft.com/office/drawing/2014/main" id="{4A4BB564-CC8C-478C-9CB8-ED4229475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758" y="1401417"/>
            <a:ext cx="5054740" cy="479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04D4097-7756-4C48-A92F-14540B3CA8AE}"/>
                  </a:ext>
                </a:extLst>
              </p:cNvPr>
              <p:cNvSpPr txBox="1"/>
              <p:nvPr/>
            </p:nvSpPr>
            <p:spPr>
              <a:xfrm>
                <a:off x="6096000" y="2049920"/>
                <a:ext cx="2009676" cy="14773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i="1" dirty="0"/>
              </a:p>
              <a:p>
                <a:pPr algn="r"/>
                <a:r>
                  <a:rPr lang="fr-FR" dirty="0"/>
                  <a:t>Concentration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fr-FR" b="0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04D4097-7756-4C48-A92F-14540B3CA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49920"/>
                <a:ext cx="200967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r 482">
            <a:extLst>
              <a:ext uri="{FF2B5EF4-FFF2-40B4-BE49-F238E27FC236}">
                <a16:creationId xmlns:a16="http://schemas.microsoft.com/office/drawing/2014/main" id="{34240D56-911B-4CFA-9968-A669E24FDAD0}"/>
              </a:ext>
            </a:extLst>
          </p:cNvPr>
          <p:cNvGrpSpPr/>
          <p:nvPr/>
        </p:nvGrpSpPr>
        <p:grpSpPr>
          <a:xfrm>
            <a:off x="964096" y="3799003"/>
            <a:ext cx="3382199" cy="1592678"/>
            <a:chOff x="0" y="0"/>
            <a:chExt cx="571500" cy="824230"/>
          </a:xfrm>
        </p:grpSpPr>
        <p:grpSp>
          <p:nvGrpSpPr>
            <p:cNvPr id="12" name="Grouper 483">
              <a:extLst>
                <a:ext uri="{FF2B5EF4-FFF2-40B4-BE49-F238E27FC236}">
                  <a16:creationId xmlns:a16="http://schemas.microsoft.com/office/drawing/2014/main" id="{FA137963-9C44-46EF-96C5-56BA88E354C3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14" name="Arrondir un rectangle avec un coin du même côté 484">
                <a:extLst>
                  <a:ext uri="{FF2B5EF4-FFF2-40B4-BE49-F238E27FC236}">
                    <a16:creationId xmlns:a16="http://schemas.microsoft.com/office/drawing/2014/main" id="{F34F0D50-ED40-4BF6-A55E-BA99A83BB542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5" name="Arrondir un rectangle avec un coin du même côté 485">
                <a:extLst>
                  <a:ext uri="{FF2B5EF4-FFF2-40B4-BE49-F238E27FC236}">
                    <a16:creationId xmlns:a16="http://schemas.microsoft.com/office/drawing/2014/main" id="{5C30B27A-F160-4597-A9AA-A52024EB204C}"/>
                  </a:ext>
                </a:extLst>
              </p:cNvPr>
              <p:cNvSpPr/>
              <p:nvPr/>
            </p:nvSpPr>
            <p:spPr>
              <a:xfrm rot="10800000">
                <a:off x="0" y="206375"/>
                <a:ext cx="571500" cy="593725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1AD546-F53B-4040-A86E-81B8C1641462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16" name="Grouper 444">
            <a:extLst>
              <a:ext uri="{FF2B5EF4-FFF2-40B4-BE49-F238E27FC236}">
                <a16:creationId xmlns:a16="http://schemas.microsoft.com/office/drawing/2014/main" id="{AEC54AE2-A3C9-4E44-BA7F-082F3ECED6F3}"/>
              </a:ext>
            </a:extLst>
          </p:cNvPr>
          <p:cNvGrpSpPr/>
          <p:nvPr/>
        </p:nvGrpSpPr>
        <p:grpSpPr>
          <a:xfrm>
            <a:off x="2164605" y="3690288"/>
            <a:ext cx="795959" cy="1477327"/>
            <a:chOff x="-421" y="0"/>
            <a:chExt cx="571921" cy="824230"/>
          </a:xfrm>
        </p:grpSpPr>
        <p:sp>
          <p:nvSpPr>
            <p:cNvPr id="17" name="Arrondir un rectangle avec un coin du même côté 49">
              <a:extLst>
                <a:ext uri="{FF2B5EF4-FFF2-40B4-BE49-F238E27FC236}">
                  <a16:creationId xmlns:a16="http://schemas.microsoft.com/office/drawing/2014/main" id="{32ABA185-F8B3-48A5-B263-9F580B14ECF3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  <a:alpha val="10196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18" name="Grouper 441">
              <a:extLst>
                <a:ext uri="{FF2B5EF4-FFF2-40B4-BE49-F238E27FC236}">
                  <a16:creationId xmlns:a16="http://schemas.microsoft.com/office/drawing/2014/main" id="{879151D6-946F-4ECA-8E97-D55D9DB7DC66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19" name="Arrondir un rectangle avec un coin du même côté 442">
                <a:extLst>
                  <a:ext uri="{FF2B5EF4-FFF2-40B4-BE49-F238E27FC236}">
                    <a16:creationId xmlns:a16="http://schemas.microsoft.com/office/drawing/2014/main" id="{EEB39DA7-20AC-405C-87A7-17DF97D14098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E9CF19E-3512-4DDC-9C5A-8A730EEF2EEA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21" name="Forme libre 1">
            <a:extLst>
              <a:ext uri="{FF2B5EF4-FFF2-40B4-BE49-F238E27FC236}">
                <a16:creationId xmlns:a16="http://schemas.microsoft.com/office/drawing/2014/main" id="{F5B26606-95CD-4026-8BBD-1F37D70A8AB4}"/>
              </a:ext>
            </a:extLst>
          </p:cNvPr>
          <p:cNvSpPr/>
          <p:nvPr/>
        </p:nvSpPr>
        <p:spPr>
          <a:xfrm>
            <a:off x="2213235" y="5046818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2" name="Forme libre 1">
            <a:extLst>
              <a:ext uri="{FF2B5EF4-FFF2-40B4-BE49-F238E27FC236}">
                <a16:creationId xmlns:a16="http://schemas.microsoft.com/office/drawing/2014/main" id="{4DC4D77A-16A4-439B-9399-0FB2A93DAFBD}"/>
              </a:ext>
            </a:extLst>
          </p:cNvPr>
          <p:cNvSpPr/>
          <p:nvPr/>
        </p:nvSpPr>
        <p:spPr>
          <a:xfrm flipV="1">
            <a:off x="2449430" y="5046817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B5CE0DF-C14D-485B-BDE7-9EA3B63A3FF9}"/>
              </a:ext>
            </a:extLst>
          </p:cNvPr>
          <p:cNvSpPr/>
          <p:nvPr/>
        </p:nvSpPr>
        <p:spPr>
          <a:xfrm flipV="1">
            <a:off x="2188919" y="4140507"/>
            <a:ext cx="771059" cy="829000"/>
          </a:xfrm>
          <a:prstGeom prst="triangle">
            <a:avLst/>
          </a:prstGeom>
          <a:solidFill>
            <a:srgbClr val="FFFFFF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6C1861-FE6C-4103-B53F-C22BABC941D3}"/>
                  </a:ext>
                </a:extLst>
              </p:cNvPr>
              <p:cNvSpPr txBox="1"/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Prélèvement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mL</m:t>
                    </m:r>
                  </m:oMath>
                </a14:m>
                <a:r>
                  <a:rPr lang="fr-FR" dirty="0"/>
                  <a:t> de surnageant</a:t>
                </a: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6C1861-FE6C-4103-B53F-C22BABC94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blipFill>
                <a:blip r:embed="rId4"/>
                <a:stretch>
                  <a:fillRect l="-1308" t="-10000" r="-581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03D0EDB-01D1-4C67-B394-8670C7AA4C6B}"/>
              </a:ext>
            </a:extLst>
          </p:cNvPr>
          <p:cNvCxnSpPr>
            <a:cxnSpLocks/>
          </p:cNvCxnSpPr>
          <p:nvPr/>
        </p:nvCxnSpPr>
        <p:spPr>
          <a:xfrm flipV="1">
            <a:off x="1610139" y="5167615"/>
            <a:ext cx="0" cy="70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4368752-E1FD-41CB-9EAF-5384582DA869}"/>
                  </a:ext>
                </a:extLst>
              </p:cNvPr>
              <p:cNvSpPr txBox="1"/>
              <p:nvPr/>
            </p:nvSpPr>
            <p:spPr>
              <a:xfrm>
                <a:off x="513946" y="5866622"/>
                <a:ext cx="2167453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Bain thermostaté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4368752-E1FD-41CB-9EAF-5384582D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46" y="5866622"/>
                <a:ext cx="2167453" cy="369332"/>
              </a:xfrm>
              <a:prstGeom prst="rect">
                <a:avLst/>
              </a:prstGeom>
              <a:blipFill>
                <a:blip r:embed="rId5"/>
                <a:stretch>
                  <a:fillRect l="-1950" t="-6250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57302643-CA9F-4A45-A6A5-423616B048E8}"/>
                  </a:ext>
                </a:extLst>
              </p:cNvPr>
              <p:cNvSpPr txBox="1"/>
              <p:nvPr/>
            </p:nvSpPr>
            <p:spPr>
              <a:xfrm>
                <a:off x="5952895" y="4714549"/>
                <a:ext cx="2009676" cy="9169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𝑃h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COOH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fr-FR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57302643-CA9F-4A45-A6A5-423616B04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95" y="4714549"/>
                <a:ext cx="2009676" cy="9169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lèche : demi-tour 30">
            <a:extLst>
              <a:ext uri="{FF2B5EF4-FFF2-40B4-BE49-F238E27FC236}">
                <a16:creationId xmlns:a16="http://schemas.microsoft.com/office/drawing/2014/main" id="{60935AF6-B366-4788-8F6B-EC311A4335C2}"/>
              </a:ext>
            </a:extLst>
          </p:cNvPr>
          <p:cNvSpPr/>
          <p:nvPr/>
        </p:nvSpPr>
        <p:spPr>
          <a:xfrm>
            <a:off x="2534003" y="3396850"/>
            <a:ext cx="4236074" cy="829000"/>
          </a:xfrm>
          <a:prstGeom prst="uturnArrow">
            <a:avLst>
              <a:gd name="adj1" fmla="val 11812"/>
              <a:gd name="adj2" fmla="val 25000"/>
              <a:gd name="adj3" fmla="val 23801"/>
              <a:gd name="adj4" fmla="val 76199"/>
              <a:gd name="adj5" fmla="val 100000"/>
            </a:avLst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47721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997</TotalTime>
  <Words>148</Words>
  <Application>Microsoft Office PowerPoint</Application>
  <PresentationFormat>Grand écran</PresentationFormat>
  <Paragraphs>50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Cambria Math</vt:lpstr>
      <vt:lpstr>Rétrospective</vt:lpstr>
      <vt:lpstr>Détermination de constantes d’équilibre</vt:lpstr>
      <vt:lpstr>Pile Daniell</vt:lpstr>
      <vt:lpstr>Produit de solubilité de l’acide benzoïque</vt:lpstr>
      <vt:lpstr>Produit de solubilité de l’acide benzoïque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Eloïse Mestre</cp:lastModifiedBy>
  <cp:revision>62</cp:revision>
  <dcterms:created xsi:type="dcterms:W3CDTF">2019-04-06T14:18:31Z</dcterms:created>
  <dcterms:modified xsi:type="dcterms:W3CDTF">2020-04-21T13:56:59Z</dcterms:modified>
</cp:coreProperties>
</file>