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1"/>
  </p:notesMasterIdLst>
  <p:sldIdLst>
    <p:sldId id="257" r:id="rId4"/>
    <p:sldId id="259" r:id="rId5"/>
    <p:sldId id="260" r:id="rId6"/>
    <p:sldId id="261" r:id="rId7"/>
    <p:sldId id="264" r:id="rId8"/>
    <p:sldId id="263" r:id="rId9"/>
    <p:sldId id="258" r:id="rId10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AE5D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6" y="1695451"/>
            <a:ext cx="8342721" cy="1088404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Evolution et équilibre chimique</a:t>
            </a:r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CD5D47-7A87-4D1F-BDE3-E794E3C9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973083-3385-43F5-97D0-C13831EE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144379"/>
            <a:ext cx="8871045" cy="694497"/>
          </a:xfrm>
        </p:spPr>
        <p:txBody>
          <a:bodyPr/>
          <a:lstStyle/>
          <a:p>
            <a:r>
              <a:rPr lang="fr-FR" b="1" dirty="0"/>
              <a:t>Hypothèses sur le système chimique 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4DD82-D077-4008-9F47-9AEFF78A0DB7}"/>
              </a:ext>
            </a:extLst>
          </p:cNvPr>
          <p:cNvSpPr/>
          <p:nvPr/>
        </p:nvSpPr>
        <p:spPr>
          <a:xfrm>
            <a:off x="921222" y="1114088"/>
            <a:ext cx="8222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sz="2400" dirty="0">
                <a:latin typeface="+mj-lt"/>
              </a:rPr>
              <a:t>Equilibre thermodynamique </a:t>
            </a:r>
          </a:p>
          <a:p>
            <a:pPr marL="285750" lvl="0" indent="-285750">
              <a:buFont typeface="Arial"/>
              <a:buChar char="•"/>
            </a:pPr>
            <a:endParaRPr lang="fr-FR" sz="2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sz="2400" dirty="0">
                <a:latin typeface="+mj-lt"/>
              </a:rPr>
              <a:t> Système fermé siège d'une réaction chimique </a:t>
            </a:r>
          </a:p>
          <a:p>
            <a:pPr marL="285750" lvl="0" indent="-285750">
              <a:buFont typeface="Arial"/>
              <a:buChar char="•"/>
            </a:pPr>
            <a:endParaRPr lang="fr-FR" sz="2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sz="2400" dirty="0">
                <a:latin typeface="+mj-lt"/>
              </a:rPr>
              <a:t> Transformations isothermes et isobares. (P=</a:t>
            </a:r>
            <a:r>
              <a:rPr lang="fr-FR" sz="2400" dirty="0" err="1">
                <a:latin typeface="+mj-lt"/>
              </a:rPr>
              <a:t>Pext</a:t>
            </a:r>
            <a:r>
              <a:rPr lang="fr-FR" sz="2400" dirty="0">
                <a:latin typeface="+mj-lt"/>
              </a:rPr>
              <a:t> et T=</a:t>
            </a:r>
            <a:r>
              <a:rPr lang="fr-FR" sz="2400" dirty="0" err="1">
                <a:latin typeface="+mj-lt"/>
              </a:rPr>
              <a:t>Text</a:t>
            </a:r>
            <a:r>
              <a:rPr lang="fr-FR" sz="2400" dirty="0">
                <a:latin typeface="+mj-lt"/>
              </a:rPr>
              <a:t>)</a:t>
            </a:r>
          </a:p>
          <a:p>
            <a:pPr marL="285750" lvl="0" indent="-285750">
              <a:buFont typeface="Arial"/>
              <a:buChar char="•"/>
            </a:pPr>
            <a:endParaRPr lang="fr-FR" sz="2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sz="2400" dirty="0">
                <a:latin typeface="+mj-lt"/>
              </a:rPr>
              <a:t> Pas de travail autres que celui des forces de pression</a:t>
            </a:r>
          </a:p>
        </p:txBody>
      </p:sp>
    </p:spTree>
    <p:extLst>
      <p:ext uri="{BB962C8B-B14F-4D97-AF65-F5344CB8AC3E}">
        <p14:creationId xmlns:p14="http://schemas.microsoft.com/office/powerpoint/2010/main" val="31365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CCA231-2C62-4C5B-874D-10A89C67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F36D03-39FD-4629-8C63-152BE28C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56" y="44868"/>
            <a:ext cx="8468952" cy="694497"/>
          </a:xfrm>
        </p:spPr>
        <p:txBody>
          <a:bodyPr/>
          <a:lstStyle/>
          <a:p>
            <a:r>
              <a:rPr lang="fr-FR" sz="4000" dirty="0"/>
              <a:t>Précipitation de l’iodure de plomb PbI</a:t>
            </a:r>
            <a:r>
              <a:rPr lang="fr-FR" sz="4000" baseline="-25000" dirty="0"/>
              <a:t>2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762372-A094-4F56-9570-61BA9D210BCC}"/>
              </a:ext>
            </a:extLst>
          </p:cNvPr>
          <p:cNvSpPr txBox="1"/>
          <p:nvPr/>
        </p:nvSpPr>
        <p:spPr>
          <a:xfrm>
            <a:off x="2217592" y="709180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+mj-lt"/>
              </a:rPr>
              <a:t>Pb</a:t>
            </a:r>
            <a:r>
              <a:rPr lang="fr-FR" sz="2400" b="1" baseline="30000" dirty="0">
                <a:latin typeface="+mj-lt"/>
              </a:rPr>
              <a:t>2+</a:t>
            </a:r>
            <a:r>
              <a:rPr lang="fr-FR" sz="2400" b="1" baseline="-25000" dirty="0">
                <a:latin typeface="+mj-lt"/>
              </a:rPr>
              <a:t>(</a:t>
            </a:r>
            <a:r>
              <a:rPr lang="fr-FR" sz="2400" b="1" baseline="-25000" dirty="0" err="1">
                <a:latin typeface="+mj-lt"/>
              </a:rPr>
              <a:t>aq</a:t>
            </a:r>
            <a:r>
              <a:rPr lang="fr-FR" sz="2400" b="1" baseline="-25000" dirty="0">
                <a:latin typeface="+mj-lt"/>
              </a:rPr>
              <a:t>)</a:t>
            </a:r>
            <a:r>
              <a:rPr lang="fr-FR" sz="2400" b="1" dirty="0">
                <a:latin typeface="+mj-lt"/>
              </a:rPr>
              <a:t> + 2I</a:t>
            </a:r>
            <a:r>
              <a:rPr lang="fr-FR" sz="2400" b="1" baseline="30000" dirty="0">
                <a:latin typeface="+mj-lt"/>
              </a:rPr>
              <a:t>-</a:t>
            </a:r>
            <a:r>
              <a:rPr lang="fr-FR" sz="2400" b="1" baseline="-25000" dirty="0">
                <a:latin typeface="+mj-lt"/>
              </a:rPr>
              <a:t>(</a:t>
            </a:r>
            <a:r>
              <a:rPr lang="fr-FR" sz="2400" b="1" baseline="-25000" dirty="0" err="1">
                <a:latin typeface="+mj-lt"/>
              </a:rPr>
              <a:t>aq</a:t>
            </a:r>
            <a:r>
              <a:rPr lang="fr-FR" sz="2400" b="1" baseline="-25000" dirty="0">
                <a:latin typeface="+mj-lt"/>
              </a:rPr>
              <a:t>) </a:t>
            </a:r>
            <a:r>
              <a:rPr lang="fr-FR" sz="2400" b="1" dirty="0">
                <a:latin typeface="+mj-lt"/>
              </a:rPr>
              <a:t>=PbI</a:t>
            </a:r>
            <a:r>
              <a:rPr lang="fr-FR" sz="2400" b="1" baseline="-25000" dirty="0">
                <a:latin typeface="+mj-lt"/>
              </a:rPr>
              <a:t>2</a:t>
            </a:r>
            <a:r>
              <a:rPr lang="fr-FR" sz="2400" b="1" dirty="0">
                <a:latin typeface="+mj-lt"/>
              </a:rPr>
              <a:t>(s)</a:t>
            </a:r>
            <a:endParaRPr lang="fr-FR" sz="2400" b="1" baseline="-25000" dirty="0">
              <a:latin typeface="+mj-lt"/>
            </a:endParaRP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B6BAC8D0-A5FF-4832-A161-9620A7A76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26188"/>
              </p:ext>
            </p:extLst>
          </p:nvPr>
        </p:nvGraphicFramePr>
        <p:xfrm>
          <a:off x="317500" y="1435100"/>
          <a:ext cx="3606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768811" imgH="2131396" progId="Word.Document.12">
                  <p:embed/>
                </p:oleObj>
              </mc:Choice>
              <mc:Fallback>
                <p:oleObj name="Document" r:id="rId3" imgW="5768811" imgH="2131396" progId="Word.Document.12">
                  <p:embed/>
                  <p:pic>
                    <p:nvPicPr>
                      <p:cNvPr id="17" name="Obje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00" y="1435100"/>
                        <a:ext cx="36068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D03470E2-732C-4BCB-8054-2FE6F66BB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2460"/>
              </p:ext>
            </p:extLst>
          </p:nvPr>
        </p:nvGraphicFramePr>
        <p:xfrm>
          <a:off x="317500" y="2572544"/>
          <a:ext cx="4064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5" imgW="6518321" imgH="1211529" progId="Word.Document.12">
                  <p:embed/>
                </p:oleObj>
              </mc:Choice>
              <mc:Fallback>
                <p:oleObj name="Document" r:id="rId5" imgW="6518321" imgH="1211529" progId="Word.Document.12">
                  <p:embed/>
                  <p:pic>
                    <p:nvPicPr>
                      <p:cNvPr id="18" name="Obje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" y="2572544"/>
                        <a:ext cx="40640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C143922-4F7B-403E-A680-FBD2A5EBFFD1}"/>
              </a:ext>
            </a:extLst>
          </p:cNvPr>
          <p:cNvSpPr txBox="1"/>
          <p:nvPr/>
        </p:nvSpPr>
        <p:spPr>
          <a:xfrm>
            <a:off x="266700" y="3464335"/>
            <a:ext cx="320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+mj-lt"/>
              </a:rPr>
              <a:t>Premier grain de PbI</a:t>
            </a:r>
            <a:r>
              <a:rPr lang="fr-FR" sz="1600" b="1" u="sng" baseline="-25000" dirty="0">
                <a:latin typeface="+mj-lt"/>
              </a:rPr>
              <a:t>2 </a:t>
            </a:r>
            <a:r>
              <a:rPr lang="fr-FR" sz="1600" b="1" u="sng" dirty="0">
                <a:latin typeface="+mj-lt"/>
              </a:rPr>
              <a:t>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68165-3D21-4D4D-8AF1-259E424F86A5}"/>
                  </a:ext>
                </a:extLst>
              </p:cNvPr>
              <p:cNvSpPr/>
              <p:nvPr/>
            </p:nvSpPr>
            <p:spPr>
              <a:xfrm>
                <a:off x="319268" y="3877946"/>
                <a:ext cx="4447564" cy="573427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𝒂𝒋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𝒂𝒋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𝒂𝒋</m:t>
                                </m:r>
                              </m:sub>
                            </m:sSub>
                          </m:den>
                        </m:f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𝒂𝒋</m:t>
                                </m:r>
                              </m:sub>
                            </m:s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fr-FR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𝒂𝒋</m:t>
                            </m:r>
                          </m:sub>
                        </m:sSub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68165-3D21-4D4D-8AF1-259E424F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8" y="3877946"/>
                <a:ext cx="4447564" cy="573427"/>
              </a:xfrm>
              <a:prstGeom prst="rect">
                <a:avLst/>
              </a:prstGeom>
              <a:blipFill>
                <a:blip r:embed="rId7"/>
                <a:stretch>
                  <a:fillRect l="-955" b="-2062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8E2080E7-A85B-46A8-AF28-D6658D26A3DA}"/>
              </a:ext>
            </a:extLst>
          </p:cNvPr>
          <p:cNvGrpSpPr/>
          <p:nvPr/>
        </p:nvGrpSpPr>
        <p:grpSpPr>
          <a:xfrm>
            <a:off x="4878338" y="1139475"/>
            <a:ext cx="4229640" cy="3580724"/>
            <a:chOff x="4873416" y="1156832"/>
            <a:chExt cx="4229640" cy="358072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1D16D1A-A182-433C-BB4A-231640AB3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435" b="98426" l="1935" r="98452">
                          <a14:foregroundMark x1="40774" y1="6009" x2="41032" y2="45064"/>
                          <a14:foregroundMark x1="41032" y1="45064" x2="43871" y2="32761"/>
                          <a14:foregroundMark x1="43871" y1="32761" x2="42581" y2="20172"/>
                          <a14:foregroundMark x1="42581" y1="20172" x2="40516" y2="36624"/>
                          <a14:foregroundMark x1="42323" y1="16881" x2="40774" y2="4435"/>
                          <a14:foregroundMark x1="40774" y1="4435" x2="37677" y2="17310"/>
                          <a14:foregroundMark x1="37677" y1="17310" x2="25161" y2="13305"/>
                          <a14:foregroundMark x1="25161" y1="13305" x2="14452" y2="19313"/>
                          <a14:foregroundMark x1="14452" y1="19313" x2="82065" y2="28183"/>
                          <a14:foregroundMark x1="82065" y1="28183" x2="69419" y2="32475"/>
                          <a14:foregroundMark x1="69419" y1="32475" x2="76440" y2="20917"/>
                          <a14:foregroundMark x1="82898" y1="18670" x2="94452" y2="19170"/>
                          <a14:foregroundMark x1="94452" y1="19170" x2="80000" y2="45351"/>
                          <a14:foregroundMark x1="80000" y1="45351" x2="56774" y2="50501"/>
                          <a14:foregroundMark x1="56774" y1="50501" x2="44774" y2="47926"/>
                          <a14:foregroundMark x1="44774" y1="47926" x2="52774" y2="33763"/>
                          <a14:foregroundMark x1="52774" y1="33763" x2="69806" y2="30615"/>
                          <a14:foregroundMark x1="69806" y1="30615" x2="81806" y2="33906"/>
                          <a14:foregroundMark x1="81806" y1="33906" x2="71097" y2="54793"/>
                          <a14:foregroundMark x1="71097" y1="54793" x2="49032" y2="61373"/>
                          <a14:foregroundMark x1="49032" y1="61373" x2="31742" y2="58369"/>
                          <a14:foregroundMark x1="31742" y1="58369" x2="28129" y2="43777"/>
                          <a14:foregroundMark x1="28129" y1="43777" x2="43355" y2="40057"/>
                          <a14:foregroundMark x1="43355" y1="40057" x2="61290" y2="46066"/>
                          <a14:foregroundMark x1="61290" y1="46066" x2="67484" y2="56080"/>
                          <a14:foregroundMark x1="67484" y1="56080" x2="59355" y2="69957"/>
                          <a14:foregroundMark x1="59355" y1="69957" x2="40516" y2="80687"/>
                          <a14:foregroundMark x1="40516" y1="80687" x2="18968" y2="82260"/>
                          <a14:foregroundMark x1="18968" y1="82260" x2="7226" y2="77825"/>
                          <a14:foregroundMark x1="7226" y1="77825" x2="20516" y2="61946"/>
                          <a14:foregroundMark x1="20516" y1="61946" x2="45161" y2="59514"/>
                          <a14:foregroundMark x1="45161" y1="59514" x2="71613" y2="60944"/>
                          <a14:foregroundMark x1="71613" y1="60944" x2="69032" y2="79256"/>
                          <a14:foregroundMark x1="69032" y1="79256" x2="50710" y2="87697"/>
                          <a14:foregroundMark x1="50710" y1="87697" x2="32645" y2="87124"/>
                          <a14:foregroundMark x1="32645" y1="87124" x2="26581" y2="72389"/>
                          <a14:foregroundMark x1="26581" y1="72389" x2="37419" y2="64235"/>
                          <a14:foregroundMark x1="37419" y1="64235" x2="57419" y2="58941"/>
                          <a14:foregroundMark x1="64129" y1="91845" x2="54968" y2="97854"/>
                          <a14:foregroundMark x1="54968" y1="97854" x2="42581" y2="98999"/>
                          <a14:foregroundMark x1="42581" y1="98999" x2="51613" y2="90558"/>
                          <a14:foregroundMark x1="51613" y1="90558" x2="19355" y2="89557"/>
                          <a14:foregroundMark x1="19355" y1="89557" x2="8774" y2="81974"/>
                          <a14:foregroundMark x1="8774" y1="81974" x2="20129" y2="75680"/>
                          <a14:foregroundMark x1="20129" y1="75680" x2="9677" y2="72532"/>
                          <a14:foregroundMark x1="9677" y1="72532" x2="20258" y2="62947"/>
                          <a14:foregroundMark x1="20258" y1="62947" x2="6710" y2="62947"/>
                          <a14:foregroundMark x1="6710" y1="62947" x2="14452" y2="50358"/>
                          <a14:foregroundMark x1="14452" y1="50358" x2="23742" y2="52790"/>
                          <a14:foregroundMark x1="57419" y1="94993" x2="44000" y2="95279"/>
                          <a14:foregroundMark x1="44000" y1="95279" x2="56129" y2="93562"/>
                          <a14:foregroundMark x1="56129" y1="93562" x2="71097" y2="93991"/>
                          <a14:foregroundMark x1="71097" y1="93991" x2="40129" y2="97139"/>
                          <a14:foregroundMark x1="40129" y1="97139" x2="52129" y2="94993"/>
                          <a14:foregroundMark x1="52129" y1="94993" x2="65032" y2="94993"/>
                          <a14:foregroundMark x1="65032" y1="94993" x2="53032" y2="94850"/>
                          <a14:foregroundMark x1="53032" y1="94850" x2="56516" y2="87840"/>
                          <a14:foregroundMark x1="41419" y1="96567" x2="40516" y2="86838"/>
                          <a14:foregroundMark x1="44387" y1="6438" x2="17806" y2="14592"/>
                          <a14:foregroundMark x1="17806" y1="14592" x2="30194" y2="19027"/>
                          <a14:foregroundMark x1="30194" y1="19027" x2="8258" y2="25322"/>
                          <a14:foregroundMark x1="8258" y1="25322" x2="4774" y2="13734"/>
                          <a14:foregroundMark x1="4774" y1="13734" x2="16000" y2="16738"/>
                          <a14:foregroundMark x1="16000" y1="16738" x2="25677" y2="25894"/>
                          <a14:foregroundMark x1="25677" y1="25894" x2="20774" y2="29900"/>
                          <a14:foregroundMark x1="22581" y1="12732" x2="34710" y2="13734"/>
                          <a14:foregroundMark x1="34710" y1="13734" x2="14839" y2="13591"/>
                          <a14:foregroundMark x1="14839" y1="13591" x2="26194" y2="11731"/>
                          <a14:foregroundMark x1="26194" y1="11731" x2="14968" y2="9585"/>
                          <a14:foregroundMark x1="14968" y1="9585" x2="19484" y2="11731"/>
                          <a14:foregroundMark x1="50194" y1="9013" x2="39355" y2="5866"/>
                          <a14:foregroundMark x1="39355" y1="5866" x2="50065" y2="8011"/>
                          <a14:foregroundMark x1="50065" y1="8011" x2="52258" y2="10730"/>
                          <a14:foregroundMark x1="53548" y1="7010" x2="39742" y2="7010"/>
                          <a14:foregroundMark x1="39742" y1="7010" x2="52645" y2="5579"/>
                          <a14:foregroundMark x1="52645" y1="5579" x2="51355" y2="6009"/>
                          <a14:foregroundMark x1="46581" y1="5722" x2="45290" y2="4435"/>
                          <a14:foregroundMark x1="43226" y1="4721" x2="43226" y2="4721"/>
                          <a14:foregroundMark x1="43226" y1="4721" x2="43226" y2="4721"/>
                          <a14:foregroundMark x1="43226" y1="4721" x2="43226" y2="4721"/>
                          <a14:foregroundMark x1="39871" y1="4435" x2="39871" y2="4435"/>
                          <a14:foregroundMark x1="39871" y1="4435" x2="39871" y2="4435"/>
                          <a14:foregroundMark x1="39871" y1="4435" x2="39871" y2="4435"/>
                          <a14:foregroundMark x1="72387" y1="23605" x2="59871" y2="22890"/>
                          <a14:foregroundMark x1="59871" y1="22890" x2="67484" y2="23891"/>
                          <a14:foregroundMark x1="88774" y1="54936" x2="77548" y2="46495"/>
                          <a14:foregroundMark x1="77548" y1="46495" x2="70968" y2="57225"/>
                          <a14:foregroundMark x1="70968" y1="57225" x2="86194" y2="64950"/>
                          <a14:foregroundMark x1="86194" y1="64950" x2="93032" y2="55794"/>
                          <a14:foregroundMark x1="93032" y1="55794" x2="88516" y2="48069"/>
                          <a14:foregroundMark x1="98839" y1="55937" x2="90323" y2="48641"/>
                          <a14:foregroundMark x1="90323" y1="48641" x2="82968" y2="57940"/>
                          <a14:foregroundMark x1="82968" y1="57940" x2="93032" y2="64521"/>
                          <a14:foregroundMark x1="93032" y1="64521" x2="98452" y2="53505"/>
                          <a14:foregroundMark x1="98452" y1="53505" x2="90323" y2="49499"/>
                          <a14:foregroundMark x1="96000" y1="59657" x2="82065" y2="57511"/>
                          <a14:foregroundMark x1="82065" y1="57511" x2="78839" y2="68813"/>
                          <a14:foregroundMark x1="78839" y1="68813" x2="91484" y2="68670"/>
                          <a14:foregroundMark x1="91484" y1="68670" x2="97935" y2="58941"/>
                          <a14:foregroundMark x1="97935" y1="58941" x2="94839" y2="54506"/>
                          <a14:foregroundMark x1="92774" y1="71674" x2="79097" y2="71388"/>
                          <a14:foregroundMark x1="79097" y1="71388" x2="70968" y2="80687"/>
                          <a14:foregroundMark x1="70968" y1="80687" x2="83097" y2="88841"/>
                          <a14:foregroundMark x1="83097" y1="88841" x2="94710" y2="86123"/>
                          <a14:foregroundMark x1="94710" y1="86123" x2="91226" y2="72818"/>
                          <a14:foregroundMark x1="91226" y1="72818" x2="80000" y2="71102"/>
                          <a14:foregroundMark x1="82065" y1="85837" x2="69032" y2="86552"/>
                          <a14:foregroundMark x1="69032" y1="86552" x2="81290" y2="84120"/>
                          <a14:foregroundMark x1="81290" y1="84120" x2="86581" y2="86123"/>
                          <a14:foregroundMark x1="82968" y1="87840" x2="82968" y2="85837"/>
                          <a14:foregroundMark x1="78452" y1="87840" x2="83871" y2="77110"/>
                          <a14:foregroundMark x1="83871" y1="77110" x2="90839" y2="87268"/>
                          <a14:foregroundMark x1="90839" y1="87268" x2="79484" y2="91845"/>
                          <a14:foregroundMark x1="79484" y1="91845" x2="79742" y2="79828"/>
                          <a14:foregroundMark x1="79742" y1="79828" x2="83613" y2="77825"/>
                          <a14:foregroundMark x1="43871" y1="97282" x2="32516" y2="98569"/>
                          <a14:foregroundMark x1="32516" y1="98569" x2="31355" y2="84979"/>
                          <a14:foregroundMark x1="31355" y1="84979" x2="43355" y2="92132"/>
                          <a14:foregroundMark x1="43355" y1="92132" x2="38065" y2="87554"/>
                          <a14:foregroundMark x1="11613" y1="62947" x2="4903" y2="73104"/>
                          <a14:foregroundMark x1="4903" y1="73104" x2="12000" y2="83548"/>
                          <a14:foregroundMark x1="12000" y1="83548" x2="16000" y2="70243"/>
                          <a14:foregroundMark x1="16000" y1="70243" x2="5806" y2="64807"/>
                          <a14:foregroundMark x1="5806" y1="64807" x2="2194" y2="76109"/>
                          <a14:foregroundMark x1="2194" y1="76109" x2="12774" y2="79685"/>
                          <a14:foregroundMark x1="12774" y1="79685" x2="9290" y2="66667"/>
                          <a14:foregroundMark x1="9290" y1="66667" x2="1935" y2="74678"/>
                          <a14:backgroundMark x1="82968" y1="12160" x2="74452" y2="19599"/>
                          <a14:backgroundMark x1="74452" y1="19599" x2="77806" y2="17167"/>
                          <a14:backgroundMark x1="80258" y1="12160" x2="80258" y2="18455"/>
                          <a14:backgroundMark x1="80258" y1="18169" x2="74452" y2="19170"/>
                          <a14:backgroundMark x1="82968" y1="18884" x2="80516" y2="12446"/>
                          <a14:backgroundMark x1="81419" y1="16452" x2="84516" y2="16452"/>
                          <a14:backgroundMark x1="80516" y1="10730" x2="82323" y2="9442"/>
                          <a14:backgroundMark x1="79742" y1="10730" x2="80129" y2="11159"/>
                          <a14:backgroundMark x1="81032" y1="17597" x2="81677" y2="18026"/>
                          <a14:backgroundMark x1="81548" y1="18455" x2="81161" y2="18455"/>
                          <a14:backgroundMark x1="82065" y1="18169" x2="80774" y2="19027"/>
                          <a14:backgroundMark x1="77161" y1="20744" x2="76258" y2="20601"/>
                        </a14:backgroundRemoval>
                      </a14:imgEffect>
                    </a14:imgLayer>
                  </a14:imgProps>
                </a:ext>
              </a:extLst>
            </a:blip>
            <a:srcRect t="3585" r="3674"/>
            <a:stretch/>
          </p:blipFill>
          <p:spPr>
            <a:xfrm>
              <a:off x="5136694" y="1156832"/>
              <a:ext cx="3966362" cy="358072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CFF15B-EB35-4BD4-B515-CABDBC3E7688}"/>
                </a:ext>
              </a:extLst>
            </p:cNvPr>
            <p:cNvSpPr/>
            <p:nvPr/>
          </p:nvSpPr>
          <p:spPr>
            <a:xfrm>
              <a:off x="5762624" y="1370899"/>
              <a:ext cx="540861" cy="33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F908291-A250-417A-B283-48E173058A08}"/>
                </a:ext>
              </a:extLst>
            </p:cNvPr>
            <p:cNvSpPr txBox="1"/>
            <p:nvPr/>
          </p:nvSpPr>
          <p:spPr>
            <a:xfrm>
              <a:off x="5111220" y="1280581"/>
              <a:ext cx="1435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>
                  <a:solidFill>
                    <a:srgbClr val="00B050"/>
                  </a:solidFill>
                </a:rPr>
                <a:t>V</a:t>
              </a:r>
              <a:r>
                <a:rPr lang="fr-FR" sz="1200" b="1" baseline="-25000" dirty="0" err="1">
                  <a:solidFill>
                    <a:srgbClr val="00B050"/>
                  </a:solidFill>
                </a:rPr>
                <a:t>aj</a:t>
              </a:r>
              <a:r>
                <a:rPr lang="fr-FR" sz="1200" b="1" dirty="0">
                  <a:solidFill>
                    <a:srgbClr val="00B050"/>
                  </a:solidFill>
                </a:rPr>
                <a:t> de solution de  I</a:t>
              </a:r>
              <a:r>
                <a:rPr lang="fr-FR" sz="1200" b="1" baseline="30000" dirty="0">
                  <a:solidFill>
                    <a:srgbClr val="00B050"/>
                  </a:solidFill>
                </a:rPr>
                <a:t>-</a:t>
              </a:r>
              <a:r>
                <a:rPr lang="fr-FR" sz="1200" b="1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fr-FR" sz="1200" b="1" dirty="0">
                  <a:solidFill>
                    <a:srgbClr val="00B050"/>
                  </a:solidFill>
                </a:rPr>
                <a:t>à C</a:t>
              </a:r>
              <a:r>
                <a:rPr lang="fr-FR" sz="1200" b="1" baseline="-25000" dirty="0">
                  <a:solidFill>
                    <a:srgbClr val="00B050"/>
                  </a:solidFill>
                </a:rPr>
                <a:t>1</a:t>
              </a:r>
              <a:r>
                <a:rPr lang="fr-FR" sz="1200" b="1" dirty="0">
                  <a:solidFill>
                    <a:srgbClr val="00B050"/>
                  </a:solidFill>
                </a:rPr>
                <a:t>= 10</a:t>
              </a:r>
              <a:r>
                <a:rPr lang="fr-FR" sz="1200" b="1" baseline="30000" dirty="0">
                  <a:solidFill>
                    <a:srgbClr val="00B050"/>
                  </a:solidFill>
                </a:rPr>
                <a:t>-2</a:t>
              </a:r>
              <a:r>
                <a:rPr lang="fr-FR" sz="1200" b="1" dirty="0">
                  <a:solidFill>
                    <a:srgbClr val="00B050"/>
                  </a:solidFill>
                </a:rPr>
                <a:t>mol/L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3C9894-11A5-47DF-956C-80CC7CDF82F7}"/>
                </a:ext>
              </a:extLst>
            </p:cNvPr>
            <p:cNvSpPr/>
            <p:nvPr/>
          </p:nvSpPr>
          <p:spPr>
            <a:xfrm>
              <a:off x="5152164" y="2947194"/>
              <a:ext cx="135341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44CD1-592B-4458-8B8C-F754295A4B5B}"/>
                </a:ext>
              </a:extLst>
            </p:cNvPr>
            <p:cNvSpPr/>
            <p:nvPr/>
          </p:nvSpPr>
          <p:spPr>
            <a:xfrm>
              <a:off x="5152164" y="3171825"/>
              <a:ext cx="1020036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415EB67-C746-4723-938D-5A4B1E9A621C}"/>
                </a:ext>
              </a:extLst>
            </p:cNvPr>
            <p:cNvSpPr txBox="1"/>
            <p:nvPr/>
          </p:nvSpPr>
          <p:spPr>
            <a:xfrm>
              <a:off x="4873416" y="3207692"/>
              <a:ext cx="1724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B050"/>
                  </a:solidFill>
                </a:rPr>
                <a:t>V</a:t>
              </a:r>
              <a:r>
                <a:rPr lang="fr-FR" sz="1200" b="1" baseline="-25000" dirty="0">
                  <a:solidFill>
                    <a:srgbClr val="00B050"/>
                  </a:solidFill>
                </a:rPr>
                <a:t>0</a:t>
              </a:r>
              <a:r>
                <a:rPr lang="fr-FR" sz="1200" b="1" dirty="0">
                  <a:solidFill>
                    <a:srgbClr val="00B050"/>
                  </a:solidFill>
                </a:rPr>
                <a:t> de solution de Pb2+ à C</a:t>
              </a:r>
              <a:r>
                <a:rPr lang="fr-FR" sz="1200" b="1" baseline="-25000" dirty="0">
                  <a:solidFill>
                    <a:srgbClr val="00B050"/>
                  </a:solidFill>
                </a:rPr>
                <a:t>0</a:t>
              </a:r>
              <a:r>
                <a:rPr lang="fr-FR" sz="1200" b="1" dirty="0">
                  <a:solidFill>
                    <a:srgbClr val="00B050"/>
                  </a:solidFill>
                </a:rPr>
                <a:t>= 10</a:t>
              </a:r>
              <a:r>
                <a:rPr lang="fr-FR" sz="1200" b="1" baseline="30000" dirty="0">
                  <a:solidFill>
                    <a:srgbClr val="00B050"/>
                  </a:solidFill>
                </a:rPr>
                <a:t>-2</a:t>
              </a:r>
              <a:r>
                <a:rPr lang="fr-FR" sz="1200" b="1" dirty="0">
                  <a:solidFill>
                    <a:srgbClr val="00B050"/>
                  </a:solidFill>
                </a:rPr>
                <a:t>mol/L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6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FB7D5F-F89E-46E1-A683-733BF4F8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F14AC1-5D22-4D48-A5CC-82046171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96754"/>
            <a:ext cx="9163050" cy="694497"/>
          </a:xfrm>
        </p:spPr>
        <p:txBody>
          <a:bodyPr/>
          <a:lstStyle/>
          <a:p>
            <a:r>
              <a:rPr lang="fr-FR" sz="4000" dirty="0"/>
              <a:t>Evolution de la conductivité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430206-5E47-4CE0-B724-50730BC43CF0}"/>
              </a:ext>
            </a:extLst>
          </p:cNvPr>
          <p:cNvSpPr txBox="1"/>
          <p:nvPr/>
        </p:nvSpPr>
        <p:spPr>
          <a:xfrm>
            <a:off x="4526794" y="698714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+mj-lt"/>
              </a:rPr>
              <a:t>Pb</a:t>
            </a:r>
            <a:r>
              <a:rPr lang="fr-FR" sz="2400" b="1" baseline="30000" dirty="0">
                <a:latin typeface="+mj-lt"/>
              </a:rPr>
              <a:t>2+</a:t>
            </a:r>
            <a:r>
              <a:rPr lang="fr-FR" sz="2400" b="1" baseline="-25000" dirty="0">
                <a:latin typeface="+mj-lt"/>
              </a:rPr>
              <a:t>(</a:t>
            </a:r>
            <a:r>
              <a:rPr lang="fr-FR" sz="2400" b="1" baseline="-25000" dirty="0" err="1">
                <a:latin typeface="+mj-lt"/>
              </a:rPr>
              <a:t>aq</a:t>
            </a:r>
            <a:r>
              <a:rPr lang="fr-FR" sz="2400" b="1" baseline="-25000" dirty="0">
                <a:latin typeface="+mj-lt"/>
              </a:rPr>
              <a:t>)</a:t>
            </a:r>
            <a:r>
              <a:rPr lang="fr-FR" sz="2400" b="1" dirty="0">
                <a:latin typeface="+mj-lt"/>
              </a:rPr>
              <a:t> + 2I</a:t>
            </a:r>
            <a:r>
              <a:rPr lang="fr-FR" sz="2400" b="1" baseline="30000" dirty="0">
                <a:latin typeface="+mj-lt"/>
              </a:rPr>
              <a:t>-</a:t>
            </a:r>
            <a:r>
              <a:rPr lang="fr-FR" sz="2400" b="1" baseline="-25000" dirty="0">
                <a:latin typeface="+mj-lt"/>
              </a:rPr>
              <a:t>(</a:t>
            </a:r>
            <a:r>
              <a:rPr lang="fr-FR" sz="2400" b="1" baseline="-25000" dirty="0" err="1">
                <a:latin typeface="+mj-lt"/>
              </a:rPr>
              <a:t>aq</a:t>
            </a:r>
            <a:r>
              <a:rPr lang="fr-FR" sz="2400" b="1" baseline="-25000" dirty="0">
                <a:latin typeface="+mj-lt"/>
              </a:rPr>
              <a:t>) </a:t>
            </a:r>
            <a:r>
              <a:rPr lang="fr-FR" sz="2400" b="1" dirty="0">
                <a:latin typeface="+mj-lt"/>
              </a:rPr>
              <a:t>=PbI</a:t>
            </a:r>
            <a:r>
              <a:rPr lang="fr-FR" sz="2400" b="1" baseline="-25000" dirty="0">
                <a:latin typeface="+mj-lt"/>
              </a:rPr>
              <a:t>2</a:t>
            </a:r>
            <a:r>
              <a:rPr lang="fr-FR" sz="2400" b="1" dirty="0">
                <a:latin typeface="+mj-lt"/>
              </a:rPr>
              <a:t>(s)</a:t>
            </a:r>
            <a:endParaRPr lang="fr-FR" sz="2400" b="1" baseline="-25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5F619D-87A7-4B8A-87A1-6F5DA6BF8C34}"/>
              </a:ext>
            </a:extLst>
          </p:cNvPr>
          <p:cNvSpPr txBox="1"/>
          <p:nvPr/>
        </p:nvSpPr>
        <p:spPr>
          <a:xfrm>
            <a:off x="85685" y="1061133"/>
            <a:ext cx="3358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Conductivité molaire ionique à 25°C :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2FFF214-9C84-4B92-A623-55979D12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16792"/>
              </p:ext>
            </p:extLst>
          </p:nvPr>
        </p:nvGraphicFramePr>
        <p:xfrm>
          <a:off x="85685" y="1413512"/>
          <a:ext cx="6096000" cy="704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Ion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  <a:r>
                        <a:rPr lang="fr-FR" baseline="30000" dirty="0"/>
                        <a:t>-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Pb</a:t>
                      </a:r>
                      <a:r>
                        <a:rPr lang="fr-FR" baseline="30000" dirty="0"/>
                        <a:t>2+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K</a:t>
                      </a:r>
                      <a:r>
                        <a:rPr lang="fr-FR" baseline="30000" dirty="0"/>
                        <a:t>+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</a:t>
                      </a:r>
                      <a:r>
                        <a:rPr lang="fr-FR" baseline="-25000" dirty="0"/>
                        <a:t>3</a:t>
                      </a:r>
                      <a:r>
                        <a:rPr lang="fr-FR" baseline="30000" dirty="0"/>
                        <a:t>-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9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baseline="0" dirty="0"/>
                        <a:t>λ</a:t>
                      </a:r>
                      <a:r>
                        <a:rPr lang="fr-FR" baseline="-25000" dirty="0"/>
                        <a:t>0</a:t>
                      </a:r>
                      <a:r>
                        <a:rPr lang="fr-FR" baseline="0" dirty="0"/>
                        <a:t>(mS.m</a:t>
                      </a:r>
                      <a:r>
                        <a:rPr lang="fr-FR" baseline="30000" dirty="0"/>
                        <a:t>2</a:t>
                      </a:r>
                      <a:r>
                        <a:rPr lang="fr-FR" baseline="0" dirty="0"/>
                        <a:t>.mol</a:t>
                      </a:r>
                      <a:r>
                        <a:rPr lang="fr-FR" baseline="30000" dirty="0"/>
                        <a:t>-1</a:t>
                      </a:r>
                      <a:r>
                        <a:rPr lang="fr-FR" baseline="0" dirty="0"/>
                        <a:t>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7,68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14,2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7,35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7,14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13647C2-BFE6-44FE-887E-B5E5D86DC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26592"/>
              </p:ext>
            </p:extLst>
          </p:nvPr>
        </p:nvGraphicFramePr>
        <p:xfrm>
          <a:off x="337157" y="2200912"/>
          <a:ext cx="8542148" cy="24438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82949541"/>
                    </a:ext>
                  </a:extLst>
                </a:gridCol>
              </a:tblGrid>
              <a:tr h="39248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Concentration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dirty="0"/>
                        <a:t>     Pb</a:t>
                      </a:r>
                      <a:r>
                        <a:rPr lang="fr-FR" baseline="30000" dirty="0"/>
                        <a:t>2+</a:t>
                      </a:r>
                      <a:r>
                        <a:rPr lang="fr-FR" baseline="-25000" dirty="0"/>
                        <a:t>(aq)</a:t>
                      </a:r>
                      <a:r>
                        <a:rPr lang="fr-FR" dirty="0"/>
                        <a:t>        +       2I-</a:t>
                      </a:r>
                      <a:r>
                        <a:rPr lang="fr-FR" baseline="-25000" dirty="0"/>
                        <a:t>(aq)</a:t>
                      </a:r>
                      <a:r>
                        <a:rPr lang="fr-FR" dirty="0"/>
                        <a:t>        =         PbI2</a:t>
                      </a:r>
                      <a:r>
                        <a:rPr lang="fr-FR" baseline="-25000" dirty="0"/>
                        <a:t>(s)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    [   2NO</a:t>
                      </a:r>
                      <a:r>
                        <a:rPr lang="fr-FR" baseline="-25000" dirty="0"/>
                        <a:t>3</a:t>
                      </a:r>
                      <a:r>
                        <a:rPr lang="fr-FR" baseline="30000" dirty="0"/>
                        <a:t>-</a:t>
                      </a:r>
                      <a:r>
                        <a:rPr lang="fr-FR" baseline="-25000" dirty="0"/>
                        <a:t>(aq)</a:t>
                      </a:r>
                      <a:r>
                        <a:rPr lang="fr-FR" dirty="0"/>
                        <a:t>   +     2K</a:t>
                      </a:r>
                      <a:r>
                        <a:rPr lang="fr-FR" baseline="30000" dirty="0"/>
                        <a:t>+</a:t>
                      </a:r>
                      <a:r>
                        <a:rPr lang="fr-FR" baseline="-25000" dirty="0"/>
                        <a:t>(aq)</a:t>
                      </a:r>
                      <a:r>
                        <a:rPr lang="fr-FR" baseline="30000" dirty="0"/>
                        <a:t> </a:t>
                      </a:r>
                      <a:r>
                        <a:rPr lang="fr-FR" baseline="0" dirty="0"/>
                        <a:t>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Conductivité de la solution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89">
                <a:tc>
                  <a:txBody>
                    <a:bodyPr/>
                    <a:lstStyle/>
                    <a:p>
                      <a:r>
                        <a:rPr lang="fr-FR" dirty="0"/>
                        <a:t>Initialement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  <a:r>
                        <a:rPr lang="fr-FR" baseline="-25000" dirty="0"/>
                        <a:t>0</a:t>
                      </a:r>
                      <a:endParaRPr lang="fr-FR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  <a:r>
                        <a:rPr lang="fr-FR" baseline="-25000" dirty="0"/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225">
                <a:tc>
                  <a:txBody>
                    <a:bodyPr/>
                    <a:lstStyle/>
                    <a:p>
                      <a:r>
                        <a:rPr lang="fr-FR" dirty="0"/>
                        <a:t>Avant apparition du précipité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  <a:p>
                      <a:pPr algn="l"/>
                      <a:r>
                        <a:rPr lang="fr-FR" sz="900" dirty="0"/>
                        <a:t>        </a:t>
                      </a:r>
                      <a:r>
                        <a:rPr lang="fr-FR" sz="1000" dirty="0"/>
                        <a:t>(</a:t>
                      </a:r>
                      <a:r>
                        <a:rPr lang="fr-FR" sz="1000" dirty="0" err="1"/>
                        <a:t>dillution</a:t>
                      </a:r>
                      <a:r>
                        <a:rPr lang="fr-FR" sz="1000" dirty="0"/>
                        <a:t>)</a:t>
                      </a:r>
                      <a:endParaRPr lang="fr-FR" sz="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9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(</a:t>
                      </a:r>
                      <a:r>
                        <a:rPr lang="fr-FR" sz="1000" dirty="0" err="1"/>
                        <a:t>dillution</a:t>
                      </a:r>
                      <a:r>
                        <a:rPr lang="fr-FR" sz="1000" dirty="0"/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225">
                <a:tc>
                  <a:txBody>
                    <a:bodyPr/>
                    <a:lstStyle/>
                    <a:p>
                      <a:r>
                        <a:rPr lang="fr-FR" dirty="0"/>
                        <a:t>Après</a:t>
                      </a:r>
                      <a:r>
                        <a:rPr lang="fr-FR" baseline="0" dirty="0"/>
                        <a:t> formation du précipité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(</a:t>
                      </a:r>
                      <a:r>
                        <a:rPr lang="fr-FR" sz="1000" dirty="0" err="1"/>
                        <a:t>dillution</a:t>
                      </a:r>
                      <a:r>
                        <a:rPr lang="fr-FR" sz="900" dirty="0"/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661F04-7140-45C5-9104-1810FFFD9CA1}"/>
              </a:ext>
            </a:extLst>
          </p:cNvPr>
          <p:cNvCxnSpPr/>
          <p:nvPr/>
        </p:nvCxnSpPr>
        <p:spPr>
          <a:xfrm>
            <a:off x="1607686" y="3479431"/>
            <a:ext cx="769751" cy="769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6C687-B83E-4FB2-9898-6F8903FEB1A8}"/>
              </a:ext>
            </a:extLst>
          </p:cNvPr>
          <p:cNvCxnSpPr>
            <a:cxnSpLocks/>
          </p:cNvCxnSpPr>
          <p:nvPr/>
        </p:nvCxnSpPr>
        <p:spPr>
          <a:xfrm flipV="1">
            <a:off x="3006208" y="3168135"/>
            <a:ext cx="421672" cy="68557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7CC378-E8CB-415D-9081-B4E66C28EF4F}"/>
              </a:ext>
            </a:extLst>
          </p:cNvPr>
          <p:cNvCxnSpPr/>
          <p:nvPr/>
        </p:nvCxnSpPr>
        <p:spPr>
          <a:xfrm>
            <a:off x="4993041" y="3490738"/>
            <a:ext cx="769751" cy="769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232887F-70F8-4485-B709-3FA2D8DFEC0C}"/>
              </a:ext>
            </a:extLst>
          </p:cNvPr>
          <p:cNvCxnSpPr/>
          <p:nvPr/>
        </p:nvCxnSpPr>
        <p:spPr>
          <a:xfrm flipV="1">
            <a:off x="6543821" y="3272684"/>
            <a:ext cx="514717" cy="5500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961A812-E18E-4A3E-98E2-F0DE1DACD8C0}"/>
              </a:ext>
            </a:extLst>
          </p:cNvPr>
          <p:cNvCxnSpPr>
            <a:cxnSpLocks/>
          </p:cNvCxnSpPr>
          <p:nvPr/>
        </p:nvCxnSpPr>
        <p:spPr>
          <a:xfrm>
            <a:off x="1776016" y="4040765"/>
            <a:ext cx="496462" cy="605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CDE8DD-4FDC-4EA2-90A6-A5D55C24E148}"/>
              </a:ext>
            </a:extLst>
          </p:cNvPr>
          <p:cNvCxnSpPr>
            <a:cxnSpLocks/>
          </p:cNvCxnSpPr>
          <p:nvPr/>
        </p:nvCxnSpPr>
        <p:spPr>
          <a:xfrm flipV="1">
            <a:off x="2927201" y="4223380"/>
            <a:ext cx="604863" cy="2363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1911AD7-39C7-4F66-B27C-AD573106C152}"/>
              </a:ext>
            </a:extLst>
          </p:cNvPr>
          <p:cNvCxnSpPr>
            <a:cxnSpLocks/>
          </p:cNvCxnSpPr>
          <p:nvPr/>
        </p:nvCxnSpPr>
        <p:spPr>
          <a:xfrm flipV="1">
            <a:off x="4057522" y="4040765"/>
            <a:ext cx="505202" cy="5500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B8C90A4-9096-4DFE-AA1C-960B0FADBD8F}"/>
              </a:ext>
            </a:extLst>
          </p:cNvPr>
          <p:cNvCxnSpPr/>
          <p:nvPr/>
        </p:nvCxnSpPr>
        <p:spPr>
          <a:xfrm>
            <a:off x="5004320" y="4245992"/>
            <a:ext cx="769751" cy="769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D5D4D4-2DF7-46BD-8F72-EA856AD09E17}"/>
              </a:ext>
            </a:extLst>
          </p:cNvPr>
          <p:cNvCxnSpPr/>
          <p:nvPr/>
        </p:nvCxnSpPr>
        <p:spPr>
          <a:xfrm flipV="1">
            <a:off x="6593588" y="4040765"/>
            <a:ext cx="514717" cy="5500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6B8EB5-122B-4539-AF17-77B9DE7AEA47}"/>
              </a:ext>
            </a:extLst>
          </p:cNvPr>
          <p:cNvCxnSpPr>
            <a:cxnSpLocks/>
          </p:cNvCxnSpPr>
          <p:nvPr/>
        </p:nvCxnSpPr>
        <p:spPr>
          <a:xfrm flipV="1">
            <a:off x="7733757" y="3168135"/>
            <a:ext cx="580064" cy="668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1973D02-05F8-4EB2-B64B-496611560C6B}"/>
              </a:ext>
            </a:extLst>
          </p:cNvPr>
          <p:cNvCxnSpPr>
            <a:cxnSpLocks/>
          </p:cNvCxnSpPr>
          <p:nvPr/>
        </p:nvCxnSpPr>
        <p:spPr>
          <a:xfrm>
            <a:off x="7619074" y="4087621"/>
            <a:ext cx="865054" cy="3720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2B954E-E045-4D15-A266-63627BA1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EB81C9-4800-441F-866D-C51E9396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68442"/>
            <a:ext cx="8458200" cy="694497"/>
          </a:xfrm>
        </p:spPr>
        <p:txBody>
          <a:bodyPr/>
          <a:lstStyle/>
          <a:p>
            <a:pPr algn="ctr"/>
            <a:r>
              <a:rPr lang="fr-FR" sz="3200" dirty="0"/>
              <a:t>Influence de la température sur la solubilité de l’iodure de plomb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0469721-80C2-4224-948E-97356A299845}"/>
              </a:ext>
            </a:extLst>
          </p:cNvPr>
          <p:cNvGrpSpPr/>
          <p:nvPr/>
        </p:nvGrpSpPr>
        <p:grpSpPr>
          <a:xfrm>
            <a:off x="4104754" y="790603"/>
            <a:ext cx="5041205" cy="2736547"/>
            <a:chOff x="1085353" y="2109788"/>
            <a:chExt cx="5041205" cy="2736547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73F7E2F-1997-40AE-9B6B-FA2458BAB729}"/>
                </a:ext>
              </a:extLst>
            </p:cNvPr>
            <p:cNvGrpSpPr/>
            <p:nvPr/>
          </p:nvGrpSpPr>
          <p:grpSpPr>
            <a:xfrm>
              <a:off x="1085353" y="2209327"/>
              <a:ext cx="5041205" cy="2637008"/>
              <a:chOff x="3955553" y="2403291"/>
              <a:chExt cx="5041205" cy="2637008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C32308B3-89D8-4D8D-BD71-0D78E07D1152}"/>
                  </a:ext>
                </a:extLst>
              </p:cNvPr>
              <p:cNvGrpSpPr/>
              <p:nvPr/>
            </p:nvGrpSpPr>
            <p:grpSpPr>
              <a:xfrm>
                <a:off x="4002705" y="2403291"/>
                <a:ext cx="4994053" cy="2637008"/>
                <a:chOff x="4002705" y="2403291"/>
                <a:chExt cx="4994053" cy="2637008"/>
              </a:xfrm>
            </p:grpSpPr>
            <p:pic>
              <p:nvPicPr>
                <p:cNvPr id="7" name="Image 6">
                  <a:extLst>
                    <a:ext uri="{FF2B5EF4-FFF2-40B4-BE49-F238E27FC236}">
                      <a16:creationId xmlns:a16="http://schemas.microsoft.com/office/drawing/2014/main" id="{9FE4F9F4-A819-4DFD-A7BC-D6E5EBAA8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4941" r="3277"/>
                <a:stretch/>
              </p:blipFill>
              <p:spPr>
                <a:xfrm>
                  <a:off x="4650074" y="2403291"/>
                  <a:ext cx="4346684" cy="2637008"/>
                </a:xfrm>
                <a:prstGeom prst="rect">
                  <a:avLst/>
                </a:prstGeom>
              </p:spPr>
            </p:pic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F1F42602-19BC-43CD-90D2-F45690E946F2}"/>
                    </a:ext>
                  </a:extLst>
                </p:cNvPr>
                <p:cNvCxnSpPr/>
                <p:nvPr/>
              </p:nvCxnSpPr>
              <p:spPr>
                <a:xfrm flipH="1" flipV="1">
                  <a:off x="5991228" y="4168677"/>
                  <a:ext cx="1167456" cy="128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4080D646-FF95-4BF7-A524-0553D93558A5}"/>
                    </a:ext>
                  </a:extLst>
                </p:cNvPr>
                <p:cNvCxnSpPr/>
                <p:nvPr/>
              </p:nvCxnSpPr>
              <p:spPr>
                <a:xfrm>
                  <a:off x="6000960" y="2724321"/>
                  <a:ext cx="0" cy="1446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A21D0032-2E52-42CD-AFF8-1EEE1F1943C3}"/>
                    </a:ext>
                  </a:extLst>
                </p:cNvPr>
                <p:cNvCxnSpPr/>
                <p:nvPr/>
              </p:nvCxnSpPr>
              <p:spPr>
                <a:xfrm flipH="1" flipV="1">
                  <a:off x="5989677" y="3166675"/>
                  <a:ext cx="1167456" cy="128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A1549D3E-0E32-4465-8C10-DAB94C83145E}"/>
                    </a:ext>
                  </a:extLst>
                </p:cNvPr>
                <p:cNvCxnSpPr/>
                <p:nvPr/>
              </p:nvCxnSpPr>
              <p:spPr>
                <a:xfrm>
                  <a:off x="7166865" y="2735627"/>
                  <a:ext cx="0" cy="14460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01201DF8-8CE6-409C-88D2-6894A2121622}"/>
                    </a:ext>
                  </a:extLst>
                </p:cNvPr>
                <p:cNvSpPr txBox="1"/>
                <p:nvPr/>
              </p:nvSpPr>
              <p:spPr>
                <a:xfrm>
                  <a:off x="4002705" y="3129725"/>
                  <a:ext cx="16130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Bain </a:t>
                  </a:r>
                  <a:r>
                    <a:rPr lang="fr-FR" sz="1200" dirty="0" err="1"/>
                    <a:t>thermostaté</a:t>
                  </a:r>
                  <a:r>
                    <a:rPr lang="fr-FR" sz="1200" dirty="0"/>
                    <a:t> à </a:t>
                  </a:r>
                  <a:r>
                    <a:rPr lang="fr-FR" sz="1200" dirty="0" err="1"/>
                    <a:t>T</a:t>
                  </a:r>
                  <a:endParaRPr lang="fr-FR" sz="1200" dirty="0"/>
                </a:p>
              </p:txBody>
            </p: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7D15059C-2B30-4060-9748-D075BDEFA43C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>
                  <a:off x="5615797" y="3268225"/>
                  <a:ext cx="362602" cy="259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FFAFEAC-C553-4181-B912-08655FA0DC94}"/>
                  </a:ext>
                </a:extLst>
              </p:cNvPr>
              <p:cNvSpPr txBox="1"/>
              <p:nvPr/>
            </p:nvSpPr>
            <p:spPr>
              <a:xfrm>
                <a:off x="3955553" y="3577135"/>
                <a:ext cx="18415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Solution saturée en PbI</a:t>
                </a:r>
                <a:r>
                  <a:rPr lang="fr-FR" sz="1200" baseline="-25000" dirty="0"/>
                  <a:t>2</a:t>
                </a:r>
                <a:endParaRPr lang="fr-FR" sz="12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0E0BB3-517B-40BF-B7BE-C0A01CE08CC6}"/>
                </a:ext>
              </a:extLst>
            </p:cNvPr>
            <p:cNvSpPr/>
            <p:nvPr/>
          </p:nvSpPr>
          <p:spPr>
            <a:xfrm>
              <a:off x="3529013" y="2109788"/>
              <a:ext cx="333357" cy="813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50BB4-4F1A-4DAD-8E98-1E53E5F3B22F}"/>
              </a:ext>
            </a:extLst>
          </p:cNvPr>
          <p:cNvSpPr/>
          <p:nvPr/>
        </p:nvSpPr>
        <p:spPr>
          <a:xfrm>
            <a:off x="263517" y="1383101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Ks=[Pb</a:t>
            </a:r>
            <a:r>
              <a:rPr lang="fr-FR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2+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].[I</a:t>
            </a:r>
            <a:r>
              <a:rPr lang="fr-FR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fr-FR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[Pb</a:t>
            </a:r>
            <a:r>
              <a:rPr lang="fr-FR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2+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]=s et [I</a:t>
            </a:r>
            <a:r>
              <a:rPr lang="fr-FR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]=2s 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CC2B97-8620-4280-BBAD-1C352E7F015F}"/>
              </a:ext>
            </a:extLst>
          </p:cNvPr>
          <p:cNvSpPr/>
          <p:nvPr/>
        </p:nvSpPr>
        <p:spPr>
          <a:xfrm>
            <a:off x="2967757" y="790603"/>
            <a:ext cx="3033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PbI</a:t>
            </a:r>
            <a:r>
              <a:rPr lang="fr-FR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2(s)</a:t>
            </a:r>
            <a:r>
              <a:rPr lang="fr-F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Pb</a:t>
            </a:r>
            <a:r>
              <a:rPr lang="fr-FR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+(aq)+2I</a:t>
            </a:r>
            <a:r>
              <a:rPr lang="fr-FR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fr-F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(aq)</a:t>
            </a:r>
            <a:endParaRPr lang="fr-FR" sz="2000" dirty="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14F59072-8ACE-4701-BE67-C7823275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30215"/>
              </p:ext>
            </p:extLst>
          </p:nvPr>
        </p:nvGraphicFramePr>
        <p:xfrm>
          <a:off x="180474" y="1868106"/>
          <a:ext cx="3657600" cy="704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2175">
                  <a:extLst>
                    <a:ext uri="{9D8B030D-6E8A-4147-A177-3AD203B41FA5}">
                      <a16:colId xmlns:a16="http://schemas.microsoft.com/office/drawing/2014/main" val="1222559136"/>
                    </a:ext>
                  </a:extLst>
                </a:gridCol>
                <a:gridCol w="896225">
                  <a:extLst>
                    <a:ext uri="{9D8B030D-6E8A-4147-A177-3AD203B41FA5}">
                      <a16:colId xmlns:a16="http://schemas.microsoft.com/office/drawing/2014/main" val="8227539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923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Ion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  <a:r>
                        <a:rPr lang="fr-FR" baseline="30000" dirty="0"/>
                        <a:t>-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Pb</a:t>
                      </a:r>
                      <a:r>
                        <a:rPr lang="fr-FR" baseline="30000" dirty="0"/>
                        <a:t>2+</a:t>
                      </a:r>
                      <a:endParaRPr lang="fr-FR" baseline="30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6705"/>
                  </a:ext>
                </a:extLst>
              </a:tr>
              <a:tr h="33359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fr-FR" baseline="0" dirty="0"/>
                        <a:t>λ</a:t>
                      </a:r>
                      <a:r>
                        <a:rPr lang="fr-FR" baseline="-25000" dirty="0"/>
                        <a:t>0</a:t>
                      </a:r>
                      <a:r>
                        <a:rPr lang="fr-FR" baseline="0" dirty="0"/>
                        <a:t>(mS.m</a:t>
                      </a:r>
                      <a:r>
                        <a:rPr lang="fr-FR" baseline="30000" dirty="0"/>
                        <a:t>2</a:t>
                      </a:r>
                      <a:r>
                        <a:rPr lang="fr-FR" baseline="0" dirty="0"/>
                        <a:t>.mol</a:t>
                      </a:r>
                      <a:r>
                        <a:rPr lang="fr-FR" baseline="30000" dirty="0"/>
                        <a:t>-1</a:t>
                      </a:r>
                      <a:r>
                        <a:rPr lang="fr-FR" baseline="0" dirty="0"/>
                        <a:t>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7,68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14,2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22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5F39E7-DE1C-4B3F-9A4A-428B9AAFA54C}"/>
                  </a:ext>
                </a:extLst>
              </p:cNvPr>
              <p:cNvSpPr/>
              <p:nvPr/>
            </p:nvSpPr>
            <p:spPr>
              <a:xfrm>
                <a:off x="147243" y="2779774"/>
                <a:ext cx="5532375" cy="659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fr-FR" i="1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loi de Kohlrausch donne</a:t>
                </a:r>
                <a:r>
                  <a:rPr lang="fr-FR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𝛔</m:t>
                    </m:r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  <m: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𝐏𝐛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fr-FR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𝐬</m:t>
                    </m:r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  <m: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.(</m:t>
                    </m:r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𝟐𝐬</m:t>
                    </m:r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]=2s[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  <m: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𝐏𝐛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fr-FR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  <m: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fr-FR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fr-FR" dirty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5F39E7-DE1C-4B3F-9A4A-428B9AAFA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3" y="2779774"/>
                <a:ext cx="5532375" cy="659219"/>
              </a:xfrm>
              <a:prstGeom prst="rect">
                <a:avLst/>
              </a:prstGeom>
              <a:blipFill>
                <a:blip r:embed="rId3"/>
                <a:stretch>
                  <a:fillRect l="-881" t="-4630" b="-120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A4F6D-DC9C-44E0-943D-60E3E2686F50}"/>
                  </a:ext>
                </a:extLst>
              </p:cNvPr>
              <p:cNvSpPr/>
              <p:nvPr/>
            </p:nvSpPr>
            <p:spPr>
              <a:xfrm>
                <a:off x="1566649" y="3636658"/>
                <a:ext cx="3805850" cy="564898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Ks = s*(2s)² = 4s</a:t>
                </a:r>
                <a:r>
                  <a:rPr lang="fr-FR" b="1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𝛔</m:t>
                            </m:r>
                          </m:num>
                          <m:den>
                            <m:r>
                              <a:rPr lang="fr-FR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𝛌</m:t>
                                </m:r>
                                <m:r>
                                  <a:rPr lang="fr-FR" b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𝐏𝐛</m:t>
                                    </m:r>
                                  </m:e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fr-FR" b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fr-FR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𝛌</m:t>
                                </m:r>
                                <m:r>
                                  <a:rPr lang="fr-FR" b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fr-FR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CA4F6D-DC9C-44E0-943D-60E3E2686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49" y="3636658"/>
                <a:ext cx="3805850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50C5E320-7B66-4A8B-957B-7CAB85D19236}"/>
              </a:ext>
            </a:extLst>
          </p:cNvPr>
          <p:cNvSpPr txBox="1"/>
          <p:nvPr/>
        </p:nvSpPr>
        <p:spPr>
          <a:xfrm>
            <a:off x="782878" y="3660987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:</a:t>
            </a:r>
          </a:p>
        </p:txBody>
      </p:sp>
    </p:spTree>
    <p:extLst>
      <p:ext uri="{BB962C8B-B14F-4D97-AF65-F5344CB8AC3E}">
        <p14:creationId xmlns:p14="http://schemas.microsoft.com/office/powerpoint/2010/main" val="35157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DA8EBE-9BCE-46B2-8A8F-E64A96D4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D12468-EF71-44FC-BF23-F7B4E872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avec la pression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8435C4-88EC-4495-94A6-F6327D2FBF3C}"/>
              </a:ext>
            </a:extLst>
          </p:cNvPr>
          <p:cNvGrpSpPr/>
          <p:nvPr/>
        </p:nvGrpSpPr>
        <p:grpSpPr>
          <a:xfrm>
            <a:off x="865563" y="735920"/>
            <a:ext cx="7543800" cy="1895019"/>
            <a:chOff x="104775" y="838876"/>
            <a:chExt cx="9039225" cy="23622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20C11AE-E7AA-49CC-9AEE-7C2A880C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5" y="838876"/>
              <a:ext cx="9039225" cy="23622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8397F62-A8A1-43B1-9E6B-3EEFE76D9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03" r="37757" b="71166"/>
            <a:stretch/>
          </p:blipFill>
          <p:spPr>
            <a:xfrm>
              <a:off x="2681309" y="852260"/>
              <a:ext cx="1395663" cy="68111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DDD6215-D5AB-4A97-890B-BACC828D3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02" r="56658" b="71942"/>
            <a:stretch/>
          </p:blipFill>
          <p:spPr>
            <a:xfrm>
              <a:off x="4334314" y="870577"/>
              <a:ext cx="1395664" cy="662796"/>
            </a:xfrm>
            <a:prstGeom prst="rect">
              <a:avLst/>
            </a:prstGeom>
          </p:spPr>
        </p:pic>
      </p:grp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DE896A8A-7D5B-4EFD-8AD4-E5B9B961BB8F}"/>
              </a:ext>
            </a:extLst>
          </p:cNvPr>
          <p:cNvSpPr/>
          <p:nvPr/>
        </p:nvSpPr>
        <p:spPr>
          <a:xfrm>
            <a:off x="5137483" y="1607977"/>
            <a:ext cx="1748431" cy="432915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ourbe vers le bas 13">
            <a:extLst>
              <a:ext uri="{FF2B5EF4-FFF2-40B4-BE49-F238E27FC236}">
                <a16:creationId xmlns:a16="http://schemas.microsoft.com/office/drawing/2014/main" id="{5750BC56-591F-4EBE-A0A3-AC67C776BCB1}"/>
              </a:ext>
            </a:extLst>
          </p:cNvPr>
          <p:cNvSpPr/>
          <p:nvPr/>
        </p:nvSpPr>
        <p:spPr>
          <a:xfrm>
            <a:off x="2799347" y="1694364"/>
            <a:ext cx="1748431" cy="432915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7">
            <a:extLst>
              <a:ext uri="{FF2B5EF4-FFF2-40B4-BE49-F238E27FC236}">
                <a16:creationId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2852412" y="1357587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Compression</a:t>
            </a:r>
          </a:p>
        </p:txBody>
      </p:sp>
      <p:sp>
        <p:nvSpPr>
          <p:cNvPr id="11" name="ZoneTexte 99">
            <a:extLst>
              <a:ext uri="{FF2B5EF4-FFF2-40B4-BE49-F238E27FC236}">
                <a16:creationId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5190548" y="1305221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Équilibre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B3BC62-6EB2-470D-A3D6-F7DF7A8A9FD5}"/>
                  </a:ext>
                </a:extLst>
              </p:cNvPr>
              <p:cNvSpPr/>
              <p:nvPr/>
            </p:nvSpPr>
            <p:spPr>
              <a:xfrm>
                <a:off x="3015842" y="3178874"/>
                <a:ext cx="3043782" cy="61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2000" b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fr-FR" sz="2000" b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fr-FR" sz="2000" b="1" baseline="30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fr-FR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°²</m:t>
                        </m:r>
                      </m:num>
                      <m:den>
                        <m:sSup>
                          <m:sSupPr>
                            <m:ctrlP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𝑵𝑶</m:t>
                                </m:r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bSup>
                          <m:sSubSupPr>
                            <m:ctrlP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𝒕𝒐𝒕</m:t>
                            </m:r>
                          </m:sub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fr-FR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fr-FR" sz="2000" b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fr-FR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K°(T)</a:t>
                </a:r>
                <a:endParaRPr lang="fr-FR" sz="2000" dirty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B3BC62-6EB2-470D-A3D6-F7DF7A8A9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42" y="3178874"/>
                <a:ext cx="3043782" cy="615105"/>
              </a:xfrm>
              <a:prstGeom prst="rect">
                <a:avLst/>
              </a:prstGeom>
              <a:blipFill>
                <a:blip r:embed="rId3"/>
                <a:stretch>
                  <a:fillRect l="-2004" r="-16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335</Words>
  <Application>Microsoft Office PowerPoint</Application>
  <PresentationFormat>Personnalisé</PresentationFormat>
  <Paragraphs>77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Titre</vt:lpstr>
      <vt:lpstr>texte</vt:lpstr>
      <vt:lpstr>Merci</vt:lpstr>
      <vt:lpstr>Document Microsoft Word</vt:lpstr>
      <vt:lpstr>Evolution et équilibre chimique</vt:lpstr>
      <vt:lpstr>Hypothèses sur le système chimique </vt:lpstr>
      <vt:lpstr>Précipitation de l’iodure de plomb PbI2</vt:lpstr>
      <vt:lpstr>Evolution de la conductivité de la solution</vt:lpstr>
      <vt:lpstr>Influence de la température sur la solubilité de l’iodure de plomb </vt:lpstr>
      <vt:lpstr>Variation avec la pression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47</cp:revision>
  <cp:lastPrinted>2015-03-31T14:07:15Z</cp:lastPrinted>
  <dcterms:created xsi:type="dcterms:W3CDTF">2020-03-24T08:48:58Z</dcterms:created>
  <dcterms:modified xsi:type="dcterms:W3CDTF">2020-05-11T15:18:17Z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