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2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CECFF"/>
    <a:srgbClr val="A6A6A6"/>
    <a:srgbClr val="DDDDDD"/>
    <a:srgbClr val="FFFFFF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60" y="1695451"/>
            <a:ext cx="7407059" cy="1088404"/>
          </a:xfrm>
        </p:spPr>
        <p:txBody>
          <a:bodyPr>
            <a:noAutofit/>
          </a:bodyPr>
          <a:lstStyle/>
          <a:p>
            <a:r>
              <a:rPr lang="fr-FR" dirty="0"/>
              <a:t>Optimisation d’un procédé chimique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DA8EBE-9BCE-46B2-8A8F-E64A96D4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D12468-EF71-44FC-BF23-F7B4E872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avec la pression </a:t>
            </a:r>
          </a:p>
        </p:txBody>
      </p:sp>
      <p:sp>
        <p:nvSpPr>
          <p:cNvPr id="8" name="Flèche : courbe vers le haut 7">
            <a:extLst>
              <a:ext uri="{FF2B5EF4-FFF2-40B4-BE49-F238E27FC236}">
                <a16:creationId xmlns:a16="http://schemas.microsoft.com/office/drawing/2014/main" id="{89B013CB-3D8B-4C06-8437-4D1A6258B8E4}"/>
              </a:ext>
            </a:extLst>
          </p:cNvPr>
          <p:cNvSpPr/>
          <p:nvPr/>
        </p:nvSpPr>
        <p:spPr>
          <a:xfrm>
            <a:off x="1911298" y="3321775"/>
            <a:ext cx="2373487" cy="445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 : courbe vers le haut 8">
            <a:extLst>
              <a:ext uri="{FF2B5EF4-FFF2-40B4-BE49-F238E27FC236}">
                <a16:creationId xmlns:a16="http://schemas.microsoft.com/office/drawing/2014/main" id="{89B013CB-3D8B-4C06-8437-4D1A6258B8E4}"/>
              </a:ext>
            </a:extLst>
          </p:cNvPr>
          <p:cNvSpPr/>
          <p:nvPr/>
        </p:nvSpPr>
        <p:spPr>
          <a:xfrm>
            <a:off x="5350534" y="3301244"/>
            <a:ext cx="2373487" cy="445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7">
            <a:extLst>
              <a:ext uri="{FF2B5EF4-FFF2-40B4-BE49-F238E27FC236}">
                <a16:creationId xmlns:a16="http://schemas.microsoft.com/office/drawing/2014/main" id="{8D006437-DFD3-4B6A-A3E5-67D5C73BD62F}"/>
              </a:ext>
            </a:extLst>
          </p:cNvPr>
          <p:cNvSpPr txBox="1"/>
          <p:nvPr/>
        </p:nvSpPr>
        <p:spPr>
          <a:xfrm>
            <a:off x="2381606" y="3766943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Compression</a:t>
            </a:r>
          </a:p>
        </p:txBody>
      </p:sp>
      <p:sp>
        <p:nvSpPr>
          <p:cNvPr id="11" name="ZoneTexte 99">
            <a:extLst>
              <a:ext uri="{FF2B5EF4-FFF2-40B4-BE49-F238E27FC236}">
                <a16:creationId xmlns:a16="http://schemas.microsoft.com/office/drawing/2014/main" id="{B0680CD1-B8F1-46D0-A477-5DD5CCE0C7D7}"/>
              </a:ext>
            </a:extLst>
          </p:cNvPr>
          <p:cNvSpPr txBox="1"/>
          <p:nvPr/>
        </p:nvSpPr>
        <p:spPr>
          <a:xfrm>
            <a:off x="5729978" y="3766943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Équilibre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CE83A08-9462-4F6E-8ED7-1042DC8E54B4}"/>
              </a:ext>
            </a:extLst>
          </p:cNvPr>
          <p:cNvGrpSpPr/>
          <p:nvPr/>
        </p:nvGrpSpPr>
        <p:grpSpPr>
          <a:xfrm>
            <a:off x="104775" y="838876"/>
            <a:ext cx="9039225" cy="2362200"/>
            <a:chOff x="104775" y="838876"/>
            <a:chExt cx="9039225" cy="236220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7973695-5201-4802-89C2-9993C00A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75" y="838876"/>
              <a:ext cx="9039225" cy="236220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7EFDE9F-375B-41E4-B400-0FC980B1C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803" r="37757" b="71166"/>
            <a:stretch/>
          </p:blipFill>
          <p:spPr>
            <a:xfrm>
              <a:off x="2681309" y="852260"/>
              <a:ext cx="1395663" cy="68111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3231ED0-9451-42CF-96CB-D7BDDD4B8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902" r="56658" b="71942"/>
            <a:stretch/>
          </p:blipFill>
          <p:spPr>
            <a:xfrm>
              <a:off x="4334314" y="870577"/>
              <a:ext cx="1395664" cy="662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24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E4072C-85F0-498E-9BED-5E171370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50AA26-D538-4112-A47F-8C732894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24825"/>
            <a:ext cx="8748215" cy="694497"/>
          </a:xfrm>
        </p:spPr>
        <p:txBody>
          <a:bodyPr/>
          <a:lstStyle/>
          <a:p>
            <a:r>
              <a:rPr lang="fr-FR" sz="3600" dirty="0"/>
              <a:t>Optimisation de la quantité de matière initiale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908BB8B-CE41-4677-AFB4-355885A18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14942"/>
              </p:ext>
            </p:extLst>
          </p:nvPr>
        </p:nvGraphicFramePr>
        <p:xfrm>
          <a:off x="1329344" y="808074"/>
          <a:ext cx="6096000" cy="10769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96476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524758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139988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8200296"/>
                    </a:ext>
                  </a:extLst>
                </a:gridCol>
              </a:tblGrid>
              <a:tr h="27343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600" dirty="0"/>
                        <a:t>          N</a:t>
                      </a:r>
                      <a:r>
                        <a:rPr lang="fr-FR" sz="1600" baseline="-25000" dirty="0"/>
                        <a:t>2</a:t>
                      </a:r>
                      <a:r>
                        <a:rPr lang="fr-FR" sz="1600" baseline="0" dirty="0"/>
                        <a:t>(g)           +         3 H</a:t>
                      </a:r>
                      <a:r>
                        <a:rPr lang="fr-FR" sz="1600" baseline="-25000" dirty="0"/>
                        <a:t>2</a:t>
                      </a:r>
                      <a:r>
                        <a:rPr lang="fr-FR" sz="1600" baseline="0" dirty="0"/>
                        <a:t>(g)       </a:t>
                      </a:r>
                      <a:r>
                        <a:rPr lang="fr-FR" sz="1600" baseline="0" dirty="0">
                          <a:sym typeface="Wingdings" panose="05000000000000000000" pitchFamily="2" charset="2"/>
                        </a:rPr>
                        <a:t>       2 NH</a:t>
                      </a:r>
                      <a:r>
                        <a:rPr lang="fr-FR" sz="1600" baseline="-25000" dirty="0"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fr-FR" sz="1600" baseline="0" dirty="0">
                          <a:sym typeface="Wingdings" panose="05000000000000000000" pitchFamily="2" charset="2"/>
                        </a:rPr>
                        <a:t>(g)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50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Initialement 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fr-FR" baseline="-25000" dirty="0"/>
                        <a:t>0</a:t>
                      </a:r>
                      <a:r>
                        <a:rPr lang="fr-FR" dirty="0"/>
                        <a:t>(N</a:t>
                      </a:r>
                      <a:r>
                        <a:rPr lang="fr-FR" baseline="-25000" dirty="0"/>
                        <a:t>2</a:t>
                      </a:r>
                      <a:r>
                        <a:rPr lang="fr-FR" baseline="0" dirty="0"/>
                        <a:t>) 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fr-FR" baseline="-25000" dirty="0"/>
                        <a:t>0 </a:t>
                      </a:r>
                      <a:r>
                        <a:rPr lang="fr-FR" dirty="0"/>
                        <a:t>(H</a:t>
                      </a:r>
                      <a:r>
                        <a:rPr lang="fr-FR" baseline="-25000" dirty="0"/>
                        <a:t>2</a:t>
                      </a:r>
                      <a:r>
                        <a:rPr lang="fr-FR" sz="1200" baseline="0" dirty="0"/>
                        <a:t>)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4381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 l’équilibre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n(N</a:t>
                      </a:r>
                      <a:r>
                        <a:rPr lang="fr-FR" baseline="-25000" dirty="0"/>
                        <a:t>2</a:t>
                      </a:r>
                      <a:r>
                        <a:rPr lang="fr-FR" dirty="0"/>
                        <a:t>) = n</a:t>
                      </a:r>
                      <a:r>
                        <a:rPr lang="fr-FR" baseline="-25000" dirty="0"/>
                        <a:t>0</a:t>
                      </a:r>
                      <a:r>
                        <a:rPr lang="fr-FR" dirty="0"/>
                        <a:t>(N</a:t>
                      </a:r>
                      <a:r>
                        <a:rPr lang="fr-FR" baseline="-25000" dirty="0"/>
                        <a:t>2</a:t>
                      </a:r>
                      <a:r>
                        <a:rPr lang="fr-FR" baseline="0" dirty="0"/>
                        <a:t>) - </a:t>
                      </a:r>
                      <a:r>
                        <a:rPr lang="el-GR" baseline="0" dirty="0"/>
                        <a:t>ξ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</a:t>
                      </a:r>
                      <a:r>
                        <a:rPr lang="fr-FR" baseline="-25000" dirty="0"/>
                        <a:t>0 </a:t>
                      </a:r>
                      <a:r>
                        <a:rPr lang="fr-FR" dirty="0"/>
                        <a:t>(H</a:t>
                      </a:r>
                      <a:r>
                        <a:rPr lang="fr-FR" baseline="-25000" dirty="0"/>
                        <a:t>2</a:t>
                      </a:r>
                      <a:r>
                        <a:rPr lang="fr-FR" sz="1200" baseline="0" dirty="0"/>
                        <a:t>)-3</a:t>
                      </a:r>
                      <a:r>
                        <a:rPr lang="el-GR" baseline="0" dirty="0"/>
                        <a:t>ξ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2</a:t>
                      </a:r>
                      <a:r>
                        <a:rPr lang="el-GR" baseline="0" dirty="0"/>
                        <a:t>ξ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4941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ACCD6EF-C680-4B37-B15F-8CF5DDD37ADB}"/>
                  </a:ext>
                </a:extLst>
              </p:cNvPr>
              <p:cNvSpPr txBox="1"/>
              <p:nvPr/>
            </p:nvSpPr>
            <p:spPr>
              <a:xfrm>
                <a:off x="300092" y="1973786"/>
                <a:ext cx="2432475" cy="1686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 d</a:t>
                </a:r>
                <a:r>
                  <a:rPr lang="fr-FR" i="1" dirty="0"/>
                  <a:t>x</a:t>
                </a:r>
                <a:r>
                  <a:rPr lang="fr-FR" baseline="-25000" dirty="0"/>
                  <a:t>NH3</a:t>
                </a:r>
                <a:r>
                  <a:rPr lang="fr-FR" dirty="0"/>
                  <a:t> = 0 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K°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𝑁𝐻</m:t>
                                </m:r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°</m:t>
                            </m:r>
                          </m:e>
                          <m:sup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400" dirty="0"/>
                  <a:t> + 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= 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ACCD6EF-C680-4B37-B15F-8CF5DDD37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92" y="1973786"/>
                <a:ext cx="2432475" cy="1686487"/>
              </a:xfrm>
              <a:prstGeom prst="rect">
                <a:avLst/>
              </a:prstGeom>
              <a:blipFill>
                <a:blip r:embed="rId2"/>
                <a:stretch>
                  <a:fillRect l="-1504" t="-2174" b="-36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A2260B9-04D9-4274-ADCF-99FA69281FE8}"/>
              </a:ext>
            </a:extLst>
          </p:cNvPr>
          <p:cNvCxnSpPr>
            <a:cxnSpLocks/>
          </p:cNvCxnSpPr>
          <p:nvPr/>
        </p:nvCxnSpPr>
        <p:spPr>
          <a:xfrm>
            <a:off x="2466753" y="2806995"/>
            <a:ext cx="1180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DCC8C90-EC54-4239-8185-6BDF000004E7}"/>
              </a:ext>
            </a:extLst>
          </p:cNvPr>
          <p:cNvSpPr txBox="1"/>
          <p:nvPr/>
        </p:nvSpPr>
        <p:spPr>
          <a:xfrm>
            <a:off x="2852183" y="2454788"/>
            <a:ext cx="40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5D0DD7-E7CD-4013-9369-5ED2F557D049}"/>
              </a:ext>
            </a:extLst>
          </p:cNvPr>
          <p:cNvCxnSpPr>
            <a:cxnSpLocks/>
          </p:cNvCxnSpPr>
          <p:nvPr/>
        </p:nvCxnSpPr>
        <p:spPr>
          <a:xfrm>
            <a:off x="2671429" y="3542848"/>
            <a:ext cx="11802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273A72E-E684-497B-A83B-BCB8EB80A126}"/>
              </a:ext>
            </a:extLst>
          </p:cNvPr>
          <p:cNvSpPr txBox="1"/>
          <p:nvPr/>
        </p:nvSpPr>
        <p:spPr>
          <a:xfrm>
            <a:off x="2554470" y="3133453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différentielle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157855-AEA6-48F8-B798-41DCE8A44DE8}"/>
                  </a:ext>
                </a:extLst>
              </p:cNvPr>
              <p:cNvSpPr txBox="1"/>
              <p:nvPr/>
            </p:nvSpPr>
            <p:spPr>
              <a:xfrm>
                <a:off x="3646967" y="2658458"/>
                <a:ext cx="30034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ln(K°) = 2ln(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400" dirty="0"/>
                  <a:t>)-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/>
                  <a:t>) -3ln(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/>
                  <a:t>)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157855-AEA6-48F8-B798-41DCE8A4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67" y="2658458"/>
                <a:ext cx="3003424" cy="307777"/>
              </a:xfrm>
              <a:prstGeom prst="rect">
                <a:avLst/>
              </a:prstGeom>
              <a:blipFill>
                <a:blip r:embed="rId3"/>
                <a:stretch>
                  <a:fillRect l="-609" t="-3922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80AD1A8-EA64-4DFC-9595-B2ABB5C42687}"/>
              </a:ext>
            </a:extLst>
          </p:cNvPr>
          <p:cNvCxnSpPr>
            <a:cxnSpLocks/>
          </p:cNvCxnSpPr>
          <p:nvPr/>
        </p:nvCxnSpPr>
        <p:spPr>
          <a:xfrm>
            <a:off x="6379537" y="2843724"/>
            <a:ext cx="6485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2592A6D-36F1-47BF-91BF-D33A584A3F6D}"/>
              </a:ext>
            </a:extLst>
          </p:cNvPr>
          <p:cNvSpPr txBox="1"/>
          <p:nvPr/>
        </p:nvSpPr>
        <p:spPr>
          <a:xfrm>
            <a:off x="6328755" y="2542529"/>
            <a:ext cx="5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6BAFD78-DDFE-49AE-8874-3783D998D00C}"/>
                  </a:ext>
                </a:extLst>
              </p:cNvPr>
              <p:cNvSpPr txBox="1"/>
              <p:nvPr/>
            </p:nvSpPr>
            <p:spPr>
              <a:xfrm>
                <a:off x="3620386" y="3388959"/>
                <a:ext cx="1903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6BAFD78-DDFE-49AE-8874-3783D998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86" y="3388959"/>
                <a:ext cx="19032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1096C06-3BE6-4C5F-891D-71AAB71BD228}"/>
                  </a:ext>
                </a:extLst>
              </p:cNvPr>
              <p:cNvSpPr txBox="1"/>
              <p:nvPr/>
            </p:nvSpPr>
            <p:spPr>
              <a:xfrm>
                <a:off x="7015104" y="2609335"/>
                <a:ext cx="1903227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0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+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1096C06-3BE6-4C5F-891D-71AAB71B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04" y="2609335"/>
                <a:ext cx="1903227" cy="524118"/>
              </a:xfrm>
              <a:prstGeom prst="rect">
                <a:avLst/>
              </a:prstGeom>
              <a:blipFill>
                <a:blip r:embed="rId5"/>
                <a:stretch>
                  <a:fillRect l="-2885" b="-1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862550D1-0EDE-41CE-B5C6-968C90C42AE6}"/>
              </a:ext>
            </a:extLst>
          </p:cNvPr>
          <p:cNvSpPr/>
          <p:nvPr/>
        </p:nvSpPr>
        <p:spPr>
          <a:xfrm>
            <a:off x="225669" y="2639454"/>
            <a:ext cx="170116" cy="1057280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95BC586B-11F2-44D5-8A26-7739B6A70A32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25669" y="3168094"/>
            <a:ext cx="1858032" cy="1168920"/>
          </a:xfrm>
          <a:prstGeom prst="curvedConnector3">
            <a:avLst>
              <a:gd name="adj1" fmla="val -1230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33D825C-F51F-4519-B336-572AD06621EF}"/>
                  </a:ext>
                </a:extLst>
              </p:cNvPr>
              <p:cNvSpPr txBox="1"/>
              <p:nvPr/>
            </p:nvSpPr>
            <p:spPr>
              <a:xfrm>
                <a:off x="2098458" y="4124150"/>
                <a:ext cx="12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=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33D825C-F51F-4519-B336-572AD066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58" y="4124150"/>
                <a:ext cx="128269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AACA05F-A923-4CBB-BE98-CA58F3FC568F}"/>
              </a:ext>
            </a:extLst>
          </p:cNvPr>
          <p:cNvCxnSpPr>
            <a:cxnSpLocks/>
          </p:cNvCxnSpPr>
          <p:nvPr/>
        </p:nvCxnSpPr>
        <p:spPr>
          <a:xfrm>
            <a:off x="3261537" y="4337014"/>
            <a:ext cx="5901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A457E0E-2C73-495B-BD6C-F9FE8039888A}"/>
              </a:ext>
            </a:extLst>
          </p:cNvPr>
          <p:cNvSpPr txBox="1"/>
          <p:nvPr/>
        </p:nvSpPr>
        <p:spPr>
          <a:xfrm>
            <a:off x="3203058" y="3975947"/>
            <a:ext cx="70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</a:t>
            </a:r>
            <a:r>
              <a:rPr lang="fr-FR" dirty="0" err="1"/>
              <a:t>n</a:t>
            </a:r>
            <a:r>
              <a:rPr lang="fr-FR" baseline="-25000" dirty="0" err="1"/>
              <a:t>tot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F3CDE1C-FA23-44F8-9683-3E76CAD0FDF8}"/>
              </a:ext>
            </a:extLst>
          </p:cNvPr>
          <p:cNvSpPr txBox="1"/>
          <p:nvPr/>
        </p:nvSpPr>
        <p:spPr>
          <a:xfrm>
            <a:off x="3910121" y="4114865"/>
            <a:ext cx="161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n(H</a:t>
            </a:r>
            <a:r>
              <a:rPr lang="fr-FR" baseline="-25000" dirty="0"/>
              <a:t>2</a:t>
            </a:r>
            <a:r>
              <a:rPr lang="fr-FR" dirty="0"/>
              <a:t>) = 3n(N</a:t>
            </a:r>
            <a:r>
              <a:rPr lang="fr-FR" baseline="-25000" dirty="0"/>
              <a:t>2</a:t>
            </a:r>
            <a:r>
              <a:rPr lang="fr-FR" dirty="0"/>
              <a:t>)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F780FAD-6AA2-4CC9-B0B1-47CD90F4B0D3}"/>
              </a:ext>
            </a:extLst>
          </p:cNvPr>
          <p:cNvCxnSpPr>
            <a:cxnSpLocks/>
          </p:cNvCxnSpPr>
          <p:nvPr/>
        </p:nvCxnSpPr>
        <p:spPr>
          <a:xfrm>
            <a:off x="5351721" y="4245934"/>
            <a:ext cx="1352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92E28D4-0741-4D19-B665-8ACA6F8DD027}"/>
              </a:ext>
            </a:extLst>
          </p:cNvPr>
          <p:cNvSpPr txBox="1"/>
          <p:nvPr/>
        </p:nvSpPr>
        <p:spPr>
          <a:xfrm>
            <a:off x="5351721" y="3896544"/>
            <a:ext cx="214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 d’avancement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17D4A33-520A-478B-A806-538DEC1E6333}"/>
              </a:ext>
            </a:extLst>
          </p:cNvPr>
          <p:cNvSpPr txBox="1"/>
          <p:nvPr/>
        </p:nvSpPr>
        <p:spPr>
          <a:xfrm>
            <a:off x="6869521" y="4061268"/>
            <a:ext cx="1848286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baseline="-25000" dirty="0"/>
              <a:t>0</a:t>
            </a:r>
            <a:r>
              <a:rPr lang="fr-FR" dirty="0"/>
              <a:t>(H</a:t>
            </a:r>
            <a:r>
              <a:rPr lang="fr-FR" baseline="-25000" dirty="0"/>
              <a:t>2</a:t>
            </a:r>
            <a:r>
              <a:rPr lang="fr-FR" dirty="0"/>
              <a:t>) = 3n</a:t>
            </a:r>
            <a:r>
              <a:rPr lang="fr-FR" baseline="-25000" dirty="0"/>
              <a:t>0 </a:t>
            </a:r>
            <a:r>
              <a:rPr lang="fr-FR" dirty="0"/>
              <a:t>(N</a:t>
            </a:r>
            <a:r>
              <a:rPr lang="fr-FR" baseline="-25000" dirty="0"/>
              <a:t>2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14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C9D00B-E690-4F75-968F-4CCBCB11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B2BA91-2F31-4007-A817-10CDE1F1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" y="133747"/>
            <a:ext cx="9027042" cy="694497"/>
          </a:xfrm>
        </p:spPr>
        <p:txBody>
          <a:bodyPr/>
          <a:lstStyle/>
          <a:p>
            <a:r>
              <a:rPr lang="fr-FR" sz="3600" dirty="0"/>
              <a:t>Dismutation des ions thiosulfate en milieu acide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F32A57-D509-47F9-A433-0AB521E0540B}"/>
              </a:ext>
            </a:extLst>
          </p:cNvPr>
          <p:cNvSpPr txBox="1"/>
          <p:nvPr/>
        </p:nvSpPr>
        <p:spPr>
          <a:xfrm>
            <a:off x="2077168" y="869679"/>
            <a:ext cx="562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+mj-lt"/>
              </a:rPr>
              <a:t>S</a:t>
            </a:r>
            <a:r>
              <a:rPr lang="fr-FR" sz="2000" i="1" baseline="-25000" dirty="0">
                <a:latin typeface="+mj-lt"/>
              </a:rPr>
              <a:t>2</a:t>
            </a:r>
            <a:r>
              <a:rPr lang="fr-FR" sz="2000" i="1" dirty="0">
                <a:latin typeface="+mj-lt"/>
              </a:rPr>
              <a:t>O</a:t>
            </a:r>
            <a:r>
              <a:rPr lang="fr-FR" sz="2000" i="1" baseline="-25000" dirty="0">
                <a:latin typeface="+mj-lt"/>
              </a:rPr>
              <a:t>3</a:t>
            </a:r>
            <a:r>
              <a:rPr lang="fr-FR" sz="2000" i="1" baseline="30000" dirty="0">
                <a:latin typeface="+mj-lt"/>
              </a:rPr>
              <a:t>2-</a:t>
            </a:r>
            <a:r>
              <a:rPr lang="fr-FR" sz="2000" i="1" dirty="0">
                <a:latin typeface="+mj-lt"/>
              </a:rPr>
              <a:t>(aq) + 3 H</a:t>
            </a:r>
            <a:r>
              <a:rPr lang="fr-FR" sz="2000" i="1" baseline="-25000" dirty="0">
                <a:latin typeface="+mj-lt"/>
              </a:rPr>
              <a:t>3</a:t>
            </a:r>
            <a:r>
              <a:rPr lang="fr-FR" sz="2000" i="1" dirty="0">
                <a:latin typeface="+mj-lt"/>
              </a:rPr>
              <a:t>O</a:t>
            </a:r>
            <a:r>
              <a:rPr lang="fr-FR" sz="2000" i="1" baseline="30000" dirty="0">
                <a:latin typeface="+mj-lt"/>
              </a:rPr>
              <a:t>+</a:t>
            </a:r>
            <a:r>
              <a:rPr lang="fr-FR" sz="2000" i="1" dirty="0">
                <a:latin typeface="+mj-lt"/>
              </a:rPr>
              <a:t>(aq) </a:t>
            </a:r>
            <a:r>
              <a:rPr lang="fr-FR" sz="20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fr-FR" sz="2000" i="1" dirty="0">
                <a:latin typeface="+mj-lt"/>
                <a:sym typeface="Wingdings" panose="05000000000000000000" pitchFamily="2" charset="2"/>
              </a:rPr>
              <a:t>S(s) + SO</a:t>
            </a:r>
            <a:r>
              <a:rPr lang="fr-FR" sz="2000" i="1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fr-FR" sz="2000" i="1" dirty="0">
                <a:latin typeface="+mj-lt"/>
                <a:sym typeface="Wingdings" panose="05000000000000000000" pitchFamily="2" charset="2"/>
              </a:rPr>
              <a:t>(aq) + 3 H</a:t>
            </a:r>
            <a:r>
              <a:rPr lang="fr-FR" sz="2000" i="1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fr-FR" sz="2000" i="1" dirty="0">
                <a:latin typeface="+mj-lt"/>
                <a:sym typeface="Wingdings" panose="05000000000000000000" pitchFamily="2" charset="2"/>
              </a:rPr>
              <a:t>O(l)</a:t>
            </a:r>
            <a:endParaRPr lang="fr-FR" sz="2000" i="1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3809B0-B47C-4B89-AA0F-2B09A19EC676}"/>
              </a:ext>
            </a:extLst>
          </p:cNvPr>
          <p:cNvSpPr txBox="1"/>
          <p:nvPr/>
        </p:nvSpPr>
        <p:spPr>
          <a:xfrm>
            <a:off x="449899" y="1602423"/>
            <a:ext cx="2881423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V</a:t>
            </a:r>
            <a:r>
              <a:rPr lang="fr-FR" baseline="-25000" dirty="0"/>
              <a:t>0</a:t>
            </a:r>
            <a:r>
              <a:rPr lang="fr-FR" dirty="0"/>
              <a:t>  = 10 mL de thiosulfate de sodium à 0,25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V</a:t>
            </a:r>
            <a:r>
              <a:rPr lang="fr-FR" baseline="-25000" dirty="0"/>
              <a:t>1</a:t>
            </a:r>
            <a:r>
              <a:rPr lang="fr-FR" dirty="0"/>
              <a:t> = 5mL d’acide chlorhydrique concentré</a:t>
            </a:r>
          </a:p>
          <a:p>
            <a:pPr algn="ctr"/>
            <a:r>
              <a:rPr lang="fr-FR" dirty="0"/>
              <a:t> </a:t>
            </a:r>
          </a:p>
          <a:p>
            <a:pPr algn="ctr"/>
            <a:r>
              <a:rPr lang="fr-FR" dirty="0"/>
              <a:t>+ </a:t>
            </a:r>
          </a:p>
          <a:p>
            <a:pPr algn="ctr"/>
            <a:r>
              <a:rPr lang="fr-FR" dirty="0"/>
              <a:t>V</a:t>
            </a:r>
            <a:r>
              <a:rPr lang="fr-FR" baseline="-25000" dirty="0"/>
              <a:t>2</a:t>
            </a:r>
            <a:r>
              <a:rPr lang="fr-FR" dirty="0"/>
              <a:t> = 40 mL d’eau</a:t>
            </a:r>
          </a:p>
          <a:p>
            <a:endParaRPr lang="fr-FR" dirty="0"/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5076A8B1-914F-4A92-8AFC-23F3A1B21CAA}"/>
              </a:ext>
            </a:extLst>
          </p:cNvPr>
          <p:cNvGrpSpPr/>
          <p:nvPr/>
        </p:nvGrpSpPr>
        <p:grpSpPr>
          <a:xfrm>
            <a:off x="4058636" y="2126439"/>
            <a:ext cx="1715803" cy="2171676"/>
            <a:chOff x="4058636" y="2126439"/>
            <a:chExt cx="1715803" cy="2171676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E1F3128-4142-4B18-BDB3-8A27BB8E79D3}"/>
                </a:ext>
              </a:extLst>
            </p:cNvPr>
            <p:cNvGrpSpPr/>
            <p:nvPr/>
          </p:nvGrpSpPr>
          <p:grpSpPr>
            <a:xfrm>
              <a:off x="4282856" y="2126439"/>
              <a:ext cx="1259231" cy="1827738"/>
              <a:chOff x="4887569" y="1455198"/>
              <a:chExt cx="2268131" cy="265960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FDA8AA-BF2A-4452-9B4E-07ECBA298269}"/>
                  </a:ext>
                </a:extLst>
              </p:cNvPr>
              <p:cNvSpPr/>
              <p:nvPr/>
            </p:nvSpPr>
            <p:spPr>
              <a:xfrm>
                <a:off x="4896474" y="2414818"/>
                <a:ext cx="2250322" cy="12763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43149C8D-ED16-410A-AF70-442C1E00A147}"/>
                  </a:ext>
                </a:extLst>
              </p:cNvPr>
              <p:cNvSpPr/>
              <p:nvPr/>
            </p:nvSpPr>
            <p:spPr>
              <a:xfrm>
                <a:off x="4887569" y="2221734"/>
                <a:ext cx="2259226" cy="518509"/>
              </a:xfrm>
              <a:prstGeom prst="ellipse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B1B56933-044F-4276-8793-4022BB0E7738}"/>
                  </a:ext>
                </a:extLst>
              </p:cNvPr>
              <p:cNvGrpSpPr/>
              <p:nvPr/>
            </p:nvGrpSpPr>
            <p:grpSpPr>
              <a:xfrm>
                <a:off x="4887570" y="1455198"/>
                <a:ext cx="2268130" cy="2659601"/>
                <a:chOff x="4887570" y="1455198"/>
                <a:chExt cx="2268130" cy="2659601"/>
              </a:xfrm>
            </p:grpSpPr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7C211FD2-AFA8-4EDC-988C-D49E2EF8CC9B}"/>
                    </a:ext>
                  </a:extLst>
                </p:cNvPr>
                <p:cNvSpPr/>
                <p:nvPr/>
              </p:nvSpPr>
              <p:spPr>
                <a:xfrm>
                  <a:off x="4887570" y="3340586"/>
                  <a:ext cx="2268130" cy="77421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8416679-0064-4683-828D-7F518EF3014F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 flipV="1">
                  <a:off x="4887570" y="1790636"/>
                  <a:ext cx="0" cy="1937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F8501332-BB0F-4291-ADF0-54CECDD25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55700" y="1790636"/>
                  <a:ext cx="0" cy="1937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566A5462-CB71-4DA5-AF23-2C3CA8AF7C32}"/>
                    </a:ext>
                  </a:extLst>
                </p:cNvPr>
                <p:cNvSpPr/>
                <p:nvPr/>
              </p:nvSpPr>
              <p:spPr>
                <a:xfrm>
                  <a:off x="4887570" y="1455198"/>
                  <a:ext cx="2268130" cy="58221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2B2B461-9DBD-4002-A29C-556D32531061}"/>
                  </a:ext>
                </a:extLst>
              </p:cNvPr>
              <p:cNvSpPr/>
              <p:nvPr/>
            </p:nvSpPr>
            <p:spPr>
              <a:xfrm>
                <a:off x="4896472" y="3382022"/>
                <a:ext cx="2241405" cy="71996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A746FD3A-464B-4A6C-B0DF-0DDC4DECDF3E}"/>
                </a:ext>
              </a:extLst>
            </p:cNvPr>
            <p:cNvGrpSpPr/>
            <p:nvPr/>
          </p:nvGrpSpPr>
          <p:grpSpPr>
            <a:xfrm>
              <a:off x="4058636" y="3396017"/>
              <a:ext cx="1715803" cy="902098"/>
              <a:chOff x="4058636" y="3396017"/>
              <a:chExt cx="1715803" cy="902098"/>
            </a:xfrm>
          </p:grpSpPr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3F548CD-9A90-4C0E-B988-F85B8672B3BB}"/>
                  </a:ext>
                </a:extLst>
              </p:cNvPr>
              <p:cNvGrpSpPr/>
              <p:nvPr/>
            </p:nvGrpSpPr>
            <p:grpSpPr>
              <a:xfrm>
                <a:off x="4058636" y="3396017"/>
                <a:ext cx="1715803" cy="902098"/>
                <a:chOff x="4075568" y="3396906"/>
                <a:chExt cx="1715803" cy="902098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07F6C04E-8DF4-4A52-882E-D996C0AD268D}"/>
                    </a:ext>
                  </a:extLst>
                </p:cNvPr>
                <p:cNvGrpSpPr/>
                <p:nvPr/>
              </p:nvGrpSpPr>
              <p:grpSpPr>
                <a:xfrm>
                  <a:off x="4075568" y="3396906"/>
                  <a:ext cx="1715803" cy="902098"/>
                  <a:chOff x="4075568" y="3396906"/>
                  <a:chExt cx="1715803" cy="902098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93D7D7E-5609-4386-A327-21A0D4A3EC52}"/>
                      </a:ext>
                    </a:extLst>
                  </p:cNvPr>
                  <p:cNvSpPr/>
                  <p:nvPr/>
                </p:nvSpPr>
                <p:spPr>
                  <a:xfrm>
                    <a:off x="4075568" y="3991604"/>
                    <a:ext cx="1431722" cy="303478"/>
                  </a:xfrm>
                  <a:prstGeom prst="rect">
                    <a:avLst/>
                  </a:prstGeom>
                  <a:solidFill>
                    <a:srgbClr val="A6A6A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7D9B1AC-12D1-4E96-9076-05C801B339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78279" y="3398502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138A0FF2-10A9-4B3B-8B2B-629D58697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62361" y="3396906"/>
                    <a:ext cx="1426299" cy="509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C404F1FE-0F10-4E84-ADE5-24F5D2C45B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7290" y="3409351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C6A9375B-978A-4BDD-9D5A-0D5AE3555C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4579" y="3705902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AEDA5E44-C1C3-4EE3-9981-4DD2A67D416B}"/>
                    </a:ext>
                  </a:extLst>
                </p:cNvPr>
                <p:cNvCxnSpPr/>
                <p:nvPr/>
              </p:nvCxnSpPr>
              <p:spPr>
                <a:xfrm>
                  <a:off x="5788660" y="3398502"/>
                  <a:ext cx="0" cy="3172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803AF07F-8F69-41A7-BE9D-C3C15125AFD1}"/>
                  </a:ext>
                </a:extLst>
              </p:cNvPr>
              <p:cNvSpPr/>
              <p:nvPr/>
            </p:nvSpPr>
            <p:spPr>
              <a:xfrm>
                <a:off x="4155700" y="4100514"/>
                <a:ext cx="317842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B6AC937-9656-4D28-AB51-D77806537D72}"/>
                </a:ext>
              </a:extLst>
            </p:cNvPr>
            <p:cNvGrpSpPr/>
            <p:nvPr/>
          </p:nvGrpSpPr>
          <p:grpSpPr>
            <a:xfrm>
              <a:off x="4481673" y="3585178"/>
              <a:ext cx="261678" cy="98876"/>
              <a:chOff x="6086375" y="1554601"/>
              <a:chExt cx="965513" cy="402596"/>
            </a:xfrm>
            <a:solidFill>
              <a:schemeClr val="bg1">
                <a:lumMod val="75000"/>
              </a:schemeClr>
            </a:solidFill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3B08AFC3-1357-4D63-AB8B-E1AD5E15ED98}"/>
                  </a:ext>
                </a:extLst>
              </p:cNvPr>
              <p:cNvSpPr/>
              <p:nvPr/>
            </p:nvSpPr>
            <p:spPr>
              <a:xfrm>
                <a:off x="6086375" y="1555491"/>
                <a:ext cx="230605" cy="40011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47498925-982C-454D-996D-51E71F06F33D}"/>
                  </a:ext>
                </a:extLst>
              </p:cNvPr>
              <p:cNvSpPr/>
              <p:nvPr/>
            </p:nvSpPr>
            <p:spPr>
              <a:xfrm>
                <a:off x="6821283" y="1555491"/>
                <a:ext cx="230605" cy="40011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71FA3A9-C558-4E8D-ADA5-9DB9D3868B79}"/>
                  </a:ext>
                </a:extLst>
              </p:cNvPr>
              <p:cNvSpPr/>
              <p:nvPr/>
            </p:nvSpPr>
            <p:spPr>
              <a:xfrm>
                <a:off x="6201677" y="1554601"/>
                <a:ext cx="739667" cy="40259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B6A1EEC-C85E-44AE-AD29-0F7E862B6C08}"/>
                </a:ext>
              </a:extLst>
            </p:cNvPr>
            <p:cNvCxnSpPr/>
            <p:nvPr/>
          </p:nvCxnSpPr>
          <p:spPr>
            <a:xfrm>
              <a:off x="4724499" y="3549940"/>
              <a:ext cx="326141" cy="226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85FF96EC-C060-402F-A162-E95B28167FAE}"/>
                </a:ext>
              </a:extLst>
            </p:cNvPr>
            <p:cNvCxnSpPr/>
            <p:nvPr/>
          </p:nvCxnSpPr>
          <p:spPr>
            <a:xfrm flipH="1">
              <a:off x="4712101" y="3549940"/>
              <a:ext cx="309955" cy="226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EEDB5DD7-149E-4860-95BC-CC5ED3587389}"/>
              </a:ext>
            </a:extLst>
          </p:cNvPr>
          <p:cNvGrpSpPr/>
          <p:nvPr/>
        </p:nvGrpSpPr>
        <p:grpSpPr>
          <a:xfrm>
            <a:off x="6963397" y="2121671"/>
            <a:ext cx="1715803" cy="2171676"/>
            <a:chOff x="4058636" y="2126439"/>
            <a:chExt cx="1715803" cy="2171676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4058FB61-B859-4CC0-A32D-D5D9FA09CD3B}"/>
                </a:ext>
              </a:extLst>
            </p:cNvPr>
            <p:cNvGrpSpPr/>
            <p:nvPr/>
          </p:nvGrpSpPr>
          <p:grpSpPr>
            <a:xfrm>
              <a:off x="4282856" y="2126439"/>
              <a:ext cx="1259231" cy="1827738"/>
              <a:chOff x="4887569" y="1455198"/>
              <a:chExt cx="2268131" cy="2659601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0ABA9506-11EA-4360-8C5D-C61CA6A3B0CE}"/>
                  </a:ext>
                </a:extLst>
              </p:cNvPr>
              <p:cNvGrpSpPr/>
              <p:nvPr/>
            </p:nvGrpSpPr>
            <p:grpSpPr>
              <a:xfrm>
                <a:off x="4887570" y="1455198"/>
                <a:ext cx="2268130" cy="2659601"/>
                <a:chOff x="4887570" y="1455198"/>
                <a:chExt cx="2268130" cy="2659601"/>
              </a:xfrm>
            </p:grpSpPr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76EC7E4D-32B3-43D9-879C-E77890DEC92A}"/>
                    </a:ext>
                  </a:extLst>
                </p:cNvPr>
                <p:cNvSpPr/>
                <p:nvPr/>
              </p:nvSpPr>
              <p:spPr>
                <a:xfrm>
                  <a:off x="4887570" y="3340586"/>
                  <a:ext cx="2268130" cy="77421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7719D879-54D7-4F12-A881-6BB51A6A52B3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flipV="1">
                  <a:off x="4887570" y="1790636"/>
                  <a:ext cx="0" cy="1937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5F173A52-1793-42CD-A10E-5B87E62F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55700" y="1790636"/>
                  <a:ext cx="0" cy="1937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Ellipse 109">
                  <a:extLst>
                    <a:ext uri="{FF2B5EF4-FFF2-40B4-BE49-F238E27FC236}">
                      <a16:creationId xmlns:a16="http://schemas.microsoft.com/office/drawing/2014/main" id="{3937B159-9072-45F6-93EA-A3C5843EF741}"/>
                    </a:ext>
                  </a:extLst>
                </p:cNvPr>
                <p:cNvSpPr/>
                <p:nvPr/>
              </p:nvSpPr>
              <p:spPr>
                <a:xfrm>
                  <a:off x="4887570" y="1455198"/>
                  <a:ext cx="2268130" cy="58221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7DA3D6E3-D95F-48C3-BAF9-FBE7C08C3533}"/>
                  </a:ext>
                </a:extLst>
              </p:cNvPr>
              <p:cNvSpPr/>
              <p:nvPr/>
            </p:nvSpPr>
            <p:spPr>
              <a:xfrm>
                <a:off x="4896474" y="3382022"/>
                <a:ext cx="2241405" cy="719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2E506A3-F128-4896-B446-E9D862218F2D}"/>
                  </a:ext>
                </a:extLst>
              </p:cNvPr>
              <p:cNvSpPr/>
              <p:nvPr/>
            </p:nvSpPr>
            <p:spPr>
              <a:xfrm>
                <a:off x="4896474" y="2414819"/>
                <a:ext cx="2250323" cy="12763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D380A5AC-E75C-440F-9A58-B2543177E0F0}"/>
                  </a:ext>
                </a:extLst>
              </p:cNvPr>
              <p:cNvSpPr/>
              <p:nvPr/>
            </p:nvSpPr>
            <p:spPr>
              <a:xfrm>
                <a:off x="4887569" y="2221734"/>
                <a:ext cx="2259226" cy="5185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765587E0-A200-4207-B6E7-B649CF2C428C}"/>
                </a:ext>
              </a:extLst>
            </p:cNvPr>
            <p:cNvGrpSpPr/>
            <p:nvPr/>
          </p:nvGrpSpPr>
          <p:grpSpPr>
            <a:xfrm>
              <a:off x="4058636" y="3397613"/>
              <a:ext cx="1715803" cy="900502"/>
              <a:chOff x="4058636" y="3397613"/>
              <a:chExt cx="1715803" cy="900502"/>
            </a:xfrm>
          </p:grpSpPr>
          <p:grpSp>
            <p:nvGrpSpPr>
              <p:cNvPr id="94" name="Groupe 93">
                <a:extLst>
                  <a:ext uri="{FF2B5EF4-FFF2-40B4-BE49-F238E27FC236}">
                    <a16:creationId xmlns:a16="http://schemas.microsoft.com/office/drawing/2014/main" id="{71F6D2E6-A52F-457D-830B-0D48D6C31F02}"/>
                  </a:ext>
                </a:extLst>
              </p:cNvPr>
              <p:cNvGrpSpPr/>
              <p:nvPr/>
            </p:nvGrpSpPr>
            <p:grpSpPr>
              <a:xfrm>
                <a:off x="4058636" y="3397613"/>
                <a:ext cx="1715803" cy="900502"/>
                <a:chOff x="4075568" y="3398502"/>
                <a:chExt cx="1715803" cy="900502"/>
              </a:xfrm>
            </p:grpSpPr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39E9E7F6-2A5E-4227-B7CF-780F12A88165}"/>
                    </a:ext>
                  </a:extLst>
                </p:cNvPr>
                <p:cNvGrpSpPr/>
                <p:nvPr/>
              </p:nvGrpSpPr>
              <p:grpSpPr>
                <a:xfrm>
                  <a:off x="4075568" y="3402004"/>
                  <a:ext cx="1715803" cy="897000"/>
                  <a:chOff x="4075568" y="3402004"/>
                  <a:chExt cx="1715803" cy="897000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E12DBC52-1188-428B-BC5E-BE10D2B9C032}"/>
                      </a:ext>
                    </a:extLst>
                  </p:cNvPr>
                  <p:cNvSpPr/>
                  <p:nvPr/>
                </p:nvSpPr>
                <p:spPr>
                  <a:xfrm>
                    <a:off x="4075568" y="3991604"/>
                    <a:ext cx="1431722" cy="303478"/>
                  </a:xfrm>
                  <a:prstGeom prst="rect">
                    <a:avLst/>
                  </a:prstGeom>
                  <a:solidFill>
                    <a:srgbClr val="A6A6A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F48D8083-9D50-4529-9254-5AAB86569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78279" y="3521100"/>
                    <a:ext cx="216557" cy="4705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A7946AB3-C1B4-408E-8AB1-CAD6BC4FAA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59018" y="3402004"/>
                    <a:ext cx="229643" cy="137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100">
                    <a:extLst>
                      <a:ext uri="{FF2B5EF4-FFF2-40B4-BE49-F238E27FC236}">
                        <a16:creationId xmlns:a16="http://schemas.microsoft.com/office/drawing/2014/main" id="{4523C7A7-4304-4163-B789-3E6436C07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7290" y="3409351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101">
                    <a:extLst>
                      <a:ext uri="{FF2B5EF4-FFF2-40B4-BE49-F238E27FC236}">
                        <a16:creationId xmlns:a16="http://schemas.microsoft.com/office/drawing/2014/main" id="{D64B4899-4A48-405C-A053-70A77BE37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4579" y="3705902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C3BC5136-7007-4348-A244-9CE7AA17A5F0}"/>
                    </a:ext>
                  </a:extLst>
                </p:cNvPr>
                <p:cNvCxnSpPr/>
                <p:nvPr/>
              </p:nvCxnSpPr>
              <p:spPr>
                <a:xfrm>
                  <a:off x="5788660" y="3398502"/>
                  <a:ext cx="0" cy="3172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B62F3F65-5FC7-42B8-B85F-16E066FE493C}"/>
                  </a:ext>
                </a:extLst>
              </p:cNvPr>
              <p:cNvSpPr/>
              <p:nvPr/>
            </p:nvSpPr>
            <p:spPr>
              <a:xfrm>
                <a:off x="4155700" y="4100514"/>
                <a:ext cx="317842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14" name="Flèche : courbe vers le bas 113">
            <a:extLst>
              <a:ext uri="{FF2B5EF4-FFF2-40B4-BE49-F238E27FC236}">
                <a16:creationId xmlns:a16="http://schemas.microsoft.com/office/drawing/2014/main" id="{20FEC07D-0664-489D-AE29-D85E68A3593A}"/>
              </a:ext>
            </a:extLst>
          </p:cNvPr>
          <p:cNvSpPr/>
          <p:nvPr/>
        </p:nvSpPr>
        <p:spPr>
          <a:xfrm>
            <a:off x="5202989" y="1952813"/>
            <a:ext cx="2581265" cy="51899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6" name="Graphique 115" descr="Chronomètre">
            <a:extLst>
              <a:ext uri="{FF2B5EF4-FFF2-40B4-BE49-F238E27FC236}">
                <a16:creationId xmlns:a16="http://schemas.microsoft.com/office/drawing/2014/main" id="{4E6D2ECF-D2C6-4427-BADB-E2D8D2786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0563" y="1259365"/>
            <a:ext cx="686116" cy="686116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4AB77A1F-D2A9-41F3-A12A-BFF660038F11}"/>
              </a:ext>
            </a:extLst>
          </p:cNvPr>
          <p:cNvSpPr txBox="1"/>
          <p:nvPr/>
        </p:nvSpPr>
        <p:spPr>
          <a:xfrm>
            <a:off x="4011119" y="4343456"/>
            <a:ext cx="175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 T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18907A2-B49B-4204-A279-55CEA7D99D13}"/>
              </a:ext>
            </a:extLst>
          </p:cNvPr>
          <p:cNvSpPr txBox="1"/>
          <p:nvPr/>
        </p:nvSpPr>
        <p:spPr>
          <a:xfrm>
            <a:off x="6923590" y="4357689"/>
            <a:ext cx="175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 T</a:t>
            </a:r>
            <a:r>
              <a:rPr lang="fr-FR" baseline="-25000" dirty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26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965A78-4B8A-4469-83B7-E31C3DB7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BE9BD84-44B7-4A84-942F-1973C54A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1" y="2145730"/>
            <a:ext cx="3658606" cy="694497"/>
          </a:xfrm>
        </p:spPr>
        <p:txBody>
          <a:bodyPr/>
          <a:lstStyle/>
          <a:p>
            <a:r>
              <a:rPr lang="fr-FR" sz="4400" dirty="0"/>
              <a:t> Procédé                       </a:t>
            </a:r>
            <a:br>
              <a:rPr lang="fr-FR" sz="4400" dirty="0"/>
            </a:br>
            <a:r>
              <a:rPr lang="fr-FR" sz="4400" dirty="0"/>
              <a:t>Haber-Bosch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316AC2-BAB0-4CB6-95BB-42681F86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600"/>
            <a:ext cx="3661612" cy="46011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59A2EB-6BB2-4475-86CC-9E22F78FAC00}"/>
              </a:ext>
            </a:extLst>
          </p:cNvPr>
          <p:cNvSpPr/>
          <p:nvPr/>
        </p:nvSpPr>
        <p:spPr>
          <a:xfrm>
            <a:off x="3810000" y="534939"/>
            <a:ext cx="4749800" cy="104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3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5389A2-663D-4908-B014-BBD1350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8C50ED-2A7C-4EA2-A8DD-FA5000A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0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B406AA-0058-4DB3-9A3B-6F841255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C6F515-7D8B-4B8F-A9C4-D7E5CE4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catalyses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E9EE3C1-84E3-4946-89F7-2572D3E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24445"/>
              </p:ext>
            </p:extLst>
          </p:nvPr>
        </p:nvGraphicFramePr>
        <p:xfrm>
          <a:off x="101600" y="851347"/>
          <a:ext cx="8785726" cy="3528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1952">
                  <a:extLst>
                    <a:ext uri="{9D8B030D-6E8A-4147-A177-3AD203B41FA5}">
                      <a16:colId xmlns:a16="http://schemas.microsoft.com/office/drawing/2014/main" val="1803051905"/>
                    </a:ext>
                  </a:extLst>
                </a:gridCol>
                <a:gridCol w="2271756">
                  <a:extLst>
                    <a:ext uri="{9D8B030D-6E8A-4147-A177-3AD203B41FA5}">
                      <a16:colId xmlns:a16="http://schemas.microsoft.com/office/drawing/2014/main" val="582494249"/>
                    </a:ext>
                  </a:extLst>
                </a:gridCol>
                <a:gridCol w="2098488">
                  <a:extLst>
                    <a:ext uri="{9D8B030D-6E8A-4147-A177-3AD203B41FA5}">
                      <a16:colId xmlns:a16="http://schemas.microsoft.com/office/drawing/2014/main" val="3939711469"/>
                    </a:ext>
                  </a:extLst>
                </a:gridCol>
                <a:gridCol w="2483530">
                  <a:extLst>
                    <a:ext uri="{9D8B030D-6E8A-4147-A177-3AD203B41FA5}">
                      <a16:colId xmlns:a16="http://schemas.microsoft.com/office/drawing/2014/main" val="510503104"/>
                    </a:ext>
                  </a:extLst>
                </a:gridCol>
              </a:tblGrid>
              <a:tr h="8103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dirty="0"/>
                        <a:t>Homogène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kern="1200" dirty="0"/>
                        <a:t>Hétérogène</a:t>
                      </a:r>
                      <a:endParaRPr lang="fr-FR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kern="1200" dirty="0"/>
                        <a:t>Enzymatique</a:t>
                      </a:r>
                      <a:endParaRPr lang="fr-FR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72065"/>
                  </a:ext>
                </a:extLst>
              </a:tr>
              <a:tr h="1780640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600" dirty="0"/>
                        <a:t>Toutes les molécules du catalyseur sont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Facilement recyclable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Coûts plus bas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Peu de rejet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Très efficace dans les bonnes conditions de pH et température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Sélective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Catalyseur biosourcé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05326"/>
                  </a:ext>
                </a:extLst>
              </a:tr>
              <a:tr h="937179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kern="1200" dirty="0"/>
                        <a:t>Inconvénients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kern="1200" dirty="0"/>
                    </a:p>
                    <a:p>
                      <a:pPr algn="ctr"/>
                      <a:r>
                        <a:rPr lang="fr-FR" sz="1600" kern="1200" dirty="0"/>
                        <a:t>Difficilement recyclable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Seule la surface du catalyseur est disponible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Efficacité fortement dépendante du milieu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Pas recyclable industriellement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4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6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272</Words>
  <Application>Microsoft Office PowerPoint</Application>
  <PresentationFormat>Personnalisé</PresentationFormat>
  <Paragraphs>74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Wingdings</vt:lpstr>
      <vt:lpstr>Titre</vt:lpstr>
      <vt:lpstr>texte</vt:lpstr>
      <vt:lpstr>Merci</vt:lpstr>
      <vt:lpstr>Optimisation d’un procédé chimique </vt:lpstr>
      <vt:lpstr>Variation avec la pression </vt:lpstr>
      <vt:lpstr>Optimisation de la quantité de matière initiale</vt:lpstr>
      <vt:lpstr>Dismutation des ions thiosulfate en milieu acide </vt:lpstr>
      <vt:lpstr> Procédé                        Haber-Bosch</vt:lpstr>
      <vt:lpstr>Présentation PowerPoint</vt:lpstr>
      <vt:lpstr>Les différentes catalyses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53</cp:revision>
  <cp:lastPrinted>2015-03-31T14:07:15Z</cp:lastPrinted>
  <dcterms:created xsi:type="dcterms:W3CDTF">2020-03-24T08:48:58Z</dcterms:created>
  <dcterms:modified xsi:type="dcterms:W3CDTF">2020-05-11T14:48:12Z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