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17"/>
  </p:notesMasterIdLst>
  <p:sldIdLst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58" r:id="rId16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2020-05-08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0" y="1616763"/>
            <a:ext cx="7610443" cy="1088404"/>
          </a:xfrm>
        </p:spPr>
        <p:txBody>
          <a:bodyPr>
            <a:normAutofit fontScale="90000"/>
          </a:bodyPr>
          <a:lstStyle/>
          <a:p>
            <a:r>
              <a:rPr lang="fr-FR" dirty="0"/>
              <a:t>Cinétique électrochimique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AC654D-D0E1-4F64-B9D3-25446D986FCD}"/>
              </a:ext>
            </a:extLst>
          </p:cNvPr>
          <p:cNvSpPr txBox="1"/>
          <p:nvPr/>
        </p:nvSpPr>
        <p:spPr>
          <a:xfrm>
            <a:off x="5418767" y="2783855"/>
            <a:ext cx="292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Agrégation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16BD473-E31A-41D2-8454-14D00900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BF6D407-9D7D-4DEC-9383-C2EFD8EE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Nécessité d’une électrolyse</a:t>
            </a:r>
          </a:p>
        </p:txBody>
      </p:sp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FAF1B28B-3252-492C-A0FC-CC444BB4507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804"/>
            <a:ext cx="8892033" cy="334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1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318E7E-D3B8-4766-B11B-53F488B5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266E6B-B6C4-4E7C-9288-18AE6BE3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de l’eau de Javel </a:t>
            </a:r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37EE6FC3-E32C-4904-874A-889F4116742C}"/>
              </a:ext>
            </a:extLst>
          </p:cNvPr>
          <p:cNvGrpSpPr/>
          <p:nvPr/>
        </p:nvGrpSpPr>
        <p:grpSpPr>
          <a:xfrm>
            <a:off x="143219" y="997676"/>
            <a:ext cx="8857561" cy="3149736"/>
            <a:chOff x="-150033" y="1123363"/>
            <a:chExt cx="12306893" cy="4046198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A3CF43E6-480E-4F60-B44F-1023C1727DD6}"/>
                </a:ext>
              </a:extLst>
            </p:cNvPr>
            <p:cNvGrpSpPr/>
            <p:nvPr/>
          </p:nvGrpSpPr>
          <p:grpSpPr>
            <a:xfrm>
              <a:off x="1152908" y="1123363"/>
              <a:ext cx="9498615" cy="4046198"/>
              <a:chOff x="-393930" y="1236775"/>
              <a:chExt cx="9498615" cy="4046198"/>
            </a:xfrm>
          </p:grpSpPr>
          <p:grpSp>
            <p:nvGrpSpPr>
              <p:cNvPr id="86" name="Grouper 68">
                <a:extLst>
                  <a:ext uri="{FF2B5EF4-FFF2-40B4-BE49-F238E27FC236}">
                    <a16:creationId xmlns:a16="http://schemas.microsoft.com/office/drawing/2014/main" id="{19A41BD3-E72B-42CE-B9C8-ECC18B5EF451}"/>
                  </a:ext>
                </a:extLst>
              </p:cNvPr>
              <p:cNvGrpSpPr/>
              <p:nvPr/>
            </p:nvGrpSpPr>
            <p:grpSpPr>
              <a:xfrm>
                <a:off x="3248121" y="1236775"/>
                <a:ext cx="2504978" cy="4046198"/>
                <a:chOff x="0" y="0"/>
                <a:chExt cx="1605915" cy="2593975"/>
              </a:xfrm>
            </p:grpSpPr>
            <p:grpSp>
              <p:nvGrpSpPr>
                <p:cNvPr id="99" name="Grouper 69">
                  <a:extLst>
                    <a:ext uri="{FF2B5EF4-FFF2-40B4-BE49-F238E27FC236}">
                      <a16:creationId xmlns:a16="http://schemas.microsoft.com/office/drawing/2014/main" id="{88FDD78D-0BBD-4125-B5BF-0A9D0AAFA69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605915" cy="2593975"/>
                  <a:chOff x="0" y="0"/>
                  <a:chExt cx="1605915" cy="2593975"/>
                </a:xfrm>
                <a:extLst>
                  <a:ext uri="{0CCBE362-F206-4b92-989A-16890622DB6E}">
                    <ma14:wrappingTextBoxFlag xmlns:ma14="http://schemas.microsoft.com/office/mac/drawingml/2011/main" xmlns="" val="1"/>
                  </a:ext>
                </a:extLst>
              </p:grpSpPr>
              <p:grpSp>
                <p:nvGrpSpPr>
                  <p:cNvPr id="101" name="Grouper 71">
                    <a:extLst>
                      <a:ext uri="{FF2B5EF4-FFF2-40B4-BE49-F238E27FC236}">
                        <a16:creationId xmlns:a16="http://schemas.microsoft.com/office/drawing/2014/main" id="{EBA70BCC-9C53-4046-8033-EC75AB61B791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1530350"/>
                    <a:ext cx="1605915" cy="692150"/>
                    <a:chOff x="0" y="0"/>
                    <a:chExt cx="1605915" cy="824230"/>
                  </a:xfrm>
                </p:grpSpPr>
                <p:grpSp>
                  <p:nvGrpSpPr>
                    <p:cNvPr id="153" name="Grouper 123">
                      <a:extLst>
                        <a:ext uri="{FF2B5EF4-FFF2-40B4-BE49-F238E27FC236}">
                          <a16:creationId xmlns:a16="http://schemas.microsoft.com/office/drawing/2014/main" id="{73407EAD-2EBA-417C-B9B0-1DDFCC3EC2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605915" cy="824230"/>
                      <a:chOff x="0" y="0"/>
                      <a:chExt cx="571500" cy="824230"/>
                    </a:xfrm>
                  </p:grpSpPr>
                  <p:grpSp>
                    <p:nvGrpSpPr>
                      <p:cNvPr id="155" name="Grouper 125">
                        <a:extLst>
                          <a:ext uri="{FF2B5EF4-FFF2-40B4-BE49-F238E27FC236}">
                            <a16:creationId xmlns:a16="http://schemas.microsoft.com/office/drawing/2014/main" id="{EFE3D4FE-8868-4834-8269-34A0079CC8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24130"/>
                        <a:ext cx="571500" cy="800100"/>
                        <a:chOff x="0" y="0"/>
                        <a:chExt cx="571500" cy="800100"/>
                      </a:xfrm>
                    </p:grpSpPr>
                    <p:sp>
                      <p:nvSpPr>
                        <p:cNvPr id="157" name="Arrondir un rectangle avec un coin du même côté 127">
                          <a:extLst>
                            <a:ext uri="{FF2B5EF4-FFF2-40B4-BE49-F238E27FC236}">
                              <a16:creationId xmlns:a16="http://schemas.microsoft.com/office/drawing/2014/main" id="{6CD63E08-F673-4C91-8299-F81157FAED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0"/>
                          <a:ext cx="571500" cy="800100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58" name="Arrondir un rectangle avec un coin du même côté 128">
                          <a:extLst>
                            <a:ext uri="{FF2B5EF4-FFF2-40B4-BE49-F238E27FC236}">
                              <a16:creationId xmlns:a16="http://schemas.microsoft.com/office/drawing/2014/main" id="{ED426EE2-569D-4ADE-9FAE-5B79712061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206375"/>
                          <a:ext cx="571500" cy="593725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  <p:sp>
                    <p:nvSpPr>
                      <p:cNvPr id="156" name="Rectangle 155">
                        <a:extLst>
                          <a:ext uri="{FF2B5EF4-FFF2-40B4-BE49-F238E27FC236}">
                            <a16:creationId xmlns:a16="http://schemas.microsoft.com/office/drawing/2014/main" id="{42F1A617-B34D-4AA4-93D1-2F648DB194FA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0" y="0"/>
                        <a:ext cx="571500" cy="4508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154" name="Rectangle 153">
                      <a:extLst>
                        <a:ext uri="{FF2B5EF4-FFF2-40B4-BE49-F238E27FC236}">
                          <a16:creationId xmlns:a16="http://schemas.microsoft.com/office/drawing/2014/main" id="{971D3783-3953-4DCA-BF71-03B19ABF569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97840" y="205740"/>
                      <a:ext cx="629920" cy="577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102" name="Grouper 72">
                    <a:extLst>
                      <a:ext uri="{FF2B5EF4-FFF2-40B4-BE49-F238E27FC236}">
                        <a16:creationId xmlns:a16="http://schemas.microsoft.com/office/drawing/2014/main" id="{A478E800-AA87-4FA1-88CE-2BC944A3FFC0}"/>
                      </a:ext>
                    </a:extLst>
                  </p:cNvPr>
                  <p:cNvGrpSpPr/>
                  <p:nvPr/>
                </p:nvGrpSpPr>
                <p:grpSpPr>
                  <a:xfrm>
                    <a:off x="464820" y="1050290"/>
                    <a:ext cx="676275" cy="1157605"/>
                    <a:chOff x="-115156" y="-5080"/>
                    <a:chExt cx="2760759" cy="1157605"/>
                  </a:xfrm>
                </p:grpSpPr>
                <p:sp>
                  <p:nvSpPr>
                    <p:cNvPr id="146" name="Arrondir un rectangle avec un coin du même côté 116">
                      <a:extLst>
                        <a:ext uri="{FF2B5EF4-FFF2-40B4-BE49-F238E27FC236}">
                          <a16:creationId xmlns:a16="http://schemas.microsoft.com/office/drawing/2014/main" id="{E6466683-5872-423E-A6C0-055665586F33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0" y="352425"/>
                      <a:ext cx="2573020" cy="800100"/>
                    </a:xfrm>
                    <a:prstGeom prst="round2SameRect">
                      <a:avLst/>
                    </a:prstGeom>
                    <a:noFill/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47" name="Arrondir un rectangle avec un coin du même côté 117">
                      <a:extLst>
                        <a:ext uri="{FF2B5EF4-FFF2-40B4-BE49-F238E27FC236}">
                          <a16:creationId xmlns:a16="http://schemas.microsoft.com/office/drawing/2014/main" id="{2F477F19-3B31-40A1-99A8-FD4F10C21745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0" y="544195"/>
                      <a:ext cx="2573020" cy="607695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5F5299BB-A5D6-4CB6-B6DB-0585855D31F6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0" y="328295"/>
                      <a:ext cx="2573020" cy="450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49" name="Parallélogramme 148">
                      <a:extLst>
                        <a:ext uri="{FF2B5EF4-FFF2-40B4-BE49-F238E27FC236}">
                          <a16:creationId xmlns:a16="http://schemas.microsoft.com/office/drawing/2014/main" id="{22010584-59C8-48F3-9A69-28367510E9E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-115156" y="-5080"/>
                      <a:ext cx="733430" cy="1142365"/>
                    </a:xfrm>
                    <a:prstGeom prst="parallelogram">
                      <a:avLst>
                        <a:gd name="adj" fmla="val 77936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50" name="Parallélogramme 149">
                      <a:extLst>
                        <a:ext uri="{FF2B5EF4-FFF2-40B4-BE49-F238E27FC236}">
                          <a16:creationId xmlns:a16="http://schemas.microsoft.com/office/drawing/2014/main" id="{C3D8DD1C-4835-4BE2-A9E2-B6FBA76E4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7908" y="-5080"/>
                      <a:ext cx="637695" cy="1142365"/>
                    </a:xfrm>
                    <a:prstGeom prst="parallelogram">
                      <a:avLst>
                        <a:gd name="adj" fmla="val 72609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151" name="Connecteur droit 150">
                      <a:extLst>
                        <a:ext uri="{FF2B5EF4-FFF2-40B4-BE49-F238E27FC236}">
                          <a16:creationId xmlns:a16="http://schemas.microsoft.com/office/drawing/2014/main" id="{B1758129-065E-4DC1-80AB-9788A1A08C7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96465" y="543560"/>
                      <a:ext cx="376555" cy="1270"/>
                    </a:xfrm>
                    <a:prstGeom prst="line">
                      <a:avLst/>
                    </a:prstGeom>
                    <a:ln w="9525" cmpd="sng"/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Connecteur droit 151">
                      <a:extLst>
                        <a:ext uri="{FF2B5EF4-FFF2-40B4-BE49-F238E27FC236}">
                          <a16:creationId xmlns:a16="http://schemas.microsoft.com/office/drawing/2014/main" id="{163E36ED-07BA-48D8-AD1D-8E54D7C8FEC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544830"/>
                      <a:ext cx="376555" cy="1270"/>
                    </a:xfrm>
                    <a:prstGeom prst="line">
                      <a:avLst/>
                    </a:prstGeom>
                    <a:ln w="9525" cmpd="sng"/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3" name="Grouper 73">
                    <a:extLst>
                      <a:ext uri="{FF2B5EF4-FFF2-40B4-BE49-F238E27FC236}">
                        <a16:creationId xmlns:a16="http://schemas.microsoft.com/office/drawing/2014/main" id="{DB44A061-1B39-4B84-B2A6-F1B1516DA13B}"/>
                      </a:ext>
                    </a:extLst>
                  </p:cNvPr>
                  <p:cNvGrpSpPr/>
                  <p:nvPr/>
                </p:nvGrpSpPr>
                <p:grpSpPr>
                  <a:xfrm>
                    <a:off x="236220" y="2230120"/>
                    <a:ext cx="1143000" cy="363855"/>
                    <a:chOff x="0" y="0"/>
                    <a:chExt cx="1143000" cy="363855"/>
                  </a:xfrm>
                </p:grpSpPr>
                <p:sp>
                  <p:nvSpPr>
                    <p:cNvPr id="144" name="Rectangle 143">
                      <a:extLst>
                        <a:ext uri="{FF2B5EF4-FFF2-40B4-BE49-F238E27FC236}">
                          <a16:creationId xmlns:a16="http://schemas.microsoft.com/office/drawing/2014/main" id="{24433ACC-87AE-408E-8227-4082661DC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1143000" cy="363855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45" name="Ellipse 144">
                      <a:extLst>
                        <a:ext uri="{FF2B5EF4-FFF2-40B4-BE49-F238E27FC236}">
                          <a16:creationId xmlns:a16="http://schemas.microsoft.com/office/drawing/2014/main" id="{F4902671-B5F2-473E-BF71-A5348A5A1C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300" y="114300"/>
                      <a:ext cx="114300" cy="1352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104" name="Grouper 74">
                    <a:extLst>
                      <a:ext uri="{FF2B5EF4-FFF2-40B4-BE49-F238E27FC236}">
                        <a16:creationId xmlns:a16="http://schemas.microsoft.com/office/drawing/2014/main" id="{EA631710-07C1-4B55-8065-181FF4915C3B}"/>
                      </a:ext>
                    </a:extLst>
                  </p:cNvPr>
                  <p:cNvGrpSpPr/>
                  <p:nvPr/>
                </p:nvGrpSpPr>
                <p:grpSpPr>
                  <a:xfrm>
                    <a:off x="136525" y="0"/>
                    <a:ext cx="1342390" cy="1050290"/>
                    <a:chOff x="0" y="0"/>
                    <a:chExt cx="1342390" cy="1050290"/>
                  </a:xfrm>
                </p:grpSpPr>
                <p:grpSp>
                  <p:nvGrpSpPr>
                    <p:cNvPr id="131" name="Grouper 101">
                      <a:extLst>
                        <a:ext uri="{FF2B5EF4-FFF2-40B4-BE49-F238E27FC236}">
                          <a16:creationId xmlns:a16="http://schemas.microsoft.com/office/drawing/2014/main" id="{F0F8BED7-6BD3-4041-B945-4EDAF6281F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915" y="0"/>
                      <a:ext cx="1230630" cy="741680"/>
                      <a:chOff x="0" y="0"/>
                      <a:chExt cx="1230630" cy="741680"/>
                    </a:xfrm>
                  </p:grpSpPr>
                  <p:sp>
                    <p:nvSpPr>
                      <p:cNvPr id="140" name="Ellipse 139">
                        <a:extLst>
                          <a:ext uri="{FF2B5EF4-FFF2-40B4-BE49-F238E27FC236}">
                            <a16:creationId xmlns:a16="http://schemas.microsoft.com/office/drawing/2014/main" id="{A2F9C8BE-6197-4956-AFFB-30C40E0157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000" y="121920"/>
                        <a:ext cx="680720" cy="619760"/>
                      </a:xfrm>
                      <a:prstGeom prst="ellipse">
                        <a:avLst/>
                      </a:prstGeom>
                      <a:noFill/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41" name="Zone de texte 941">
                        <a:extLst>
                          <a:ext uri="{FF2B5EF4-FFF2-40B4-BE49-F238E27FC236}">
                            <a16:creationId xmlns:a16="http://schemas.microsoft.com/office/drawing/2014/main" id="{97D4BF94-2D6D-4F3C-8D0E-CD30E9B77F1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34720" y="12700"/>
                        <a:ext cx="295910" cy="385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xmlns="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2400" dirty="0">
                            <a:solidFill>
                              <a:srgbClr val="C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+</a:t>
                        </a:r>
                        <a:r>
                          <a:rPr lang="fr-FR" sz="2400" dirty="0">
                            <a:effectLst/>
                            <a:ea typeface="ＭＳ 明朝"/>
                            <a:cs typeface="Times New Roman"/>
                          </a:rPr>
                          <a:t>   </a:t>
                        </a:r>
                        <a:endParaRPr lang="fr-FR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42" name="Zone de texte 942">
                        <a:extLst>
                          <a:ext uri="{FF2B5EF4-FFF2-40B4-BE49-F238E27FC236}">
                            <a16:creationId xmlns:a16="http://schemas.microsoft.com/office/drawing/2014/main" id="{00468254-6697-4187-BB06-A8E9BF5C98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0" y="0"/>
                        <a:ext cx="306070" cy="376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xmlns="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2400" dirty="0">
                            <a:solidFill>
                              <a:schemeClr val="accent2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-</a:t>
                        </a:r>
                        <a:r>
                          <a:rPr lang="fr-FR" sz="1800" dirty="0">
                            <a:effectLst/>
                            <a:ea typeface="ＭＳ 明朝"/>
                            <a:cs typeface="Times New Roman"/>
                          </a:rPr>
                          <a:t>   </a:t>
                        </a:r>
                        <a:endParaRPr lang="fr-FR" sz="1200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43" name="Zone de texte 900">
                        <a:extLst>
                          <a:ext uri="{FF2B5EF4-FFF2-40B4-BE49-F238E27FC236}">
                            <a16:creationId xmlns:a16="http://schemas.microsoft.com/office/drawing/2014/main" id="{96726D8B-33F3-4549-9135-1EFB2E9F6F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5290" y="207010"/>
                        <a:ext cx="371475" cy="410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xmlns="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fr-FR" sz="3200" dirty="0">
                            <a:effectLst/>
                            <a:ea typeface="ＭＳ 明朝"/>
                            <a:cs typeface="Times New Roman"/>
                          </a:rPr>
                          <a:t>G</a:t>
                        </a:r>
                        <a:endParaRPr lang="fr-FR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32" name="Grouper 102">
                      <a:extLst>
                        <a:ext uri="{FF2B5EF4-FFF2-40B4-BE49-F238E27FC236}">
                          <a16:creationId xmlns:a16="http://schemas.microsoft.com/office/drawing/2014/main" id="{4CCE8EF6-BF19-420A-B0D8-41663C2AE5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467995"/>
                      <a:ext cx="337820" cy="582295"/>
                      <a:chOff x="0" y="0"/>
                      <a:chExt cx="337820" cy="582295"/>
                    </a:xfrm>
                  </p:grpSpPr>
                  <p:cxnSp>
                    <p:nvCxnSpPr>
                      <p:cNvPr id="137" name="Connecteur droit 136">
                        <a:extLst>
                          <a:ext uri="{FF2B5EF4-FFF2-40B4-BE49-F238E27FC236}">
                            <a16:creationId xmlns:a16="http://schemas.microsoft.com/office/drawing/2014/main" id="{92A0B8DE-D813-4A2C-9ED1-32AC6B132ED0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0" y="582295"/>
                        <a:ext cx="328295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Connecteur droit 137">
                        <a:extLst>
                          <a:ext uri="{FF2B5EF4-FFF2-40B4-BE49-F238E27FC236}">
                            <a16:creationId xmlns:a16="http://schemas.microsoft.com/office/drawing/2014/main" id="{8CD16D4B-4673-4751-8DC0-8FB92352A72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0"/>
                        <a:ext cx="0" cy="582295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Connecteur droit 138">
                        <a:extLst>
                          <a:ext uri="{FF2B5EF4-FFF2-40B4-BE49-F238E27FC236}">
                            <a16:creationId xmlns:a16="http://schemas.microsoft.com/office/drawing/2014/main" id="{FCE3DD67-EE09-461D-8DC4-D6D11B8C7CA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337820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3" name="Grouper 103">
                      <a:extLst>
                        <a:ext uri="{FF2B5EF4-FFF2-40B4-BE49-F238E27FC236}">
                          <a16:creationId xmlns:a16="http://schemas.microsoft.com/office/drawing/2014/main" id="{A829BB8F-F735-4C0A-BB81-9A8FFD67C555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1004570" y="467995"/>
                      <a:ext cx="337820" cy="582295"/>
                      <a:chOff x="0" y="0"/>
                      <a:chExt cx="337820" cy="582295"/>
                    </a:xfrm>
                  </p:grpSpPr>
                  <p:cxnSp>
                    <p:nvCxnSpPr>
                      <p:cNvPr id="134" name="Connecteur droit 133">
                        <a:extLst>
                          <a:ext uri="{FF2B5EF4-FFF2-40B4-BE49-F238E27FC236}">
                            <a16:creationId xmlns:a16="http://schemas.microsoft.com/office/drawing/2014/main" id="{D09637EE-3B23-41B7-A68E-CE98029B5D76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0" y="582295"/>
                        <a:ext cx="328295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" name="Connecteur droit 134">
                        <a:extLst>
                          <a:ext uri="{FF2B5EF4-FFF2-40B4-BE49-F238E27FC236}">
                            <a16:creationId xmlns:a16="http://schemas.microsoft.com/office/drawing/2014/main" id="{12060912-4B45-4430-977F-1B13C3EBC04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0"/>
                        <a:ext cx="0" cy="582295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Connecteur droit 135">
                        <a:extLst>
                          <a:ext uri="{FF2B5EF4-FFF2-40B4-BE49-F238E27FC236}">
                            <a16:creationId xmlns:a16="http://schemas.microsoft.com/office/drawing/2014/main" id="{FCF20DBE-A5EE-4ADB-BC10-A0D3114964C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337820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05" name="Grouper 75">
                    <a:extLst>
                      <a:ext uri="{FF2B5EF4-FFF2-40B4-BE49-F238E27FC236}">
                        <a16:creationId xmlns:a16="http://schemas.microsoft.com/office/drawing/2014/main" id="{14779AC1-0BD2-4818-9486-CAD7836723D1}"/>
                      </a:ext>
                    </a:extLst>
                  </p:cNvPr>
                  <p:cNvGrpSpPr/>
                  <p:nvPr/>
                </p:nvGrpSpPr>
                <p:grpSpPr>
                  <a:xfrm>
                    <a:off x="122555" y="1795145"/>
                    <a:ext cx="304484" cy="343534"/>
                    <a:chOff x="0" y="0"/>
                    <a:chExt cx="405553" cy="454660"/>
                  </a:xfrm>
                </p:grpSpPr>
                <p:grpSp>
                  <p:nvGrpSpPr>
                    <p:cNvPr id="119" name="Grouper 89">
                      <a:extLst>
                        <a:ext uri="{FF2B5EF4-FFF2-40B4-BE49-F238E27FC236}">
                          <a16:creationId xmlns:a16="http://schemas.microsoft.com/office/drawing/2014/main" id="{59F17BED-81D3-4112-8CAC-3C9CDD15CB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129" name="Connecteur droit 128">
                        <a:extLst>
                          <a:ext uri="{FF2B5EF4-FFF2-40B4-BE49-F238E27FC236}">
                            <a16:creationId xmlns:a16="http://schemas.microsoft.com/office/drawing/2014/main" id="{61266DFB-245C-47B7-A420-001D7B5C6040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Connecteur droit 129">
                        <a:extLst>
                          <a:ext uri="{FF2B5EF4-FFF2-40B4-BE49-F238E27FC236}">
                            <a16:creationId xmlns:a16="http://schemas.microsoft.com/office/drawing/2014/main" id="{4AD4D73E-39E4-4B03-8941-F2A8147C6A00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0" name="Grouper 90">
                      <a:extLst>
                        <a:ext uri="{FF2B5EF4-FFF2-40B4-BE49-F238E27FC236}">
                          <a16:creationId xmlns:a16="http://schemas.microsoft.com/office/drawing/2014/main" id="{2EFBF9FF-556B-4A3B-B3DE-577A06DDFF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2400" y="1524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127" name="Connecteur droit 126">
                        <a:extLst>
                          <a:ext uri="{FF2B5EF4-FFF2-40B4-BE49-F238E27FC236}">
                            <a16:creationId xmlns:a16="http://schemas.microsoft.com/office/drawing/2014/main" id="{A590F819-BC75-4093-9C2C-162C6D8F493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Connecteur droit 127">
                        <a:extLst>
                          <a:ext uri="{FF2B5EF4-FFF2-40B4-BE49-F238E27FC236}">
                            <a16:creationId xmlns:a16="http://schemas.microsoft.com/office/drawing/2014/main" id="{8A3A1EAB-34C1-43A8-A10C-E2506AB4A217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1" name="Grouper 91">
                      <a:extLst>
                        <a:ext uri="{FF2B5EF4-FFF2-40B4-BE49-F238E27FC236}">
                          <a16:creationId xmlns:a16="http://schemas.microsoft.com/office/drawing/2014/main" id="{76379714-0A0B-4884-9EA7-6B80FE8F0E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0" y="3048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125" name="Connecteur droit 124">
                        <a:extLst>
                          <a:ext uri="{FF2B5EF4-FFF2-40B4-BE49-F238E27FC236}">
                            <a16:creationId xmlns:a16="http://schemas.microsoft.com/office/drawing/2014/main" id="{B6E59CD9-BFCF-4AF0-933C-9C39FB0858B4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6" name="Connecteur droit 125">
                        <a:extLst>
                          <a:ext uri="{FF2B5EF4-FFF2-40B4-BE49-F238E27FC236}">
                            <a16:creationId xmlns:a16="http://schemas.microsoft.com/office/drawing/2014/main" id="{DE0EA03A-CAD8-40B0-B42F-ADC0AF6678C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2" name="Grouper 92">
                      <a:extLst>
                        <a:ext uri="{FF2B5EF4-FFF2-40B4-BE49-F238E27FC236}">
                          <a16:creationId xmlns:a16="http://schemas.microsoft.com/office/drawing/2014/main" id="{3E11037A-FAEA-42A7-ADE3-BF6CD1F3DB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9464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123" name="Connecteur droit 122">
                        <a:extLst>
                          <a:ext uri="{FF2B5EF4-FFF2-40B4-BE49-F238E27FC236}">
                            <a16:creationId xmlns:a16="http://schemas.microsoft.com/office/drawing/2014/main" id="{D2C542E9-7362-4B4E-B064-D2093E0ACA91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" name="Connecteur droit 123">
                        <a:extLst>
                          <a:ext uri="{FF2B5EF4-FFF2-40B4-BE49-F238E27FC236}">
                            <a16:creationId xmlns:a16="http://schemas.microsoft.com/office/drawing/2014/main" id="{E274553D-9732-47B5-85B1-24D07B50EC84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06" name="Grouper 76">
                    <a:extLst>
                      <a:ext uri="{FF2B5EF4-FFF2-40B4-BE49-F238E27FC236}">
                        <a16:creationId xmlns:a16="http://schemas.microsoft.com/office/drawing/2014/main" id="{D1B10E12-B81B-4445-A20F-00CA2F811BB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228088" y="1795145"/>
                    <a:ext cx="304484" cy="343534"/>
                    <a:chOff x="0" y="0"/>
                    <a:chExt cx="405553" cy="454660"/>
                  </a:xfrm>
                </p:grpSpPr>
                <p:grpSp>
                  <p:nvGrpSpPr>
                    <p:cNvPr id="107" name="Grouper 77">
                      <a:extLst>
                        <a:ext uri="{FF2B5EF4-FFF2-40B4-BE49-F238E27FC236}">
                          <a16:creationId xmlns:a16="http://schemas.microsoft.com/office/drawing/2014/main" id="{35C9DA97-96FC-4C91-A97C-D54E7054D4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117" name="Connecteur droit 116">
                        <a:extLst>
                          <a:ext uri="{FF2B5EF4-FFF2-40B4-BE49-F238E27FC236}">
                            <a16:creationId xmlns:a16="http://schemas.microsoft.com/office/drawing/2014/main" id="{03F4D03E-2D04-4738-977F-8336A555554F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8" name="Connecteur droit 117">
                        <a:extLst>
                          <a:ext uri="{FF2B5EF4-FFF2-40B4-BE49-F238E27FC236}">
                            <a16:creationId xmlns:a16="http://schemas.microsoft.com/office/drawing/2014/main" id="{32BB1004-091B-416E-B3E0-5F07ABCCD16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8" name="Grouper 78">
                      <a:extLst>
                        <a:ext uri="{FF2B5EF4-FFF2-40B4-BE49-F238E27FC236}">
                          <a16:creationId xmlns:a16="http://schemas.microsoft.com/office/drawing/2014/main" id="{B524D20F-1C6E-4C2F-92B0-2260EA7F64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2400" y="1524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115" name="Connecteur droit 114">
                        <a:extLst>
                          <a:ext uri="{FF2B5EF4-FFF2-40B4-BE49-F238E27FC236}">
                            <a16:creationId xmlns:a16="http://schemas.microsoft.com/office/drawing/2014/main" id="{A580213E-77FA-4AB0-BDB9-0E1B932C3E76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" name="Connecteur droit 115">
                        <a:extLst>
                          <a:ext uri="{FF2B5EF4-FFF2-40B4-BE49-F238E27FC236}">
                            <a16:creationId xmlns:a16="http://schemas.microsoft.com/office/drawing/2014/main" id="{9E37B82B-E9C3-4028-840F-B31EF05F1F67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9" name="Grouper 79">
                      <a:extLst>
                        <a:ext uri="{FF2B5EF4-FFF2-40B4-BE49-F238E27FC236}">
                          <a16:creationId xmlns:a16="http://schemas.microsoft.com/office/drawing/2014/main" id="{8FC87008-E957-4415-981A-F8DC3715D4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0" y="3048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113" name="Connecteur droit 112">
                        <a:extLst>
                          <a:ext uri="{FF2B5EF4-FFF2-40B4-BE49-F238E27FC236}">
                            <a16:creationId xmlns:a16="http://schemas.microsoft.com/office/drawing/2014/main" id="{80DBC044-E1A4-4472-8F35-E28D659857E4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" name="Connecteur droit 113">
                        <a:extLst>
                          <a:ext uri="{FF2B5EF4-FFF2-40B4-BE49-F238E27FC236}">
                            <a16:creationId xmlns:a16="http://schemas.microsoft.com/office/drawing/2014/main" id="{97F5C393-9A24-4B23-974E-C8792C5294DB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0" name="Grouper 80">
                      <a:extLst>
                        <a:ext uri="{FF2B5EF4-FFF2-40B4-BE49-F238E27FC236}">
                          <a16:creationId xmlns:a16="http://schemas.microsoft.com/office/drawing/2014/main" id="{49E0ACE0-E40A-451B-9F8D-A697B0CBAF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9464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111" name="Connecteur droit 110">
                        <a:extLst>
                          <a:ext uri="{FF2B5EF4-FFF2-40B4-BE49-F238E27FC236}">
                            <a16:creationId xmlns:a16="http://schemas.microsoft.com/office/drawing/2014/main" id="{08D51EE8-4FED-4500-9938-B7D32F8A7B9C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Connecteur droit 111">
                        <a:extLst>
                          <a:ext uri="{FF2B5EF4-FFF2-40B4-BE49-F238E27FC236}">
                            <a16:creationId xmlns:a16="http://schemas.microsoft.com/office/drawing/2014/main" id="{719DD728-0F3F-4B92-93B3-A88297CE305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100" name="Rectangle à coins arrondis 70">
                  <a:extLst>
                    <a:ext uri="{FF2B5EF4-FFF2-40B4-BE49-F238E27FC236}">
                      <a16:creationId xmlns:a16="http://schemas.microsoft.com/office/drawing/2014/main" id="{52C5C0F5-A448-4B7C-B4C4-13CE18835C48}"/>
                    </a:ext>
                  </a:extLst>
                </p:cNvPr>
                <p:cNvSpPr/>
                <p:nvPr/>
              </p:nvSpPr>
              <p:spPr>
                <a:xfrm>
                  <a:off x="704215" y="2146300"/>
                  <a:ext cx="228600" cy="4508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C73E79D9-F7CB-4CA6-B693-318679DA957B}"/>
                  </a:ext>
                </a:extLst>
              </p:cNvPr>
              <p:cNvSpPr txBox="1"/>
              <p:nvPr/>
            </p:nvSpPr>
            <p:spPr>
              <a:xfrm>
                <a:off x="6684620" y="4056732"/>
                <a:ext cx="24200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Cristallisoir rempli </a:t>
                </a:r>
              </a:p>
              <a:p>
                <a:r>
                  <a:rPr lang="fr-FR" dirty="0"/>
                  <a:t>d’un mélange eau-glace</a:t>
                </a:r>
              </a:p>
            </p:txBody>
          </p:sp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A6943F6C-1DDA-4C49-8AF7-6889D69551BB}"/>
                  </a:ext>
                </a:extLst>
              </p:cNvPr>
              <p:cNvSpPr txBox="1"/>
              <p:nvPr/>
            </p:nvSpPr>
            <p:spPr>
              <a:xfrm>
                <a:off x="-393930" y="4863932"/>
                <a:ext cx="2241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Agitateur magnétique</a:t>
                </a:r>
              </a:p>
            </p:txBody>
          </p:sp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BB6D1E9-E325-4AA2-AD71-9D4D8AE98159}"/>
                  </a:ext>
                </a:extLst>
              </p:cNvPr>
              <p:cNvSpPr txBox="1"/>
              <p:nvPr/>
            </p:nvSpPr>
            <p:spPr>
              <a:xfrm>
                <a:off x="940486" y="3245362"/>
                <a:ext cx="17361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Solution de </a:t>
                </a:r>
                <a:r>
                  <a:rPr lang="fr-FR" dirty="0" err="1"/>
                  <a:t>NaCl</a:t>
                </a:r>
                <a:endParaRPr lang="fr-FR" dirty="0"/>
              </a:p>
              <a:p>
                <a:r>
                  <a:rPr lang="fr-FR" dirty="0"/>
                  <a:t>à 5 mol.L</a:t>
                </a:r>
                <a:r>
                  <a:rPr lang="fr-FR" baseline="30000" dirty="0"/>
                  <a:t>-1</a:t>
                </a:r>
              </a:p>
            </p:txBody>
          </p:sp>
          <p:sp>
            <p:nvSpPr>
              <p:cNvPr id="90" name="Flèche vers la droite 129">
                <a:extLst>
                  <a:ext uri="{FF2B5EF4-FFF2-40B4-BE49-F238E27FC236}">
                    <a16:creationId xmlns:a16="http://schemas.microsoft.com/office/drawing/2014/main" id="{CB141434-7655-4B7F-849B-8052173BBC97}"/>
                  </a:ext>
                </a:extLst>
              </p:cNvPr>
              <p:cNvSpPr/>
              <p:nvPr/>
            </p:nvSpPr>
            <p:spPr>
              <a:xfrm rot="489713">
                <a:off x="2709294" y="3611080"/>
                <a:ext cx="1270926" cy="104915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91" name="Flèche vers la droite 130">
                <a:extLst>
                  <a:ext uri="{FF2B5EF4-FFF2-40B4-BE49-F238E27FC236}">
                    <a16:creationId xmlns:a16="http://schemas.microsoft.com/office/drawing/2014/main" id="{62A9950E-7371-4A89-9A38-9E7265D3BBAE}"/>
                  </a:ext>
                </a:extLst>
              </p:cNvPr>
              <p:cNvSpPr/>
              <p:nvPr/>
            </p:nvSpPr>
            <p:spPr>
              <a:xfrm>
                <a:off x="2676621" y="5103002"/>
                <a:ext cx="912233" cy="114300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92" name="Flèche vers la droite 131">
                <a:extLst>
                  <a:ext uri="{FF2B5EF4-FFF2-40B4-BE49-F238E27FC236}">
                    <a16:creationId xmlns:a16="http://schemas.microsoft.com/office/drawing/2014/main" id="{D9192FA1-4792-4A52-9F83-D877D0D02BA4}"/>
                  </a:ext>
                </a:extLst>
              </p:cNvPr>
              <p:cNvSpPr/>
              <p:nvPr/>
            </p:nvSpPr>
            <p:spPr>
              <a:xfrm rot="10800000">
                <a:off x="5760194" y="4313744"/>
                <a:ext cx="831106" cy="114300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93" name="Flèche vers la droite 132">
                <a:extLst>
                  <a:ext uri="{FF2B5EF4-FFF2-40B4-BE49-F238E27FC236}">
                    <a16:creationId xmlns:a16="http://schemas.microsoft.com/office/drawing/2014/main" id="{FE315DD6-1BA7-45B4-9482-8495ECDBF4BD}"/>
                  </a:ext>
                </a:extLst>
              </p:cNvPr>
              <p:cNvSpPr/>
              <p:nvPr/>
            </p:nvSpPr>
            <p:spPr>
              <a:xfrm rot="10103157">
                <a:off x="5023431" y="2931697"/>
                <a:ext cx="1820167" cy="131797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7369C781-0821-4B07-95D8-22CB4DA2B845}"/>
                  </a:ext>
                </a:extLst>
              </p:cNvPr>
              <p:cNvSpPr txBox="1"/>
              <p:nvPr/>
            </p:nvSpPr>
            <p:spPr>
              <a:xfrm>
                <a:off x="6838234" y="2561527"/>
                <a:ext cx="12603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C00000"/>
                    </a:solidFill>
                  </a:rPr>
                  <a:t>Anode</a:t>
                </a:r>
                <a:r>
                  <a:rPr lang="fr-FR" dirty="0"/>
                  <a:t> </a:t>
                </a:r>
              </a:p>
              <a:p>
                <a:r>
                  <a:rPr lang="fr-FR" dirty="0"/>
                  <a:t>en graphite</a:t>
                </a:r>
              </a:p>
            </p:txBody>
          </p:sp>
          <p:sp>
            <p:nvSpPr>
              <p:cNvPr id="95" name="Flèche vers la droite 134">
                <a:extLst>
                  <a:ext uri="{FF2B5EF4-FFF2-40B4-BE49-F238E27FC236}">
                    <a16:creationId xmlns:a16="http://schemas.microsoft.com/office/drawing/2014/main" id="{77A1B6E4-BCF4-476F-AE95-32612E4CD11E}"/>
                  </a:ext>
                </a:extLst>
              </p:cNvPr>
              <p:cNvSpPr/>
              <p:nvPr/>
            </p:nvSpPr>
            <p:spPr>
              <a:xfrm rot="579948">
                <a:off x="2154856" y="2928460"/>
                <a:ext cx="1820167" cy="131797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13EF6AC-ABBA-4FDB-852C-5186374CA2A9}"/>
                  </a:ext>
                </a:extLst>
              </p:cNvPr>
              <p:cNvSpPr txBox="1"/>
              <p:nvPr/>
            </p:nvSpPr>
            <p:spPr>
              <a:xfrm>
                <a:off x="1168437" y="2339142"/>
                <a:ext cx="1353900" cy="830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00B050"/>
                    </a:solidFill>
                  </a:rPr>
                  <a:t>Cathode</a:t>
                </a:r>
              </a:p>
              <a:p>
                <a:r>
                  <a:rPr lang="fr-FR" dirty="0"/>
                  <a:t>en fer</a:t>
                </a:r>
              </a:p>
            </p:txBody>
          </p:sp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E97F1557-177F-408E-89AA-D845B8E5EAEC}"/>
                  </a:ext>
                </a:extLst>
              </p:cNvPr>
              <p:cNvSpPr txBox="1"/>
              <p:nvPr/>
            </p:nvSpPr>
            <p:spPr>
              <a:xfrm>
                <a:off x="5575099" y="2024348"/>
                <a:ext cx="370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e-</a:t>
                </a:r>
              </a:p>
            </p:txBody>
          </p:sp>
          <p:sp>
            <p:nvSpPr>
              <p:cNvPr id="98" name="Flèche vers la droite 137">
                <a:extLst>
                  <a:ext uri="{FF2B5EF4-FFF2-40B4-BE49-F238E27FC236}">
                    <a16:creationId xmlns:a16="http://schemas.microsoft.com/office/drawing/2014/main" id="{D70EFA43-7165-4054-9F88-A27A0B80E12B}"/>
                  </a:ext>
                </a:extLst>
              </p:cNvPr>
              <p:cNvSpPr/>
              <p:nvPr/>
            </p:nvSpPr>
            <p:spPr>
              <a:xfrm rot="16200000">
                <a:off x="5446116" y="2108564"/>
                <a:ext cx="217767" cy="183934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EE7D0DC8-AB0A-40F1-AB54-3ED50D7854ED}"/>
                    </a:ext>
                  </a:extLst>
                </p:cNvPr>
                <p:cNvSpPr txBox="1"/>
                <p:nvPr/>
              </p:nvSpPr>
              <p:spPr>
                <a:xfrm>
                  <a:off x="7601824" y="1540133"/>
                  <a:ext cx="4555036" cy="434912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</m:t>
                            </m:r>
                          </m:e>
                          <m:sup>
                            <m: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p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</m:e>
                        </m:d>
                        <m: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</m:t>
                            </m:r>
                          </m:e>
                          <m:sub>
                            <m: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</m:e>
                        </m:d>
                        <m: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e</m:t>
                            </m:r>
                          </m:e>
                          <m:sup>
                            <m: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fr-FR" sz="2200" dirty="0"/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1B8AC518-F230-48BF-916E-B58421A858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824" y="1540133"/>
                  <a:ext cx="4555036" cy="43491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59F3E3F-43B9-4360-A1CD-6569D7893793}"/>
                    </a:ext>
                  </a:extLst>
                </p:cNvPr>
                <p:cNvSpPr txBox="1"/>
                <p:nvPr/>
              </p:nvSpPr>
              <p:spPr>
                <a:xfrm>
                  <a:off x="-150033" y="1540133"/>
                  <a:ext cx="5048252" cy="434912"/>
                </a:xfrm>
                <a:prstGeom prst="rect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2 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b>
                            <m: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O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</m:e>
                        </m:d>
                        <m: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e</m:t>
                            </m:r>
                          </m:e>
                          <m:sup>
                            <m: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p>
                        <m: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b>
                            <m: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g</m:t>
                            </m:r>
                          </m:e>
                        </m:d>
                        <m: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+2 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HO</m:t>
                            </m:r>
                          </m:e>
                          <m:sup>
                            <m: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p>
                        <m: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aq</m:t>
                        </m:r>
                        <m: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0761F258-EB23-428C-8E9E-9DA55B11E4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0033" y="1540133"/>
                  <a:ext cx="5048252" cy="434912"/>
                </a:xfrm>
                <a:prstGeom prst="rect">
                  <a:avLst/>
                </a:prstGeom>
                <a:blipFill>
                  <a:blip r:embed="rId3"/>
                  <a:stretch>
                    <a:fillRect b="-5000"/>
                  </a:stretch>
                </a:blipFill>
                <a:ln w="28575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127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5E2E949-6E2E-40B5-8F21-FF5DD140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92FBF74-A070-4340-8D46-D2D193DF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Dosage de l’eau de Javel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3D01C2-CBB8-4300-A2B9-8D1ACD25BBF3}"/>
              </a:ext>
            </a:extLst>
          </p:cNvPr>
          <p:cNvSpPr txBox="1"/>
          <p:nvPr/>
        </p:nvSpPr>
        <p:spPr>
          <a:xfrm>
            <a:off x="0" y="806216"/>
            <a:ext cx="2294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+mj-lt"/>
              </a:rPr>
              <a:t>Titrage indirect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BE7F58-C5C2-4985-B054-2E9D00FB7CF9}"/>
              </a:ext>
            </a:extLst>
          </p:cNvPr>
          <p:cNvSpPr/>
          <p:nvPr/>
        </p:nvSpPr>
        <p:spPr>
          <a:xfrm>
            <a:off x="308299" y="1316047"/>
            <a:ext cx="2533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(1) Ajout de KI en excès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0F3E18-535E-4D28-B84F-B60F6EC76592}"/>
                  </a:ext>
                </a:extLst>
              </p:cNvPr>
              <p:cNvSpPr/>
              <p:nvPr/>
            </p:nvSpPr>
            <p:spPr>
              <a:xfrm>
                <a:off x="3490818" y="1168340"/>
                <a:ext cx="47058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Cl</m:t>
                    </m:r>
                    <m:sSup>
                      <m:sSupPr>
                        <m:ctrlPr>
                          <a:rPr lang="fr-F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p>
                        <m:r>
                          <a:rPr lang="fr-FR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fr-F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aq</m:t>
                        </m:r>
                      </m:e>
                    </m:d>
                  </m:oMath>
                </a14:m>
                <a:r>
                  <a:rPr lang="pt-BR" sz="2000" dirty="0"/>
                  <a:t> + 2H</a:t>
                </a:r>
                <a:r>
                  <a:rPr lang="pt-BR" sz="2000" baseline="30000" dirty="0"/>
                  <a:t>+</a:t>
                </a:r>
                <a:r>
                  <a:rPr lang="pt-BR" sz="2000" dirty="0"/>
                  <a:t>(aq) + 2 e- = Cl</a:t>
                </a:r>
                <a:r>
                  <a:rPr lang="pt-BR" sz="2000" baseline="30000" dirty="0"/>
                  <a:t>-</a:t>
                </a:r>
                <a:r>
                  <a:rPr lang="pt-BR" sz="2000" dirty="0"/>
                  <a:t>(aq) + H</a:t>
                </a:r>
                <a:r>
                  <a:rPr lang="pt-BR" sz="2000" baseline="-25000" dirty="0"/>
                  <a:t>2</a:t>
                </a:r>
                <a:r>
                  <a:rPr lang="pt-BR" sz="2000" dirty="0"/>
                  <a:t>O(l) </a:t>
                </a:r>
                <a:endParaRPr lang="fr-FR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0F3E18-535E-4D28-B84F-B60F6EC76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18" y="1168340"/>
                <a:ext cx="4705840" cy="400110"/>
              </a:xfrm>
              <a:prstGeom prst="rect">
                <a:avLst/>
              </a:prstGeom>
              <a:blipFill>
                <a:blip r:embed="rId2"/>
                <a:stretch>
                  <a:fillRect t="-9231" r="-389" b="-2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BE2D743-A8AB-4B79-ACF0-5F18F57F3201}"/>
                  </a:ext>
                </a:extLst>
              </p:cNvPr>
              <p:cNvSpPr/>
              <p:nvPr/>
            </p:nvSpPr>
            <p:spPr>
              <a:xfrm>
                <a:off x="5297268" y="1370136"/>
                <a:ext cx="2433102" cy="505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50876" lvl="1" indent="0">
                  <a:lnSpc>
                    <a:spcPct val="150000"/>
                  </a:lnSpc>
                  <a:buNone/>
                </a:pPr>
                <a:r>
                  <a:rPr lang="pt-BR" sz="2000" dirty="0"/>
                  <a:t>I</a:t>
                </a:r>
                <a:r>
                  <a:rPr lang="pt-BR" sz="2000" baseline="30000" dirty="0"/>
                  <a:t>-</a:t>
                </a:r>
                <a:r>
                  <a:rPr lang="pt-BR" sz="2000" dirty="0"/>
                  <a:t>(aq)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fr-FR" sz="2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aq</m:t>
                        </m:r>
                      </m:e>
                    </m:d>
                  </m:oMath>
                </a14:m>
                <a:r>
                  <a:rPr lang="pt-BR" sz="2000" dirty="0"/>
                  <a:t> + 2e-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BE2D743-A8AB-4B79-ACF0-5F18F57F3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268" y="1370136"/>
                <a:ext cx="2433102" cy="505523"/>
              </a:xfrm>
              <a:prstGeom prst="rect">
                <a:avLst/>
              </a:prstGeom>
              <a:blipFill>
                <a:blip r:embed="rId3"/>
                <a:stretch>
                  <a:fillRect b="-204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E357E27-E9AD-4A33-96E3-FB8F2EFB084F}"/>
              </a:ext>
            </a:extLst>
          </p:cNvPr>
          <p:cNvCxnSpPr>
            <a:cxnSpLocks/>
          </p:cNvCxnSpPr>
          <p:nvPr/>
        </p:nvCxnSpPr>
        <p:spPr>
          <a:xfrm>
            <a:off x="3954195" y="1966826"/>
            <a:ext cx="41933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771EF85-9F6D-4FD8-B765-56A034480175}"/>
                  </a:ext>
                </a:extLst>
              </p:cNvPr>
              <p:cNvSpPr/>
              <p:nvPr/>
            </p:nvSpPr>
            <p:spPr>
              <a:xfrm>
                <a:off x="2737667" y="1927765"/>
                <a:ext cx="6499412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0876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Cl</m:t>
                      </m:r>
                      <m:sSup>
                        <m:sSupPr>
                          <m:ctrlP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fr-FR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fr-FR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C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771EF85-9F6D-4FD8-B765-56A034480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667" y="1927765"/>
                <a:ext cx="6499412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4CF4FF-50B6-43EE-AE06-A05F4C292C1D}"/>
                  </a:ext>
                </a:extLst>
              </p:cNvPr>
              <p:cNvSpPr/>
              <p:nvPr/>
            </p:nvSpPr>
            <p:spPr>
              <a:xfrm>
                <a:off x="353204" y="2660651"/>
                <a:ext cx="3217099" cy="374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b="1" dirty="0"/>
                  <a:t>(2) Titrage de I</a:t>
                </a:r>
                <a:r>
                  <a:rPr lang="fr-FR" b="1" baseline="-25000" dirty="0"/>
                  <a:t>2</a:t>
                </a:r>
                <a:r>
                  <a:rPr lang="fr-FR" b="1" dirty="0"/>
                  <a:t>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fr-FR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fr-FR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aq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1" dirty="0"/>
                  <a:t>: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4CF4FF-50B6-43EE-AE06-A05F4C292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04" y="2660651"/>
                <a:ext cx="3217099" cy="374461"/>
              </a:xfrm>
              <a:prstGeom prst="rect">
                <a:avLst/>
              </a:prstGeom>
              <a:blipFill>
                <a:blip r:embed="rId5"/>
                <a:stretch>
                  <a:fillRect l="-1705" t="-6452" r="-379" b="-241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41C80C-31E9-4479-925D-45D755F6EE05}"/>
                  </a:ext>
                </a:extLst>
              </p:cNvPr>
              <p:cNvSpPr/>
              <p:nvPr/>
            </p:nvSpPr>
            <p:spPr>
              <a:xfrm>
                <a:off x="2294965" y="2970964"/>
                <a:ext cx="6724650" cy="6572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0876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sz="2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aq</m:t>
                      </m:r>
                      <m:r>
                        <a:rPr lang="fr-FR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41C80C-31E9-4479-925D-45D755F6E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965" y="2970964"/>
                <a:ext cx="6724650" cy="6572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A2E57914-C01E-4F8F-9D10-134FD01113A6}"/>
              </a:ext>
            </a:extLst>
          </p:cNvPr>
          <p:cNvSpPr/>
          <p:nvPr/>
        </p:nvSpPr>
        <p:spPr>
          <a:xfrm>
            <a:off x="308299" y="3616907"/>
            <a:ext cx="2052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(3) À l’équivalence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563EC15-0474-4DD9-B4BA-40E7F5299644}"/>
                  </a:ext>
                </a:extLst>
              </p:cNvPr>
              <p:cNvSpPr/>
              <p:nvPr/>
            </p:nvSpPr>
            <p:spPr>
              <a:xfrm>
                <a:off x="1575184" y="4027174"/>
                <a:ext cx="6882583" cy="593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fr-FR" sz="20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20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fr-FR" sz="20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fr-FR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lang="fr-FR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fr-FR" sz="2000">
                                <a:latin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  <m:r>
                          <a:rPr lang="fr-FR" sz="20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]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200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Cl</m:t>
                        </m:r>
                        <m:sSup>
                          <m:sSupPr>
                            <m:ctrlPr>
                              <a:rPr lang="fr-F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p>
                            <m:r>
                              <a:rPr lang="fr-FR" sz="2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baseline="-25000" dirty="0"/>
                  <a:t>titré</a:t>
                </a:r>
                <a:endParaRPr lang="pt-BR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563EC15-0474-4DD9-B4BA-40E7F5299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184" y="4027174"/>
                <a:ext cx="6882583" cy="593560"/>
              </a:xfrm>
              <a:prstGeom prst="rect">
                <a:avLst/>
              </a:prstGeom>
              <a:blipFill>
                <a:blip r:embed="rId7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59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32F299C-45A2-42CC-8ADB-1AC281A3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0727A64-ABE8-4925-B0CA-265708F7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5" y="24825"/>
            <a:ext cx="8857129" cy="694497"/>
          </a:xfrm>
        </p:spPr>
        <p:txBody>
          <a:bodyPr/>
          <a:lstStyle/>
          <a:p>
            <a:r>
              <a:rPr lang="fr-FR" dirty="0"/>
              <a:t>Diagramme E-pH du fer et de l’eau</a:t>
            </a:r>
          </a:p>
        </p:txBody>
      </p:sp>
      <p:pic>
        <p:nvPicPr>
          <p:cNvPr id="5" name="Image 14">
            <a:extLst>
              <a:ext uri="{FF2B5EF4-FFF2-40B4-BE49-F238E27FC236}">
                <a16:creationId xmlns:a16="http://schemas.microsoft.com/office/drawing/2014/main" id="{441C2780-46F6-4F17-9EA7-0DB6B279A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89"/>
          <a:stretch/>
        </p:blipFill>
        <p:spPr>
          <a:xfrm>
            <a:off x="2761721" y="802702"/>
            <a:ext cx="4144779" cy="396025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02765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E2D4AD8-FB0E-4B25-96FA-A6D05015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EF5FE14-B32E-432E-BBAB-91D1C777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Cinétique du fer dans l’eau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D4F175-C7F3-4D02-8F85-4CB3B77FF44A}"/>
              </a:ext>
            </a:extLst>
          </p:cNvPr>
          <p:cNvSpPr txBox="1"/>
          <p:nvPr/>
        </p:nvSpPr>
        <p:spPr>
          <a:xfrm>
            <a:off x="675049" y="948817"/>
            <a:ext cx="221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 Oxydation du fer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ABEA3A2-6F1F-4FC6-ADAA-E170EC01FD1A}"/>
                  </a:ext>
                </a:extLst>
              </p:cNvPr>
              <p:cNvSpPr txBox="1"/>
              <p:nvPr/>
            </p:nvSpPr>
            <p:spPr>
              <a:xfrm>
                <a:off x="1435394" y="1354297"/>
                <a:ext cx="7634177" cy="80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 </a:t>
                </a:r>
                <a:r>
                  <a:rPr lang="fr-FR" u="sng" dirty="0"/>
                  <a:t>Réaction</a:t>
                </a:r>
                <a:r>
                  <a:rPr lang="fr-FR" dirty="0"/>
                  <a:t> : Fe(s) = Fe</a:t>
                </a:r>
                <a:r>
                  <a:rPr lang="fr-FR" baseline="30000" dirty="0"/>
                  <a:t>2+ </a:t>
                </a:r>
                <a:r>
                  <a:rPr lang="fr-FR" dirty="0"/>
                  <a:t>+ 2e-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u="sng" dirty="0"/>
                  <a:t>Vitesse anodique </a:t>
                </a:r>
                <a:r>
                  <a:rPr lang="fr-FR" dirty="0"/>
                  <a:t>:  v</a:t>
                </a:r>
                <a:r>
                  <a:rPr lang="fr-FR" baseline="-25000" dirty="0"/>
                  <a:t>a</a:t>
                </a:r>
                <a:r>
                  <a:rPr lang="fr-FR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𝐹𝑒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dirty="0"/>
                  <a:t>  or </a:t>
                </a:r>
                <a:r>
                  <a:rPr lang="fr-FR" dirty="0" err="1"/>
                  <a:t>dq</a:t>
                </a:r>
                <a:r>
                  <a:rPr lang="fr-FR" baseline="-25000" dirty="0" err="1"/>
                  <a:t>a</a:t>
                </a:r>
                <a:r>
                  <a:rPr lang="it-IT" dirty="0"/>
                  <a:t>=|qe|N</a:t>
                </a:r>
                <a:r>
                  <a:rPr lang="it-IT" baseline="-25000" dirty="0"/>
                  <a:t>A</a:t>
                </a:r>
                <a:r>
                  <a:rPr lang="it-IT" dirty="0"/>
                  <a:t>dn(e-) = Fdn(e-)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ABEA3A2-6F1F-4FC6-ADAA-E170EC01F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94" y="1354297"/>
                <a:ext cx="7634177" cy="801501"/>
              </a:xfrm>
              <a:prstGeom prst="rect">
                <a:avLst/>
              </a:prstGeom>
              <a:blipFill>
                <a:blip r:embed="rId2"/>
                <a:stretch>
                  <a:fillRect l="-479" t="-3788" r="-160" b="-37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9FF4EEB0-B8D3-4F01-A1BF-8903076DB24B}"/>
              </a:ext>
            </a:extLst>
          </p:cNvPr>
          <p:cNvSpPr txBox="1"/>
          <p:nvPr/>
        </p:nvSpPr>
        <p:spPr>
          <a:xfrm>
            <a:off x="159488" y="2396649"/>
            <a:ext cx="127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Donc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7EBE59-4FF5-45F2-B725-BE13AC5690C4}"/>
                  </a:ext>
                </a:extLst>
              </p:cNvPr>
              <p:cNvSpPr/>
              <p:nvPr/>
            </p:nvSpPr>
            <p:spPr>
              <a:xfrm>
                <a:off x="1053069" y="2326739"/>
                <a:ext cx="2791855" cy="491609"/>
              </a:xfrm>
              <a:prstGeom prst="rect">
                <a:avLst/>
              </a:prstGeom>
              <a:ln w="1270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fr-FR" dirty="0"/>
                  <a:t>v</a:t>
                </a:r>
                <a:r>
                  <a:rPr lang="fr-FR" baseline="-25000" dirty="0"/>
                  <a:t>a</a:t>
                </a:r>
                <a:r>
                  <a:rPr lang="fr-FR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𝑆𝐹</m:t>
                        </m:r>
                      </m:den>
                    </m:f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𝑆𝐹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7EBE59-4FF5-45F2-B725-BE13AC569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69" y="2326739"/>
                <a:ext cx="2791855" cy="491609"/>
              </a:xfrm>
              <a:prstGeom prst="rect">
                <a:avLst/>
              </a:prstGeom>
              <a:blipFill>
                <a:blip r:embed="rId3"/>
                <a:stretch>
                  <a:fillRect l="-1739" b="-7317"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A9C66CC2-C57C-4E65-AFF7-9B6AFD635398}"/>
              </a:ext>
            </a:extLst>
          </p:cNvPr>
          <p:cNvSpPr txBox="1"/>
          <p:nvPr/>
        </p:nvSpPr>
        <p:spPr>
          <a:xfrm>
            <a:off x="675048" y="2905004"/>
            <a:ext cx="251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 Oxydation de l’eau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444B8E-6AB1-4ED5-8EBB-0982E986AFDC}"/>
                  </a:ext>
                </a:extLst>
              </p:cNvPr>
              <p:cNvSpPr txBox="1"/>
              <p:nvPr/>
            </p:nvSpPr>
            <p:spPr>
              <a:xfrm>
                <a:off x="1435394" y="3234298"/>
                <a:ext cx="7634177" cy="782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 </a:t>
                </a:r>
                <a:r>
                  <a:rPr lang="fr-FR" u="sng" dirty="0"/>
                  <a:t>Réaction</a:t>
                </a:r>
                <a:r>
                  <a:rPr lang="fr-FR" dirty="0"/>
                  <a:t> : 2H</a:t>
                </a:r>
                <a:r>
                  <a:rPr lang="fr-FR" baseline="-25000" dirty="0"/>
                  <a:t>2</a:t>
                </a:r>
                <a:r>
                  <a:rPr lang="fr-FR" dirty="0"/>
                  <a:t>O(l) +2e- = H</a:t>
                </a:r>
                <a:r>
                  <a:rPr lang="fr-FR" baseline="-25000" dirty="0"/>
                  <a:t>2</a:t>
                </a:r>
                <a:r>
                  <a:rPr lang="fr-FR" dirty="0"/>
                  <a:t>(g) +2 HO</a:t>
                </a:r>
                <a:r>
                  <a:rPr lang="fr-FR" baseline="30000" dirty="0"/>
                  <a:t>-</a:t>
                </a:r>
                <a:r>
                  <a:rPr lang="fr-FR" dirty="0"/>
                  <a:t> (aq)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b="1" dirty="0"/>
                  <a:t> </a:t>
                </a:r>
                <a:r>
                  <a:rPr lang="fr-FR" u="sng" dirty="0"/>
                  <a:t>Vitesse cathodique </a:t>
                </a:r>
                <a:r>
                  <a:rPr lang="fr-FR" dirty="0"/>
                  <a:t>:  </a:t>
                </a:r>
                <a:r>
                  <a:rPr lang="fr-FR" dirty="0" err="1"/>
                  <a:t>v</a:t>
                </a:r>
                <a:r>
                  <a:rPr lang="fr-FR" baseline="-25000" dirty="0" err="1"/>
                  <a:t>c</a:t>
                </a:r>
                <a:r>
                  <a:rPr lang="fr-FR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𝑑𝑛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444B8E-6AB1-4ED5-8EBB-0982E986A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94" y="3234298"/>
                <a:ext cx="7634177" cy="782265"/>
              </a:xfrm>
              <a:prstGeom prst="rect">
                <a:avLst/>
              </a:prstGeom>
              <a:blipFill>
                <a:blip r:embed="rId4"/>
                <a:stretch>
                  <a:fillRect l="-479" t="-4688" b="-46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9EBD3D-5DB6-4132-886F-02FE04795FBF}"/>
                  </a:ext>
                </a:extLst>
              </p:cNvPr>
              <p:cNvSpPr/>
              <p:nvPr/>
            </p:nvSpPr>
            <p:spPr>
              <a:xfrm>
                <a:off x="1053069" y="4130316"/>
                <a:ext cx="2045432" cy="485261"/>
              </a:xfrm>
              <a:prstGeom prst="rect">
                <a:avLst/>
              </a:prstGeom>
              <a:ln w="1270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fr-FR" dirty="0"/>
                  <a:t>v</a:t>
                </a:r>
                <a:r>
                  <a:rPr lang="fr-FR" baseline="-25000" dirty="0" err="1"/>
                  <a:t>c</a:t>
                </a:r>
                <a:r>
                  <a:rPr lang="fr-FR" dirty="0"/>
                  <a:t>= 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𝑆𝐹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dirty="0"/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9EBD3D-5DB6-4132-886F-02FE04795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69" y="4130316"/>
                <a:ext cx="2045432" cy="485261"/>
              </a:xfrm>
              <a:prstGeom prst="rect">
                <a:avLst/>
              </a:prstGeom>
              <a:blipFill>
                <a:blip r:embed="rId5"/>
                <a:stretch>
                  <a:fillRect l="-2374" b="-7407"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FE707248-8D8A-4181-AE12-3FDA966BCCEE}"/>
              </a:ext>
            </a:extLst>
          </p:cNvPr>
          <p:cNvSpPr txBox="1"/>
          <p:nvPr/>
        </p:nvSpPr>
        <p:spPr>
          <a:xfrm>
            <a:off x="159488" y="4226616"/>
            <a:ext cx="79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Donc : </a:t>
            </a:r>
          </a:p>
        </p:txBody>
      </p:sp>
    </p:spTree>
    <p:extLst>
      <p:ext uri="{BB962C8B-B14F-4D97-AF65-F5344CB8AC3E}">
        <p14:creationId xmlns:p14="http://schemas.microsoft.com/office/powerpoint/2010/main" val="33466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724E3CF-26E9-4BBE-9E35-2044CE04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37EE566-1F5C-42C1-8902-21AA8B3E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à 3 électrodes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9B69DB-1E86-4266-8A37-10698639C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3582"/>
            <a:ext cx="9144000" cy="321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0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E03D6C2-9F6D-4685-BD64-ACBEEC27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724581C-C271-4B90-A32D-68113ED6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Transfert de charge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559C449-5DB5-4D7B-A16A-CD0304B6F8A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 l="4816" t="3006" r="7230" b="5206"/>
          <a:stretch>
            <a:fillRect/>
          </a:stretch>
        </p:blipFill>
        <p:spPr>
          <a:xfrm>
            <a:off x="270331" y="1361406"/>
            <a:ext cx="5323308" cy="275335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5225E7E-DB3F-49A3-92E1-629ABE529A5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85329" y="2363311"/>
            <a:ext cx="3280030" cy="74954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60813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89FB4B3-4FF0-4E39-97C0-447F0EFB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3DE0108-2B0F-4769-8A6A-A93CA18B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de matière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07504D-6DB6-478C-9A5C-D5808A6B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357239" y="-298706"/>
            <a:ext cx="2866510" cy="574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8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88BCA2-D7D0-4BA0-A158-7AA49626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AF831A7-1701-4608-9FD7-2B92F93A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F066A9B-8B73-4FFA-8485-6DCBBD16879D}"/>
                  </a:ext>
                </a:extLst>
              </p:cNvPr>
              <p:cNvSpPr/>
              <p:nvPr/>
            </p:nvSpPr>
            <p:spPr>
              <a:xfrm>
                <a:off x="1044016" y="1039925"/>
                <a:ext cx="2645668" cy="470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1">
                                    <a:latin typeface="Cambria Math" panose="02040503050406030204" pitchFamily="18" charset="0"/>
                                  </a:rPr>
                                  <m:t>𝐣</m:t>
                                </m:r>
                              </m:e>
                              <m:sub>
                                <m:r>
                                  <a:rPr lang="fr-FR" sz="2000" b="1" i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</m:sub>
                            </m:sSub>
                          </m:e>
                        </m:acc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 −</m:t>
                        </m:r>
                        <m:r>
                          <a:rPr lang="fr-FR" sz="2000" b="1" i="0">
                            <a:latin typeface="Cambria Math" panose="02040503050406030204" pitchFamily="18" charset="0"/>
                          </a:rPr>
                          <m:t>𝐃</m:t>
                        </m:r>
                        <m:acc>
                          <m:accPr>
                            <m:chr m:val="⃗"/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1" i="0">
                                <a:latin typeface="Cambria Math" panose="02040503050406030204" pitchFamily="18" charset="0"/>
                              </a:rPr>
                              <m:t>𝐠𝐫𝐚𝐝</m:t>
                            </m:r>
                          </m:e>
                        </m:acc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1" i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</m:d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F066A9B-8B73-4FFA-8485-6DCBBD168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16" y="1039925"/>
                <a:ext cx="2645668" cy="470513"/>
              </a:xfrm>
              <a:prstGeom prst="rect">
                <a:avLst/>
              </a:prstGeom>
              <a:blipFill>
                <a:blip r:embed="rId2"/>
                <a:stretch>
                  <a:fillRect l="-2074" t="-140260" r="-21889" b="-2155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BF5958-3DE2-4B71-A18D-E3F6D09664FF}"/>
                  </a:ext>
                </a:extLst>
              </p:cNvPr>
              <p:cNvSpPr/>
              <p:nvPr/>
            </p:nvSpPr>
            <p:spPr>
              <a:xfrm>
                <a:off x="2046756" y="2315389"/>
                <a:ext cx="5378588" cy="738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fr-FR" sz="24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𝐞</m:t>
                            </m:r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𝐅𝐒𝐃</m:t>
                        </m:r>
                        <m:r>
                          <a:rPr lang="fr-FR" sz="2400" b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𝐨𝐱</m:t>
                            </m:r>
                          </m:sub>
                          <m:sup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𝐞𝐥𝐞𝐜𝐭</m:t>
                            </m:r>
                          </m:sup>
                        </m:sSubSup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𝐨𝐱</m:t>
                            </m:r>
                          </m:sub>
                          <m:sup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𝐬𝐨𝐥</m:t>
                            </m:r>
                          </m:sup>
                        </m:sSubSup>
                        <m:r>
                          <a:rPr lang="fr-FR" sz="2400" b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𝛅</m:t>
                        </m:r>
                      </m:den>
                    </m:f>
                  </m:oMath>
                </a14:m>
                <a:r>
                  <a:rPr lang="fr-FR" sz="24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𝐞</m:t>
                            </m:r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𝐅𝐒𝐃</m:t>
                        </m:r>
                        <m:r>
                          <a:rPr lang="fr-FR" sz="2400" b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𝐫𝐞𝐝</m:t>
                            </m:r>
                          </m:sub>
                          <m:sup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𝐞𝐥𝐞𝐜𝐭</m:t>
                            </m:r>
                          </m:sup>
                        </m:sSubSup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𝐫𝐞𝐝</m:t>
                            </m:r>
                          </m:sub>
                          <m:sup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𝐬𝐨𝐥</m:t>
                            </m:r>
                          </m:sup>
                        </m:sSubSup>
                        <m:r>
                          <a:rPr lang="fr-FR" sz="2400" b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𝛅</m:t>
                        </m:r>
                      </m:den>
                    </m:f>
                  </m:oMath>
                </a14:m>
                <a:endParaRPr lang="fr-F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BF5958-3DE2-4B71-A18D-E3F6D0966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756" y="2315389"/>
                <a:ext cx="5378588" cy="738151"/>
              </a:xfrm>
              <a:prstGeom prst="rect">
                <a:avLst/>
              </a:prstGeom>
              <a:blipFill>
                <a:blip r:embed="rId3"/>
                <a:stretch>
                  <a:fillRect l="-1361" b="-66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A591DC-8804-4B95-AA18-82379DAFD72C}"/>
                  </a:ext>
                </a:extLst>
              </p:cNvPr>
              <p:cNvSpPr/>
              <p:nvPr/>
            </p:nvSpPr>
            <p:spPr>
              <a:xfrm>
                <a:off x="337524" y="1689254"/>
                <a:ext cx="8468952" cy="527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1" dirty="0"/>
                  <a:t>Or 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𝐣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𝐦</m:t>
                            </m:r>
                          </m:sub>
                        </m:s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𝐒</m:t>
                        </m:r>
                      </m:num>
                      <m:den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𝐞</m:t>
                            </m:r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𝐅</m:t>
                        </m:r>
                      </m:den>
                    </m:f>
                    <m:r>
                      <a:rPr lang="fr-F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𝒆𝒕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𝒑𝒓𝒐𝒇𝒊𝒍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𝒍𝒊𝒏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𝒂𝒊𝒓𝒆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𝒄𝒐𝒏𝒄𝒆𝒏𝒕𝒓𝒂𝒕𝒊𝒐𝒏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𝒅𝒂𝒏𝒔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𝒍𝒂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𝒄𝒐𝒖𝒄𝒉𝒆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𝑵𝒆𝒓𝒏𝒔𝒕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1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A591DC-8804-4B95-AA18-82379DAFD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24" y="1689254"/>
                <a:ext cx="8468952" cy="527324"/>
              </a:xfrm>
              <a:prstGeom prst="rect">
                <a:avLst/>
              </a:prstGeom>
              <a:blipFill>
                <a:blip r:embed="rId4"/>
                <a:stretch>
                  <a:fillRect l="-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2750378-707D-421B-BA0F-BD9B1F5E10F1}"/>
                  </a:ext>
                </a:extLst>
              </p:cNvPr>
              <p:cNvSpPr txBox="1"/>
              <p:nvPr/>
            </p:nvSpPr>
            <p:spPr>
              <a:xfrm>
                <a:off x="112936" y="3412802"/>
                <a:ext cx="4699698" cy="1284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𝐂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𝐨𝐱</m:t>
                        </m:r>
                      </m:sub>
                      <m:sup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𝐞𝐥𝐞𝐜𝐭</m:t>
                        </m:r>
                      </m:sup>
                    </m:sSubSup>
                    <m:r>
                      <a:rPr lang="fr-FR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fr-FR" dirty="0"/>
                  <a:t> : </a:t>
                </a:r>
                <a:r>
                  <a:rPr lang="fr-FR" dirty="0" err="1"/>
                  <a:t>i</a:t>
                </a:r>
                <a:r>
                  <a:rPr lang="fr-FR" baseline="-25000" dirty="0" err="1"/>
                  <a:t>cl</a:t>
                </a:r>
                <a:r>
                  <a:rPr lang="fr-FR" dirty="0"/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𝐞</m:t>
                            </m:r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𝐅𝐒𝐃</m:t>
                        </m:r>
                        <m:sSubSup>
                          <m:sSubSupPr>
                            <m:ctrlPr>
                              <a:rPr lang="fr-FR" b="1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𝐨𝐱</m:t>
                            </m:r>
                          </m:sub>
                          <m:sup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𝐬𝐨𝐥</m:t>
                            </m:r>
                          </m:sup>
                        </m:sSubSup>
                        <m:r>
                          <a:rPr lang="fr-FR" b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𝛅</m:t>
                        </m:r>
                      </m:den>
                    </m:f>
                  </m:oMath>
                </a14:m>
                <a:r>
                  <a:rPr lang="fr-FR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&lt; 0 et constant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𝐂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𝒓𝒆𝒅</m:t>
                        </m:r>
                      </m:sub>
                      <m:sup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𝐞𝐥𝐞𝐜𝐭</m:t>
                        </m:r>
                      </m:sup>
                    </m:sSubSup>
                    <m:r>
                      <a:rPr lang="fr-FR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fr-FR" dirty="0"/>
                  <a:t> : </a:t>
                </a:r>
                <a:r>
                  <a:rPr lang="fr-FR" dirty="0" err="1"/>
                  <a:t>i</a:t>
                </a:r>
                <a:r>
                  <a:rPr lang="fr-FR" baseline="-25000" dirty="0" err="1"/>
                  <a:t>al</a:t>
                </a:r>
                <a:r>
                  <a:rPr lang="fr-FR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𝐞</m:t>
                            </m:r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𝐅𝐒𝐃</m:t>
                        </m:r>
                        <m:sSubSup>
                          <m:sSubSupPr>
                            <m:ctrlP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𝒓𝒆𝒅</m:t>
                            </m:r>
                          </m:sub>
                          <m:sup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𝐬𝐨𝐥</m:t>
                            </m:r>
                          </m:sup>
                        </m:sSubSup>
                        <m:r>
                          <a:rPr lang="fr-FR" b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𝛅</m:t>
                        </m:r>
                      </m:den>
                    </m:f>
                  </m:oMath>
                </a14:m>
                <a:r>
                  <a:rPr lang="fr-FR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&gt;  0 et constant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2750378-707D-421B-BA0F-BD9B1F5E1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6" y="3412802"/>
                <a:ext cx="4699698" cy="1284069"/>
              </a:xfrm>
              <a:prstGeom prst="rect">
                <a:avLst/>
              </a:prstGeom>
              <a:blipFill>
                <a:blip r:embed="rId5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64785EB2-F2D3-4DFB-A84C-7A82EFE2FA64}"/>
              </a:ext>
            </a:extLst>
          </p:cNvPr>
          <p:cNvSpPr/>
          <p:nvPr/>
        </p:nvSpPr>
        <p:spPr>
          <a:xfrm>
            <a:off x="4572000" y="3580213"/>
            <a:ext cx="240633" cy="83418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AADCECD-120F-40FE-A1E9-98A7633BBDD0}"/>
              </a:ext>
            </a:extLst>
          </p:cNvPr>
          <p:cNvSpPr txBox="1"/>
          <p:nvPr/>
        </p:nvSpPr>
        <p:spPr>
          <a:xfrm>
            <a:off x="4890691" y="3749882"/>
            <a:ext cx="2534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Paliers de diffusion</a:t>
            </a:r>
          </a:p>
        </p:txBody>
      </p:sp>
    </p:spTree>
    <p:extLst>
      <p:ext uri="{BB962C8B-B14F-4D97-AF65-F5344CB8AC3E}">
        <p14:creationId xmlns:p14="http://schemas.microsoft.com/office/powerpoint/2010/main" val="226751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155DA69-14C6-4C4E-93EF-EAAEC284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E847340-4F24-4293-8B29-B337C7E0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379"/>
            <a:ext cx="9144000" cy="694497"/>
          </a:xfrm>
        </p:spPr>
        <p:txBody>
          <a:bodyPr/>
          <a:lstStyle/>
          <a:p>
            <a:r>
              <a:rPr lang="fr-FR" sz="4400" dirty="0"/>
              <a:t>Courbe i=f(E) du titrage de NO</a:t>
            </a:r>
            <a:r>
              <a:rPr lang="fr-FR" sz="4400" baseline="-25000" dirty="0"/>
              <a:t>3</a:t>
            </a:r>
            <a:r>
              <a:rPr lang="fr-FR" sz="4400" baseline="30000" dirty="0"/>
              <a:t>-</a:t>
            </a:r>
            <a:r>
              <a:rPr lang="fr-FR" sz="4400" dirty="0"/>
              <a:t> par Fe</a:t>
            </a:r>
            <a:r>
              <a:rPr lang="fr-FR" sz="4400" baseline="30000" dirty="0"/>
              <a:t>2+ </a:t>
            </a:r>
            <a:r>
              <a:rPr lang="fr-FR" sz="4400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55C8AB-3C48-4DBC-80BA-A5350A5A1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20" y="2359365"/>
            <a:ext cx="5061580" cy="235410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D526CB3-F8E5-4604-8818-B07E19766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83840" y="100583"/>
            <a:ext cx="1842616" cy="3810295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D6A0946-BF8D-4F97-83D8-431C2088B06B}"/>
              </a:ext>
            </a:extLst>
          </p:cNvPr>
          <p:cNvSpPr/>
          <p:nvPr/>
        </p:nvSpPr>
        <p:spPr>
          <a:xfrm rot="1819806">
            <a:off x="3651479" y="2277642"/>
            <a:ext cx="1242158" cy="69449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ECD0C3-76C8-4542-A382-492A1AFDE073}"/>
              </a:ext>
            </a:extLst>
          </p:cNvPr>
          <p:cNvSpPr txBox="1"/>
          <p:nvPr/>
        </p:nvSpPr>
        <p:spPr>
          <a:xfrm>
            <a:off x="6480419" y="753167"/>
            <a:ext cx="279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Juste avant l’équivalence</a:t>
            </a:r>
          </a:p>
        </p:txBody>
      </p:sp>
    </p:spTree>
    <p:extLst>
      <p:ext uri="{BB962C8B-B14F-4D97-AF65-F5344CB8AC3E}">
        <p14:creationId xmlns:p14="http://schemas.microsoft.com/office/powerpoint/2010/main" val="166291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F92CA21-33B7-4617-AB6F-067C6B5F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DA58118-33FE-46BA-95DB-8F0C78F4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Courbe i=f(E) du fer dans l’eau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F796E81-61DA-4F26-A3F9-8D7842162D3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79523" y="838876"/>
            <a:ext cx="7184954" cy="371708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827681107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</TotalTime>
  <Words>400</Words>
  <Application>Microsoft Office PowerPoint</Application>
  <PresentationFormat>Personnalisé</PresentationFormat>
  <Paragraphs>68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Wingdings</vt:lpstr>
      <vt:lpstr>Titre</vt:lpstr>
      <vt:lpstr>texte</vt:lpstr>
      <vt:lpstr>Merci</vt:lpstr>
      <vt:lpstr>Cinétique électrochimique</vt:lpstr>
      <vt:lpstr>Diagramme E-pH du fer et de l’eau</vt:lpstr>
      <vt:lpstr>Cinétique du fer dans l’eau</vt:lpstr>
      <vt:lpstr>Montage à 3 électrodes</vt:lpstr>
      <vt:lpstr>Transfert de charge</vt:lpstr>
      <vt:lpstr>Transport de matière</vt:lpstr>
      <vt:lpstr>Diffusion</vt:lpstr>
      <vt:lpstr>Courbe i=f(E) du titrage de NO3- par Fe2+  </vt:lpstr>
      <vt:lpstr>Courbe i=f(E) du fer dans l’eau </vt:lpstr>
      <vt:lpstr>Nécessité d’une électrolyse</vt:lpstr>
      <vt:lpstr>Synthèse de l’eau de Javel </vt:lpstr>
      <vt:lpstr>Dosage de l’eau de Javel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50</cp:revision>
  <cp:lastPrinted>2015-03-31T14:07:15Z</cp:lastPrinted>
  <dcterms:created xsi:type="dcterms:W3CDTF">2020-03-24T08:48:58Z</dcterms:created>
  <dcterms:modified xsi:type="dcterms:W3CDTF">2020-05-08T09:17:54Z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