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23"/>
  </p:notesMasterIdLst>
  <p:sldIdLst>
    <p:sldId id="257" r:id="rId4"/>
    <p:sldId id="259" r:id="rId5"/>
    <p:sldId id="260" r:id="rId6"/>
    <p:sldId id="266" r:id="rId7"/>
    <p:sldId id="269" r:id="rId8"/>
    <p:sldId id="270" r:id="rId9"/>
    <p:sldId id="272" r:id="rId10"/>
    <p:sldId id="268" r:id="rId11"/>
    <p:sldId id="273" r:id="rId12"/>
    <p:sldId id="275" r:id="rId13"/>
    <p:sldId id="278" r:id="rId14"/>
    <p:sldId id="274" r:id="rId15"/>
    <p:sldId id="280" r:id="rId16"/>
    <p:sldId id="281" r:id="rId17"/>
    <p:sldId id="282" r:id="rId18"/>
    <p:sldId id="283" r:id="rId19"/>
    <p:sldId id="284" r:id="rId20"/>
    <p:sldId id="285" r:id="rId21"/>
    <p:sldId id="258" r:id="rId22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A1D06"/>
    <a:srgbClr val="45B4F9"/>
    <a:srgbClr val="DCF3FE"/>
    <a:srgbClr val="6B6B6B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2020-05-07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79" y="1695451"/>
            <a:ext cx="8345079" cy="1088404"/>
          </a:xfrm>
        </p:spPr>
        <p:txBody>
          <a:bodyPr>
            <a:noAutofit/>
          </a:bodyPr>
          <a:lstStyle/>
          <a:p>
            <a:r>
              <a:rPr lang="fr-FR" sz="5400" dirty="0"/>
              <a:t>Stratégie et sélectivité en chimie organique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804334-C9D8-4FB1-B23D-03AE9FF0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AC3B099-2AB7-473F-B0BB-2ACAC845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Rendement de la synthèse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1CB6C69-9738-4D08-A0AF-26BABAE5C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42598"/>
              </p:ext>
            </p:extLst>
          </p:nvPr>
        </p:nvGraphicFramePr>
        <p:xfrm>
          <a:off x="166118" y="1081315"/>
          <a:ext cx="8243245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8649">
                  <a:extLst>
                    <a:ext uri="{9D8B030D-6E8A-4147-A177-3AD203B41FA5}">
                      <a16:colId xmlns:a16="http://schemas.microsoft.com/office/drawing/2014/main" val="3338996326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2632155820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2647508560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1175924555"/>
                    </a:ext>
                  </a:extLst>
                </a:gridCol>
                <a:gridCol w="1648649">
                  <a:extLst>
                    <a:ext uri="{9D8B030D-6E8A-4147-A177-3AD203B41FA5}">
                      <a16:colId xmlns:a16="http://schemas.microsoft.com/office/drawing/2014/main" val="2578863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Para-aminophénol   +   Anhydride acétique    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        Paracétamol       +    acide acétique </a:t>
                      </a:r>
                    </a:p>
                    <a:p>
                      <a:pPr algn="l"/>
                      <a:r>
                        <a:rPr lang="fr-FR" sz="16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    C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(NH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)O                     C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                        C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9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NO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              CH</a:t>
                      </a:r>
                      <a:r>
                        <a:rPr lang="fr-FR" sz="1600" baseline="-25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fr-FR" sz="1600" baseline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COOH</a:t>
                      </a:r>
                      <a:endParaRPr lang="fr-FR" sz="1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2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500" b="0" dirty="0">
                          <a:latin typeface="+mj-lt"/>
                        </a:rPr>
                        <a:t>Etat initial </a:t>
                      </a:r>
                    </a:p>
                    <a:p>
                      <a:pPr algn="ctr"/>
                      <a:r>
                        <a:rPr lang="fr-FR" sz="1500" b="0" dirty="0">
                          <a:latin typeface="+mj-lt"/>
                        </a:rPr>
                        <a:t>(en mol)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7,4.10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0469"/>
                  </a:ext>
                </a:extLst>
              </a:tr>
              <a:tr h="117914">
                <a:tc>
                  <a:txBody>
                    <a:bodyPr/>
                    <a:lstStyle/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Etat intermédiaire</a:t>
                      </a:r>
                    </a:p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(en mol)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- x</a:t>
                      </a:r>
                    </a:p>
                    <a:p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7,4.10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-2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- x</a:t>
                      </a:r>
                    </a:p>
                    <a:p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5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Etat final </a:t>
                      </a:r>
                    </a:p>
                    <a:p>
                      <a:pPr algn="ctr"/>
                      <a:r>
                        <a:rPr lang="fr-FR" sz="15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(en mol)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latin typeface="+mj-lt"/>
                        </a:rPr>
                        <a:t>2,4.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5,0.10</a:t>
                      </a:r>
                      <a:r>
                        <a:rPr kumimoji="0" lang="fr-FR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fr-FR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85752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D15CD4B9-BC03-416C-9E55-3C8F33EC52D9}"/>
              </a:ext>
            </a:extLst>
          </p:cNvPr>
          <p:cNvSpPr txBox="1"/>
          <p:nvPr/>
        </p:nvSpPr>
        <p:spPr>
          <a:xfrm>
            <a:off x="675048" y="3795823"/>
            <a:ext cx="1999913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</a:t>
            </a:r>
            <a:r>
              <a:rPr lang="fr-FR" baseline="-25000" dirty="0" err="1"/>
              <a:t>max</a:t>
            </a:r>
            <a:r>
              <a:rPr lang="fr-FR" dirty="0"/>
              <a:t> = 5,0.10</a:t>
            </a:r>
            <a:r>
              <a:rPr lang="fr-FR" baseline="30000" dirty="0"/>
              <a:t>-2</a:t>
            </a:r>
            <a:r>
              <a:rPr lang="fr-FR" dirty="0"/>
              <a:t> mol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11ED74-4131-46F0-96FD-E0820EA0BA0A}"/>
              </a:ext>
            </a:extLst>
          </p:cNvPr>
          <p:cNvCxnSpPr>
            <a:stCxn id="6" idx="3"/>
          </p:cNvCxnSpPr>
          <p:nvPr/>
        </p:nvCxnSpPr>
        <p:spPr>
          <a:xfrm>
            <a:off x="2674961" y="3981893"/>
            <a:ext cx="6317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D3D20BE-41AF-40A1-831B-AC044E8BA4F0}"/>
              </a:ext>
            </a:extLst>
          </p:cNvPr>
          <p:cNvSpPr txBox="1"/>
          <p:nvPr/>
        </p:nvSpPr>
        <p:spPr>
          <a:xfrm>
            <a:off x="3551273" y="3795823"/>
            <a:ext cx="1318439" cy="3721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m</a:t>
            </a:r>
            <a:r>
              <a:rPr lang="fr-FR" baseline="-25000" dirty="0" err="1"/>
              <a:t>max</a:t>
            </a:r>
            <a:r>
              <a:rPr lang="fr-FR" baseline="-25000" dirty="0"/>
              <a:t> </a:t>
            </a:r>
            <a:r>
              <a:rPr lang="fr-FR" dirty="0"/>
              <a:t> = 7,6g </a:t>
            </a:r>
          </a:p>
        </p:txBody>
      </p:sp>
    </p:spTree>
    <p:extLst>
      <p:ext uri="{BB962C8B-B14F-4D97-AF65-F5344CB8AC3E}">
        <p14:creationId xmlns:p14="http://schemas.microsoft.com/office/powerpoint/2010/main" val="221716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520"/>
            <a:ext cx="9144000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5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</p:spTree>
    <p:extLst>
      <p:ext uri="{BB962C8B-B14F-4D97-AF65-F5344CB8AC3E}">
        <p14:creationId xmlns:p14="http://schemas.microsoft.com/office/powerpoint/2010/main" val="142361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3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4AE9C5-FB0B-4393-83CB-89B91A407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2" r="42239"/>
          <a:stretch/>
        </p:blipFill>
        <p:spPr>
          <a:xfrm>
            <a:off x="3070746" y="1103520"/>
            <a:ext cx="2210936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1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4AE9C5-FB0B-4393-83CB-89B91A407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2" r="21194"/>
          <a:stretch/>
        </p:blipFill>
        <p:spPr>
          <a:xfrm>
            <a:off x="3070746" y="1103520"/>
            <a:ext cx="4135272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3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D54AE9C5-FB0B-4393-83CB-89B91A407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2" r="10118"/>
          <a:stretch/>
        </p:blipFill>
        <p:spPr>
          <a:xfrm>
            <a:off x="3070746" y="1103520"/>
            <a:ext cx="5148102" cy="293804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EBF2C5-BBF9-41F1-8E1E-AE27829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0EF5AE1-74CC-47C5-AFEB-657D4CD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de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1326F7-CC89-41C5-B5C1-13E088AD8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9" r="66418" b="1920"/>
          <a:stretch/>
        </p:blipFill>
        <p:spPr>
          <a:xfrm>
            <a:off x="2210937" y="1103521"/>
            <a:ext cx="859810" cy="2881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40F2F8-2843-452A-94F4-781BC7C9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2"/>
          <a:stretch/>
        </p:blipFill>
        <p:spPr>
          <a:xfrm>
            <a:off x="8218848" y="1103520"/>
            <a:ext cx="925152" cy="29380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DA26CC-0F8A-48CC-88DB-1ADE0A1825AB}"/>
              </a:ext>
            </a:extLst>
          </p:cNvPr>
          <p:cNvSpPr txBox="1"/>
          <p:nvPr/>
        </p:nvSpPr>
        <p:spPr>
          <a:xfrm>
            <a:off x="2465404" y="3453096"/>
            <a:ext cx="35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latin typeface="+mj-lt"/>
              </a:rPr>
              <a:t>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B0B02D-014B-455F-A256-AEC5FA4DB7A5}"/>
              </a:ext>
            </a:extLst>
          </p:cNvPr>
          <p:cNvSpPr txBox="1"/>
          <p:nvPr/>
        </p:nvSpPr>
        <p:spPr>
          <a:xfrm>
            <a:off x="7783033" y="3267065"/>
            <a:ext cx="144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0B050"/>
                </a:solidFill>
                <a:latin typeface="+mj-lt"/>
              </a:rPr>
              <a:t>B</a:t>
            </a:r>
          </a:p>
          <a:p>
            <a:pPr algn="ctr"/>
            <a:r>
              <a:rPr lang="fr-FR" sz="1400" b="1" dirty="0">
                <a:solidFill>
                  <a:srgbClr val="00B050"/>
                </a:solidFill>
                <a:latin typeface="+mj-lt"/>
              </a:rPr>
              <a:t>produit souhaité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193948B-DE59-42C2-B761-D46BA805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21"/>
          <a:stretch/>
        </p:blipFill>
        <p:spPr>
          <a:xfrm>
            <a:off x="0" y="1103520"/>
            <a:ext cx="2210936" cy="29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2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474E4BF-788A-476B-9678-DACA7FC7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52633F-D165-4F33-AB81-B68422D5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dipeptide Ala-Gly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4C8D37-1F11-471B-9AEB-636087A621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" r="4447"/>
          <a:stretch/>
        </p:blipFill>
        <p:spPr>
          <a:xfrm rot="16200000">
            <a:off x="2590444" y="-169382"/>
            <a:ext cx="3963112" cy="5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F12CB0-477B-49AC-A199-0CBE3551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3DC196C-1D93-4D2E-B3DD-F05F49E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2FF60B-D449-4F00-962F-0A4C7108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08" y="838876"/>
            <a:ext cx="2914783" cy="12555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5B9ECC-3BC9-4AB6-B252-BE145119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63" y="2679246"/>
            <a:ext cx="3467100" cy="1343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38C3D4-80C9-4C5A-9443-180B2662E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79" y="2612571"/>
            <a:ext cx="3276600" cy="14097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F89BEA1-96C1-4B81-AB82-11EE439D457F}"/>
              </a:ext>
            </a:extLst>
          </p:cNvPr>
          <p:cNvCxnSpPr/>
          <p:nvPr/>
        </p:nvCxnSpPr>
        <p:spPr>
          <a:xfrm flipH="1">
            <a:off x="3294743" y="2293257"/>
            <a:ext cx="398237" cy="537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F4BA08F-11E6-4F14-85F7-71B2903B8F12}"/>
              </a:ext>
            </a:extLst>
          </p:cNvPr>
          <p:cNvCxnSpPr>
            <a:cxnSpLocks/>
          </p:cNvCxnSpPr>
          <p:nvPr/>
        </p:nvCxnSpPr>
        <p:spPr>
          <a:xfrm>
            <a:off x="5212830" y="2293257"/>
            <a:ext cx="476770" cy="638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15D4F3D-5F55-4F16-87A3-3C7E19761DC4}"/>
              </a:ext>
            </a:extLst>
          </p:cNvPr>
          <p:cNvSpPr txBox="1"/>
          <p:nvPr/>
        </p:nvSpPr>
        <p:spPr>
          <a:xfrm>
            <a:off x="1155342" y="4115272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(S)-Ibuprofène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D948CE-D295-4138-80D3-D8A42644D9D4}"/>
              </a:ext>
            </a:extLst>
          </p:cNvPr>
          <p:cNvSpPr txBox="1"/>
          <p:nvPr/>
        </p:nvSpPr>
        <p:spPr>
          <a:xfrm>
            <a:off x="5901344" y="4115272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(R)-Ibuprofène</a:t>
            </a:r>
          </a:p>
        </p:txBody>
      </p:sp>
    </p:spTree>
    <p:extLst>
      <p:ext uri="{BB962C8B-B14F-4D97-AF65-F5344CB8AC3E}">
        <p14:creationId xmlns:p14="http://schemas.microsoft.com/office/powerpoint/2010/main" val="136867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B67053-EAC5-4E7F-8DBA-C780FF78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14FDBC1-B1D1-45D9-884A-ED599323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Molécule cible : paracétamol</a:t>
            </a:r>
          </a:p>
        </p:txBody>
      </p:sp>
      <p:pic>
        <p:nvPicPr>
          <p:cNvPr id="6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id="{D1F1E8E2-9B79-4929-A3AA-E9846288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10" y="1400020"/>
            <a:ext cx="4369654" cy="23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4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3D85F1-E136-463A-8F4D-541BD95A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EC0D2CA-F202-41BB-A9CC-EB779FB2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8468952" cy="694497"/>
          </a:xfrm>
        </p:spPr>
        <p:txBody>
          <a:bodyPr/>
          <a:lstStyle/>
          <a:p>
            <a:r>
              <a:rPr lang="fr-FR" sz="4400" dirty="0"/>
              <a:t>2 voies réactionnelles envisageables </a:t>
            </a: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82467641-B392-465A-B88B-D9AEE252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" y="1884995"/>
            <a:ext cx="4431317" cy="1722123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9E91BB77-90D0-4BD4-A02F-9C9263E5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683" y="1884995"/>
            <a:ext cx="4431317" cy="1740707"/>
          </a:xfrm>
          <a:prstGeom prst="rect">
            <a:avLst/>
          </a:prstGeom>
        </p:spPr>
      </p:pic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3D5842E-59E2-4A24-96E5-FE9B107A3CCD}"/>
              </a:ext>
            </a:extLst>
          </p:cNvPr>
          <p:cNvCxnSpPr>
            <a:cxnSpLocks/>
          </p:cNvCxnSpPr>
          <p:nvPr/>
        </p:nvCxnSpPr>
        <p:spPr>
          <a:xfrm>
            <a:off x="4606925" y="838876"/>
            <a:ext cx="0" cy="3923624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FAF041C-1F07-46EF-B71A-D621BF9E464A}"/>
              </a:ext>
            </a:extLst>
          </p:cNvPr>
          <p:cNvSpPr txBox="1"/>
          <p:nvPr/>
        </p:nvSpPr>
        <p:spPr>
          <a:xfrm>
            <a:off x="514164" y="1100325"/>
            <a:ext cx="3392123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+mj-lt"/>
              </a:rPr>
              <a:t>Voie réactionnelle n°1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967488F-2059-4A2F-97F4-C0F5B5768C31}"/>
              </a:ext>
            </a:extLst>
          </p:cNvPr>
          <p:cNvSpPr txBox="1"/>
          <p:nvPr/>
        </p:nvSpPr>
        <p:spPr>
          <a:xfrm>
            <a:off x="5307564" y="1100325"/>
            <a:ext cx="3392123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+mj-lt"/>
              </a:rPr>
              <a:t>Voie réactionnelle n°2</a:t>
            </a:r>
          </a:p>
        </p:txBody>
      </p:sp>
    </p:spTree>
    <p:extLst>
      <p:ext uri="{BB962C8B-B14F-4D97-AF65-F5344CB8AC3E}">
        <p14:creationId xmlns:p14="http://schemas.microsoft.com/office/powerpoint/2010/main" val="2139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A9D2DA-CFC9-4113-A49B-4926830F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716DA51-EB31-4302-BC53-E3CD129D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0" y="27513"/>
            <a:ext cx="8905721" cy="694497"/>
          </a:xfrm>
        </p:spPr>
        <p:txBody>
          <a:bodyPr/>
          <a:lstStyle/>
          <a:p>
            <a:r>
              <a:rPr lang="fr-FR" sz="4000" dirty="0"/>
              <a:t>Protocole de la synthèse du paracétamol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131C4300-EF63-4EB6-8860-4B3C7F9AF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05166"/>
              </p:ext>
            </p:extLst>
          </p:nvPr>
        </p:nvGraphicFramePr>
        <p:xfrm>
          <a:off x="115094" y="963212"/>
          <a:ext cx="8892209" cy="344322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1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9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53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Para-aminophénol</a:t>
                      </a:r>
                    </a:p>
                    <a:p>
                      <a:pPr algn="ctr"/>
                      <a:r>
                        <a:rPr lang="fr-FR" dirty="0"/>
                        <a:t>(4-aminophénol)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      Anhydride acétique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                          Paracétamol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     Acide acétique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0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36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39CCE95C-801C-46C8-9D36-97E6277EB4F8}"/>
              </a:ext>
            </a:extLst>
          </p:cNvPr>
          <p:cNvGrpSpPr/>
          <p:nvPr/>
        </p:nvGrpSpPr>
        <p:grpSpPr>
          <a:xfrm>
            <a:off x="115094" y="1057800"/>
            <a:ext cx="8930298" cy="3234111"/>
            <a:chOff x="193675" y="1550334"/>
            <a:chExt cx="11600640" cy="3874154"/>
          </a:xfrm>
        </p:grpSpPr>
        <p:pic>
          <p:nvPicPr>
            <p:cNvPr id="7" name="Picture 10" descr="RÃ©sultat de recherche d'images pour &quot;anhydride acÃ©tique&quot;">
              <a:extLst>
                <a:ext uri="{FF2B5EF4-FFF2-40B4-BE49-F238E27FC236}">
                  <a16:creationId xmlns:a16="http://schemas.microsoft.com/office/drawing/2014/main" id="{E6812FE2-FE8C-4D77-B869-091A3BAF8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225" y="1783036"/>
              <a:ext cx="2009774" cy="121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6" descr="RÃ©sultat de recherche d'images pour &quot;acetic acid formula&quot;">
              <a:extLst>
                <a:ext uri="{FF2B5EF4-FFF2-40B4-BE49-F238E27FC236}">
                  <a16:creationId xmlns:a16="http://schemas.microsoft.com/office/drawing/2014/main" id="{EA4F46FC-5C80-4C1C-A4E8-006BF41F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9027" y="1560512"/>
              <a:ext cx="1665288" cy="143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8AAA6E4C-AEB1-42DB-AD4C-B5AD3530C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1438276" y="4484688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FFE49CC9-A6F7-4AB2-A589-A2FA9F308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3453561" y="4467226"/>
              <a:ext cx="927101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6D0ADAEB-7649-49D8-A051-6AFE98713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32262" r="35597" b="40401"/>
            <a:stretch>
              <a:fillRect/>
            </a:stretch>
          </p:blipFill>
          <p:spPr bwMode="auto">
            <a:xfrm>
              <a:off x="3842499" y="4046538"/>
              <a:ext cx="952500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4F4EA700-5533-452B-A950-D821C449F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69" t="1834" r="35597" b="72176"/>
            <a:stretch>
              <a:fillRect/>
            </a:stretch>
          </p:blipFill>
          <p:spPr bwMode="auto">
            <a:xfrm>
              <a:off x="4277473" y="4532313"/>
              <a:ext cx="954086" cy="89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5" descr="Image associÃ©e">
              <a:extLst>
                <a:ext uri="{FF2B5EF4-FFF2-40B4-BE49-F238E27FC236}">
                  <a16:creationId xmlns:a16="http://schemas.microsoft.com/office/drawing/2014/main" id="{21BF66F3-E45B-4C21-ACCF-95AA063A2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281" y="4403082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17" descr="Image associÃ©e">
              <a:extLst>
                <a:ext uri="{FF2B5EF4-FFF2-40B4-BE49-F238E27FC236}">
                  <a16:creationId xmlns:a16="http://schemas.microsoft.com/office/drawing/2014/main" id="{84988A52-946F-47FF-9E89-C9C4AC8D2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706" y="4396732"/>
              <a:ext cx="884237" cy="88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 descr="RÃ©sultat de recherche d'images pour &quot;para-aminophÃ©nol&quot;">
              <a:extLst>
                <a:ext uri="{FF2B5EF4-FFF2-40B4-BE49-F238E27FC236}">
                  <a16:creationId xmlns:a16="http://schemas.microsoft.com/office/drawing/2014/main" id="{83B135DD-B2C5-4562-85B9-3A09E57D2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75" y="1620838"/>
              <a:ext cx="2495550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 descr="RÃ©sultat de recherche d'images pour &quot;paracÃ©tamol&quot;">
              <a:extLst>
                <a:ext uri="{FF2B5EF4-FFF2-40B4-BE49-F238E27FC236}">
                  <a16:creationId xmlns:a16="http://schemas.microsoft.com/office/drawing/2014/main" id="{301C585B-71CC-4A6C-ABB9-412F62A0E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0245" y="1550334"/>
              <a:ext cx="2890838" cy="1552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AC2D9813-1319-4E99-9E30-FF454B17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64494" r="68137" b="8167"/>
            <a:stretch>
              <a:fillRect/>
            </a:stretch>
          </p:blipFill>
          <p:spPr bwMode="auto">
            <a:xfrm>
              <a:off x="7830344" y="4278999"/>
              <a:ext cx="927101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Image 33">
              <a:extLst>
                <a:ext uri="{FF2B5EF4-FFF2-40B4-BE49-F238E27FC236}">
                  <a16:creationId xmlns:a16="http://schemas.microsoft.com/office/drawing/2014/main" id="{DE3B5BE5-B3B2-4483-B95E-A24FCC0A3F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63" y="4132263"/>
              <a:ext cx="774699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 descr="https://orme-conseil.com/wp-content/uploads/2018/03/Pictogramme-CLP-%C3%A0-t%C3%A9l%C3%A9charger.jpg">
              <a:extLst>
                <a:ext uri="{FF2B5EF4-FFF2-40B4-BE49-F238E27FC236}">
                  <a16:creationId xmlns:a16="http://schemas.microsoft.com/office/drawing/2014/main" id="{26300DC8-8A2C-4169-B298-FC3FDBD6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1" t="64494" r="1920" b="8167"/>
            <a:stretch>
              <a:fillRect/>
            </a:stretch>
          </p:blipFill>
          <p:spPr bwMode="auto">
            <a:xfrm>
              <a:off x="439738" y="4459287"/>
              <a:ext cx="1066800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5F08D389-A943-4880-820E-BC5EE8A47F04}"/>
              </a:ext>
            </a:extLst>
          </p:cNvPr>
          <p:cNvSpPr txBox="1"/>
          <p:nvPr/>
        </p:nvSpPr>
        <p:spPr>
          <a:xfrm>
            <a:off x="290767" y="2763678"/>
            <a:ext cx="217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5,5g = 5,0.10</a:t>
            </a:r>
            <a:r>
              <a:rPr lang="fr-FR" baseline="30000" dirty="0">
                <a:latin typeface="+mj-lt"/>
              </a:rPr>
              <a:t>-2</a:t>
            </a:r>
            <a:r>
              <a:rPr lang="fr-FR" dirty="0">
                <a:latin typeface="+mj-lt"/>
              </a:rPr>
              <a:t>mol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DB17CF1-30AB-4A68-81A7-6F7CEA3A1D55}"/>
              </a:ext>
            </a:extLst>
          </p:cNvPr>
          <p:cNvSpPr txBox="1"/>
          <p:nvPr/>
        </p:nvSpPr>
        <p:spPr>
          <a:xfrm>
            <a:off x="2249991" y="2738428"/>
            <a:ext cx="237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~7,0mL = 7,4 .10</a:t>
            </a:r>
            <a:r>
              <a:rPr lang="fr-FR" baseline="30000" dirty="0">
                <a:latin typeface="+mj-lt"/>
              </a:rPr>
              <a:t>-2 </a:t>
            </a:r>
            <a:r>
              <a:rPr lang="fr-FR" dirty="0">
                <a:latin typeface="+mj-lt"/>
              </a:rPr>
              <a:t>mol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25185D7-0F47-4B62-8E2F-8FF70803C11F}"/>
              </a:ext>
            </a:extLst>
          </p:cNvPr>
          <p:cNvCxnSpPr>
            <a:cxnSpLocks/>
          </p:cNvCxnSpPr>
          <p:nvPr/>
        </p:nvCxnSpPr>
        <p:spPr>
          <a:xfrm>
            <a:off x="3790112" y="1518637"/>
            <a:ext cx="17519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F2F80DD-59B5-47AA-B4F2-6D0C712B414E}"/>
              </a:ext>
            </a:extLst>
          </p:cNvPr>
          <p:cNvSpPr txBox="1"/>
          <p:nvPr/>
        </p:nvSpPr>
        <p:spPr>
          <a:xfrm>
            <a:off x="4025014" y="1157470"/>
            <a:ext cx="14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50mL d’eau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57E10B4-6A72-4E21-A84D-C6A2BA8CAF88}"/>
              </a:ext>
            </a:extLst>
          </p:cNvPr>
          <p:cNvSpPr txBox="1"/>
          <p:nvPr/>
        </p:nvSpPr>
        <p:spPr>
          <a:xfrm>
            <a:off x="3979799" y="1507217"/>
            <a:ext cx="14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15min | 80°C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88056CD-7453-4738-8ADC-8361EFECDA0C}"/>
              </a:ext>
            </a:extLst>
          </p:cNvPr>
          <p:cNvSpPr txBox="1"/>
          <p:nvPr/>
        </p:nvSpPr>
        <p:spPr>
          <a:xfrm>
            <a:off x="1812120" y="1526802"/>
            <a:ext cx="38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+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D34B2B-B90A-4833-81BF-233AD6877AC6}"/>
              </a:ext>
            </a:extLst>
          </p:cNvPr>
          <p:cNvSpPr txBox="1"/>
          <p:nvPr/>
        </p:nvSpPr>
        <p:spPr>
          <a:xfrm>
            <a:off x="7586958" y="1461050"/>
            <a:ext cx="38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+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A9907E6-6169-42AE-A7A9-8BDAA693176D}"/>
              </a:ext>
            </a:extLst>
          </p:cNvPr>
          <p:cNvSpPr txBox="1"/>
          <p:nvPr/>
        </p:nvSpPr>
        <p:spPr>
          <a:xfrm>
            <a:off x="3612566" y="1800544"/>
            <a:ext cx="204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(5,0mL d’acide éthanoïque) </a:t>
            </a:r>
          </a:p>
        </p:txBody>
      </p:sp>
    </p:spTree>
    <p:extLst>
      <p:ext uri="{BB962C8B-B14F-4D97-AF65-F5344CB8AC3E}">
        <p14:creationId xmlns:p14="http://schemas.microsoft.com/office/powerpoint/2010/main" val="155633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9AC8AD-A7F4-470C-B1C3-303A0359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487F726-FC73-4665-B935-9B8780BB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du protocole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145F65-3818-491E-AA84-759155347B0C}"/>
              </a:ext>
            </a:extLst>
          </p:cNvPr>
          <p:cNvSpPr txBox="1"/>
          <p:nvPr/>
        </p:nvSpPr>
        <p:spPr>
          <a:xfrm>
            <a:off x="203784" y="838876"/>
            <a:ext cx="262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+mj-lt"/>
              </a:rPr>
              <a:t>Chauffage à reflux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185496-EF46-444F-9133-16587B62A6FB}"/>
              </a:ext>
            </a:extLst>
          </p:cNvPr>
          <p:cNvSpPr txBox="1"/>
          <p:nvPr/>
        </p:nvSpPr>
        <p:spPr>
          <a:xfrm>
            <a:off x="6133579" y="3090706"/>
            <a:ext cx="2715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5,5g de Para-aminophénol </a:t>
            </a:r>
          </a:p>
          <a:p>
            <a:r>
              <a:rPr lang="fr-FR" dirty="0"/>
              <a:t>5,0mL d’acide éthanoïque</a:t>
            </a:r>
          </a:p>
          <a:p>
            <a:r>
              <a:rPr lang="fr-FR" dirty="0"/>
              <a:t>50mL d’eau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4BB92CF-FB6E-402D-AB37-7F2BA13580CF}"/>
              </a:ext>
            </a:extLst>
          </p:cNvPr>
          <p:cNvSpPr txBox="1"/>
          <p:nvPr/>
        </p:nvSpPr>
        <p:spPr>
          <a:xfrm>
            <a:off x="6109226" y="2054382"/>
            <a:ext cx="293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7,0mL d’anhydride acétique</a:t>
            </a:r>
          </a:p>
          <a:p>
            <a:r>
              <a:rPr lang="fr-FR" dirty="0"/>
              <a:t>goutte à goutte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AC5F46E-46E9-4651-BBE9-DF3461B87339}"/>
              </a:ext>
            </a:extLst>
          </p:cNvPr>
          <p:cNvGrpSpPr/>
          <p:nvPr/>
        </p:nvGrpSpPr>
        <p:grpSpPr>
          <a:xfrm>
            <a:off x="3089022" y="910313"/>
            <a:ext cx="2715852" cy="3839924"/>
            <a:chOff x="3089022" y="910313"/>
            <a:chExt cx="2715852" cy="3839924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65795B4-018E-4E54-A43C-FC6BF61C78DA}"/>
                </a:ext>
              </a:extLst>
            </p:cNvPr>
            <p:cNvGrpSpPr/>
            <p:nvPr/>
          </p:nvGrpSpPr>
          <p:grpSpPr>
            <a:xfrm>
              <a:off x="3089022" y="910313"/>
              <a:ext cx="2715852" cy="3839924"/>
              <a:chOff x="3089022" y="910313"/>
              <a:chExt cx="2715852" cy="383992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F5847418-2F3B-40B5-BBBF-DB6E03E833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t="10367"/>
              <a:stretch/>
            </p:blipFill>
            <p:spPr>
              <a:xfrm>
                <a:off x="3089022" y="910313"/>
                <a:ext cx="2715852" cy="3839924"/>
              </a:xfrm>
              <a:prstGeom prst="rect">
                <a:avLst/>
              </a:prstGeom>
            </p:spPr>
          </p:pic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5C6DA266-156B-4095-A88A-50DCF601486F}"/>
                  </a:ext>
                </a:extLst>
              </p:cNvPr>
              <p:cNvSpPr/>
              <p:nvPr/>
            </p:nvSpPr>
            <p:spPr>
              <a:xfrm>
                <a:off x="4757738" y="2454275"/>
                <a:ext cx="107156" cy="141288"/>
              </a:xfrm>
              <a:custGeom>
                <a:avLst/>
                <a:gdLst>
                  <a:gd name="connsiteX0" fmla="*/ 0 w 95696"/>
                  <a:gd name="connsiteY0" fmla="*/ 0 h 184150"/>
                  <a:gd name="connsiteX1" fmla="*/ 95250 w 95696"/>
                  <a:gd name="connsiteY1" fmla="*/ 38100 h 184150"/>
                  <a:gd name="connsiteX2" fmla="*/ 38100 w 95696"/>
                  <a:gd name="connsiteY2" fmla="*/ 184150 h 184150"/>
                  <a:gd name="connsiteX3" fmla="*/ 38100 w 95696"/>
                  <a:gd name="connsiteY3" fmla="*/ 18415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696" h="184150">
                    <a:moveTo>
                      <a:pt x="0" y="0"/>
                    </a:moveTo>
                    <a:cubicBezTo>
                      <a:pt x="44450" y="3704"/>
                      <a:pt x="88900" y="7408"/>
                      <a:pt x="95250" y="38100"/>
                    </a:cubicBezTo>
                    <a:cubicBezTo>
                      <a:pt x="101600" y="68792"/>
                      <a:pt x="38100" y="184150"/>
                      <a:pt x="38100" y="184150"/>
                    </a:cubicBezTo>
                    <a:lnTo>
                      <a:pt x="38100" y="184150"/>
                    </a:lnTo>
                  </a:path>
                </a:pathLst>
              </a:custGeom>
              <a:noFill/>
              <a:ln>
                <a:solidFill>
                  <a:schemeClr val="accent5"/>
                </a:solidFill>
                <a:headEnd type="stealth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6518F0AD-CAD8-46B6-B7B3-2F3B03327BF9}"/>
                  </a:ext>
                </a:extLst>
              </p:cNvPr>
              <p:cNvSpPr txBox="1"/>
              <p:nvPr/>
            </p:nvSpPr>
            <p:spPr>
              <a:xfrm>
                <a:off x="4614862" y="2527875"/>
                <a:ext cx="4262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50000"/>
                      </a:schemeClr>
                    </a:solidFill>
                  </a:rPr>
                  <a:t>eau</a:t>
                </a:r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A080143C-6544-42E7-BD89-601FAF36FECF}"/>
                  </a:ext>
                </a:extLst>
              </p:cNvPr>
              <p:cNvSpPr/>
              <p:nvPr/>
            </p:nvSpPr>
            <p:spPr>
              <a:xfrm>
                <a:off x="4196262" y="1354931"/>
                <a:ext cx="168569" cy="24461"/>
              </a:xfrm>
              <a:custGeom>
                <a:avLst/>
                <a:gdLst>
                  <a:gd name="connsiteX0" fmla="*/ 168569 w 168569"/>
                  <a:gd name="connsiteY0" fmla="*/ 21432 h 24461"/>
                  <a:gd name="connsiteX1" fmla="*/ 75701 w 168569"/>
                  <a:gd name="connsiteY1" fmla="*/ 0 h 24461"/>
                  <a:gd name="connsiteX2" fmla="*/ 6644 w 168569"/>
                  <a:gd name="connsiteY2" fmla="*/ 21432 h 24461"/>
                  <a:gd name="connsiteX3" fmla="*/ 6644 w 168569"/>
                  <a:gd name="connsiteY3" fmla="*/ 23813 h 2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569" h="24461">
                    <a:moveTo>
                      <a:pt x="168569" y="21432"/>
                    </a:moveTo>
                    <a:cubicBezTo>
                      <a:pt x="135628" y="10716"/>
                      <a:pt x="102688" y="0"/>
                      <a:pt x="75701" y="0"/>
                    </a:cubicBezTo>
                    <a:cubicBezTo>
                      <a:pt x="48714" y="0"/>
                      <a:pt x="6644" y="21432"/>
                      <a:pt x="6644" y="21432"/>
                    </a:cubicBezTo>
                    <a:cubicBezTo>
                      <a:pt x="-4865" y="25401"/>
                      <a:pt x="889" y="24607"/>
                      <a:pt x="6644" y="23813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headEnd type="none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B5D269E-E6F3-4213-AC96-03AAE2C03A45}"/>
                  </a:ext>
                </a:extLst>
              </p:cNvPr>
              <p:cNvSpPr txBox="1"/>
              <p:nvPr/>
            </p:nvSpPr>
            <p:spPr>
              <a:xfrm>
                <a:off x="3981651" y="1300541"/>
                <a:ext cx="3650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50000"/>
                      </a:schemeClr>
                    </a:solidFill>
                  </a:rPr>
                  <a:t>eau</a:t>
                </a: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521AD9C-D69D-447A-B016-606A4B450BAE}"/>
                </a:ext>
              </a:extLst>
            </p:cNvPr>
            <p:cNvGrpSpPr/>
            <p:nvPr/>
          </p:nvGrpSpPr>
          <p:grpSpPr>
            <a:xfrm>
              <a:off x="4010025" y="3384507"/>
              <a:ext cx="1123950" cy="661871"/>
              <a:chOff x="4010025" y="3371275"/>
              <a:chExt cx="1123950" cy="661871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1F704DC-D2FD-4E5A-B6EE-8115EF2F0D0A}"/>
                  </a:ext>
                </a:extLst>
              </p:cNvPr>
              <p:cNvCxnSpPr/>
              <p:nvPr/>
            </p:nvCxnSpPr>
            <p:spPr>
              <a:xfrm>
                <a:off x="4010025" y="4033146"/>
                <a:ext cx="1123950" cy="0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38C222C-8CE0-4B33-86D1-FA8BDA209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025" y="3371275"/>
                <a:ext cx="0" cy="661067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F651FEC7-4AF5-4226-8405-CA3FE9C4C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4444" y="3371276"/>
                <a:ext cx="0" cy="661067"/>
              </a:xfrm>
              <a:prstGeom prst="line">
                <a:avLst/>
              </a:prstGeom>
              <a:ln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BA57A8-596A-4EFA-BC2C-6357974F0767}"/>
                  </a:ext>
                </a:extLst>
              </p:cNvPr>
              <p:cNvSpPr/>
              <p:nvPr/>
            </p:nvSpPr>
            <p:spPr>
              <a:xfrm>
                <a:off x="4010025" y="3694443"/>
                <a:ext cx="1114419" cy="337899"/>
              </a:xfrm>
              <a:prstGeom prst="rect">
                <a:avLst/>
              </a:prstGeom>
              <a:solidFill>
                <a:srgbClr val="45B4F9">
                  <a:alpha val="6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275F3FA-125A-43FA-96AB-A7CED880E504}"/>
              </a:ext>
            </a:extLst>
          </p:cNvPr>
          <p:cNvCxnSpPr>
            <a:cxnSpLocks/>
          </p:cNvCxnSpPr>
          <p:nvPr/>
        </p:nvCxnSpPr>
        <p:spPr>
          <a:xfrm flipH="1">
            <a:off x="5008403" y="3552371"/>
            <a:ext cx="114746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074306-3BFA-4214-A87A-8B8259E61E9F}"/>
              </a:ext>
            </a:extLst>
          </p:cNvPr>
          <p:cNvCxnSpPr>
            <a:cxnSpLocks/>
          </p:cNvCxnSpPr>
          <p:nvPr/>
        </p:nvCxnSpPr>
        <p:spPr>
          <a:xfrm flipH="1">
            <a:off x="5303291" y="2369819"/>
            <a:ext cx="76368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9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24E1A2-3D53-4729-9C76-CFC749DD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4F0D384D-B794-474F-A85E-2F9297198706}"/>
              </a:ext>
            </a:extLst>
          </p:cNvPr>
          <p:cNvSpPr txBox="1">
            <a:spLocks/>
          </p:cNvSpPr>
          <p:nvPr/>
        </p:nvSpPr>
        <p:spPr>
          <a:xfrm>
            <a:off x="865563" y="151636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œuvre du protocole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CF6195-8370-4094-AF14-A84E1E5A0E3C}"/>
              </a:ext>
            </a:extLst>
          </p:cNvPr>
          <p:cNvSpPr txBox="1"/>
          <p:nvPr/>
        </p:nvSpPr>
        <p:spPr>
          <a:xfrm>
            <a:off x="203784" y="838876"/>
            <a:ext cx="436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+mj-lt"/>
              </a:rPr>
              <a:t>Essorage sous pression réduite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A56803-E239-4483-B546-E45A3E92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94" y="1300541"/>
            <a:ext cx="6282137" cy="32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3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B81EDD-0131-49AB-88F1-1F76F8EF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820DFE1-11E7-4B6D-AD19-F36E8E4D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produit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C402483-A15E-4A15-B5CF-8D718A446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55045"/>
              </p:ext>
            </p:extLst>
          </p:nvPr>
        </p:nvGraphicFramePr>
        <p:xfrm>
          <a:off x="1196852" y="1097926"/>
          <a:ext cx="6750296" cy="339218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75148">
                  <a:extLst>
                    <a:ext uri="{9D8B030D-6E8A-4147-A177-3AD203B41FA5}">
                      <a16:colId xmlns:a16="http://schemas.microsoft.com/office/drawing/2014/main" val="124022743"/>
                    </a:ext>
                  </a:extLst>
                </a:gridCol>
                <a:gridCol w="3375148">
                  <a:extLst>
                    <a:ext uri="{9D8B030D-6E8A-4147-A177-3AD203B41FA5}">
                      <a16:colId xmlns:a16="http://schemas.microsoft.com/office/drawing/2014/main" val="2192424064"/>
                    </a:ext>
                  </a:extLst>
                </a:gridCol>
              </a:tblGrid>
              <a:tr h="495977"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/>
                        <a:t>Solide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/>
                        <a:t>Liquide</a:t>
                      </a:r>
                      <a:endParaRPr lang="fr-F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54490"/>
                  </a:ext>
                </a:extLst>
              </a:tr>
              <a:tr h="371982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Spectroscopie :</a:t>
                      </a:r>
                      <a:r>
                        <a:rPr lang="fr-FR" dirty="0"/>
                        <a:t> UV-visible , IR,RMN</a:t>
                      </a:r>
                    </a:p>
                  </a:txBody>
                  <a:tcPr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72732"/>
                  </a:ext>
                </a:extLst>
              </a:tr>
              <a:tr h="371982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Chromatographie </a:t>
                      </a:r>
                      <a:r>
                        <a:rPr lang="fr-FR" dirty="0"/>
                        <a:t>: sur couche mince ou sur colonne </a:t>
                      </a:r>
                    </a:p>
                  </a:txBody>
                  <a:tcP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96170"/>
                  </a:ext>
                </a:extLst>
              </a:tr>
              <a:tr h="2152246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Température de fusion </a:t>
                      </a:r>
                    </a:p>
                    <a:p>
                      <a:pPr algn="ctr"/>
                      <a:endParaRPr lang="fr-FR" b="1" dirty="0"/>
                    </a:p>
                  </a:txBody>
                  <a:tcPr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Indice de réfraction</a:t>
                      </a:r>
                    </a:p>
                  </a:txBody>
                  <a:tcPr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409817"/>
                  </a:ext>
                </a:extLst>
              </a:tr>
            </a:tbl>
          </a:graphicData>
        </a:graphic>
      </p:graphicFrame>
      <p:pic>
        <p:nvPicPr>
          <p:cNvPr id="7" name="Picture 2" descr="Lot de 8 substances pour Banc Kofler - Jeulin">
            <a:extLst>
              <a:ext uri="{FF2B5EF4-FFF2-40B4-BE49-F238E27FC236}">
                <a16:creationId xmlns:a16="http://schemas.microsoft.com/office/drawing/2014/main" id="{1A11B0B4-82BD-427A-A1DB-6C77FF705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2" b="27708"/>
          <a:stretch/>
        </p:blipFill>
        <p:spPr bwMode="auto">
          <a:xfrm>
            <a:off x="1242748" y="3068866"/>
            <a:ext cx="3279319" cy="133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Ã©fractomÃ¨tre d'AbbÃ© NOVEX - Jeulin">
            <a:extLst>
              <a:ext uri="{FF2B5EF4-FFF2-40B4-BE49-F238E27FC236}">
                <a16:creationId xmlns:a16="http://schemas.microsoft.com/office/drawing/2014/main" id="{13DD79F3-3C04-4565-A85B-60C2C339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71" y="2656140"/>
            <a:ext cx="1833973" cy="18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4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05F13B-980F-467A-9682-3E98C195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D25AF06-E314-4965-A9DF-54764331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benzoate d’éthyle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6B9D86-A7FC-45AD-BF01-6F8D1D40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5" y="838876"/>
            <a:ext cx="7890540" cy="3912754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8144B91-C2E9-40C3-9B64-BB4800BB8532}"/>
              </a:ext>
            </a:extLst>
          </p:cNvPr>
          <p:cNvSpPr/>
          <p:nvPr/>
        </p:nvSpPr>
        <p:spPr>
          <a:xfrm>
            <a:off x="4458670" y="2024051"/>
            <a:ext cx="199480" cy="226473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2C2130-934B-470C-97A0-EA0BC15F8460}"/>
              </a:ext>
            </a:extLst>
          </p:cNvPr>
          <p:cNvSpPr txBox="1"/>
          <p:nvPr/>
        </p:nvSpPr>
        <p:spPr>
          <a:xfrm>
            <a:off x="2744696" y="3611558"/>
            <a:ext cx="1673659" cy="584775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l-GR" sz="1600" dirty="0"/>
              <a:t>δ</a:t>
            </a:r>
            <a:r>
              <a:rPr lang="fr-FR" sz="1200" dirty="0"/>
              <a:t>(cm</a:t>
            </a:r>
            <a:r>
              <a:rPr lang="fr-FR" sz="1200" baseline="30000" dirty="0"/>
              <a:t>-1</a:t>
            </a:r>
            <a:r>
              <a:rPr lang="fr-FR" sz="1200" dirty="0"/>
              <a:t>) : </a:t>
            </a:r>
            <a:r>
              <a:rPr lang="fr-FR" sz="1600" dirty="0"/>
              <a:t>1700-1740</a:t>
            </a:r>
          </a:p>
          <a:p>
            <a:pPr algn="ctr"/>
            <a:r>
              <a:rPr lang="fr-FR" sz="1600" b="1" dirty="0"/>
              <a:t>C=0 ester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D8793EF-73F7-4185-A3E3-007B0AD6EF0F}"/>
              </a:ext>
            </a:extLst>
          </p:cNvPr>
          <p:cNvSpPr/>
          <p:nvPr/>
        </p:nvSpPr>
        <p:spPr>
          <a:xfrm>
            <a:off x="4694155" y="1866457"/>
            <a:ext cx="199480" cy="2286016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E0B1E-6740-4211-B46B-921BDEB0D727}"/>
              </a:ext>
            </a:extLst>
          </p:cNvPr>
          <p:cNvSpPr/>
          <p:nvPr/>
        </p:nvSpPr>
        <p:spPr>
          <a:xfrm>
            <a:off x="4933950" y="1009650"/>
            <a:ext cx="3329908" cy="3435350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14">
                <a:extLst>
                  <a:ext uri="{FF2B5EF4-FFF2-40B4-BE49-F238E27FC236}">
                    <a16:creationId xmlns:a16="http://schemas.microsoft.com/office/drawing/2014/main" id="{43DCBF38-7BE3-41CC-8EDA-19A216FF5D63}"/>
                  </a:ext>
                </a:extLst>
              </p:cNvPr>
              <p:cNvSpPr txBox="1"/>
              <p:nvPr/>
            </p:nvSpPr>
            <p:spPr>
              <a:xfrm>
                <a:off x="5084330" y="3843953"/>
                <a:ext cx="1297559" cy="52322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400" dirty="0"/>
                  <a:t>δ</a:t>
                </a:r>
                <a:r>
                  <a:rPr lang="fr-FR" sz="1100" dirty="0"/>
                  <a:t>(cm</a:t>
                </a:r>
                <a:r>
                  <a:rPr lang="fr-FR" sz="1100" baseline="30000" dirty="0"/>
                  <a:t>-1</a:t>
                </a:r>
                <a:r>
                  <a:rPr lang="fr-FR" sz="1100" dirty="0"/>
                  <a:t>) </a:t>
                </a:r>
                <a:r>
                  <a:rPr lang="fr-FR" sz="1400" dirty="0"/>
                  <a:t>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fr-FR" sz="1400" b="0" i="1" dirty="0">
                    <a:latin typeface="Cambria Math" panose="02040503050406030204" pitchFamily="18" charset="0"/>
                  </a:rPr>
                  <a:t>1600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8" name="ZoneTexte 14">
                <a:extLst>
                  <a:ext uri="{FF2B5EF4-FFF2-40B4-BE49-F238E27FC236}">
                    <a16:creationId xmlns:a16="http://schemas.microsoft.com/office/drawing/2014/main" id="{43DCBF38-7BE3-41CC-8EDA-19A216FF5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330" y="3843953"/>
                <a:ext cx="1297559" cy="523220"/>
              </a:xfrm>
              <a:prstGeom prst="rect">
                <a:avLst/>
              </a:prstGeom>
              <a:blipFill>
                <a:blip r:embed="rId3"/>
                <a:stretch>
                  <a:fillRect l="-459" t="-1111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9C479B1B-B697-4598-A52C-645F90B7D6B1}"/>
              </a:ext>
            </a:extLst>
          </p:cNvPr>
          <p:cNvSpPr/>
          <p:nvPr/>
        </p:nvSpPr>
        <p:spPr>
          <a:xfrm>
            <a:off x="1553444" y="2098407"/>
            <a:ext cx="163527" cy="991134"/>
          </a:xfrm>
          <a:prstGeom prst="ellipse">
            <a:avLst/>
          </a:prstGeom>
          <a:solidFill>
            <a:srgbClr val="FFC000">
              <a:alpha val="6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860C34-38DB-4262-8425-4BA7BED098B4}"/>
              </a:ext>
            </a:extLst>
          </p:cNvPr>
          <p:cNvSpPr txBox="1"/>
          <p:nvPr/>
        </p:nvSpPr>
        <p:spPr>
          <a:xfrm>
            <a:off x="880141" y="3550320"/>
            <a:ext cx="1673659" cy="8309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600" dirty="0"/>
              <a:t>δ</a:t>
            </a:r>
            <a:r>
              <a:rPr lang="fr-FR" sz="1200" dirty="0"/>
              <a:t>(cm</a:t>
            </a:r>
            <a:r>
              <a:rPr lang="fr-FR" sz="1200" baseline="30000" dirty="0"/>
              <a:t>-1</a:t>
            </a:r>
            <a:r>
              <a:rPr lang="fr-FR" sz="1200" dirty="0"/>
              <a:t>) : </a:t>
            </a:r>
            <a:r>
              <a:rPr lang="fr-FR" sz="1600" dirty="0"/>
              <a:t>3300-3500 faible amplitude</a:t>
            </a:r>
          </a:p>
          <a:p>
            <a:pPr algn="ctr"/>
            <a:r>
              <a:rPr lang="fr-FR" sz="1600" b="1" dirty="0"/>
              <a:t>N-H amine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DB9E8C-84F8-4325-B38B-14B48DDF932E}"/>
              </a:ext>
            </a:extLst>
          </p:cNvPr>
          <p:cNvSpPr/>
          <p:nvPr/>
        </p:nvSpPr>
        <p:spPr>
          <a:xfrm>
            <a:off x="1693947" y="1987302"/>
            <a:ext cx="145815" cy="1615901"/>
          </a:xfrm>
          <a:prstGeom prst="ellipse">
            <a:avLst/>
          </a:prstGeom>
          <a:solidFill>
            <a:srgbClr val="FF000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8">
                <a:extLst>
                  <a:ext uri="{FF2B5EF4-FFF2-40B4-BE49-F238E27FC236}">
                    <a16:creationId xmlns:a16="http://schemas.microsoft.com/office/drawing/2014/main" id="{17024AC6-94BF-47B3-B16C-1AD60756290A}"/>
                  </a:ext>
                </a:extLst>
              </p:cNvPr>
              <p:cNvSpPr txBox="1"/>
              <p:nvPr/>
            </p:nvSpPr>
            <p:spPr>
              <a:xfrm>
                <a:off x="2088758" y="2287455"/>
                <a:ext cx="1943732" cy="89255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2000" dirty="0"/>
                  <a:t>δ</a:t>
                </a:r>
                <a:r>
                  <a:rPr lang="fr-FR" sz="1600" dirty="0"/>
                  <a:t>(cm</a:t>
                </a:r>
                <a:r>
                  <a:rPr lang="fr-FR" sz="1600" baseline="30000" dirty="0"/>
                  <a:t>-1</a:t>
                </a:r>
                <a:r>
                  <a:rPr lang="fr-FR" sz="1600" dirty="0"/>
                  <a:t>)</a:t>
                </a:r>
                <a:r>
                  <a:rPr lang="fr-FR" sz="1600" i="1" dirty="0">
                    <a:latin typeface="+mj-lt"/>
                    <a:ea typeface="Cambria Math" panose="02040503050406030204" pitchFamily="18" charset="0"/>
                  </a:rPr>
                  <a:t> : 3300 - 3500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b="0" i="1" dirty="0">
                  <a:latin typeface="+mj-lt"/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1600" b="1" dirty="0">
                    <a:latin typeface="+mj-lt"/>
                    <a:ea typeface="Cambria Math" panose="02040503050406030204" pitchFamily="18" charset="0"/>
                  </a:rPr>
                  <a:t>(amide ou amine)</a:t>
                </a:r>
              </a:p>
            </p:txBody>
          </p:sp>
        </mc:Choice>
        <mc:Fallback xmlns="">
          <p:sp>
            <p:nvSpPr>
              <p:cNvPr id="13" name="ZoneTexte 8">
                <a:extLst>
                  <a:ext uri="{FF2B5EF4-FFF2-40B4-BE49-F238E27FC236}">
                    <a16:creationId xmlns:a16="http://schemas.microsoft.com/office/drawing/2014/main" id="{17024AC6-94BF-47B3-B16C-1AD607562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758" y="2287455"/>
                <a:ext cx="1943732" cy="892552"/>
              </a:xfrm>
              <a:prstGeom prst="rect">
                <a:avLst/>
              </a:prstGeom>
              <a:blipFill>
                <a:blip r:embed="rId4"/>
                <a:stretch>
                  <a:fillRect l="-2786" t="-1974" b="-526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2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E14F2C-70DC-41D8-B054-7A8E1750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7BAFB93-00E9-45EE-9D9E-1D406D71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IR du paracétamol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15B5A1-E09B-43A5-80F6-2B560AC37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24" b="21806"/>
          <a:stretch/>
        </p:blipFill>
        <p:spPr>
          <a:xfrm>
            <a:off x="350154" y="782630"/>
            <a:ext cx="8118798" cy="38912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763649-90C8-45A6-BA34-068C41A0E68D}"/>
              </a:ext>
            </a:extLst>
          </p:cNvPr>
          <p:cNvSpPr/>
          <p:nvPr/>
        </p:nvSpPr>
        <p:spPr>
          <a:xfrm>
            <a:off x="5071701" y="838877"/>
            <a:ext cx="3411734" cy="3637874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8">
                <a:extLst>
                  <a:ext uri="{FF2B5EF4-FFF2-40B4-BE49-F238E27FC236}">
                    <a16:creationId xmlns:a16="http://schemas.microsoft.com/office/drawing/2014/main" id="{88378F78-106B-4AAD-9166-598A37E00E44}"/>
                  </a:ext>
                </a:extLst>
              </p:cNvPr>
              <p:cNvSpPr txBox="1"/>
              <p:nvPr/>
            </p:nvSpPr>
            <p:spPr>
              <a:xfrm>
                <a:off x="2209520" y="2791029"/>
                <a:ext cx="1822174" cy="8309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  <a:latin typeface="+mj-lt"/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  <a:latin typeface="+mj-lt"/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  <a:latin typeface="+mj-lt"/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  <a:latin typeface="+mj-lt"/>
                  </a:rPr>
                  <a:t>) </a:t>
                </a:r>
                <a:r>
                  <a:rPr lang="fr-FR" sz="1600" i="1" dirty="0">
                    <a:latin typeface="+mj-lt"/>
                    <a:ea typeface="Cambria Math" panose="02040503050406030204" pitchFamily="18" charset="0"/>
                  </a:rPr>
                  <a:t>: 3300 - 3500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b="0" i="1" dirty="0">
                  <a:latin typeface="+mj-lt"/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1600" b="1" dirty="0">
                    <a:latin typeface="+mj-lt"/>
                    <a:ea typeface="Cambria Math" panose="02040503050406030204" pitchFamily="18" charset="0"/>
                  </a:rPr>
                  <a:t>(amide ou amine)</a:t>
                </a:r>
              </a:p>
            </p:txBody>
          </p:sp>
        </mc:Choice>
        <mc:Fallback xmlns="">
          <p:sp>
            <p:nvSpPr>
              <p:cNvPr id="6" name="ZoneTexte 8">
                <a:extLst>
                  <a:ext uri="{FF2B5EF4-FFF2-40B4-BE49-F238E27FC236}">
                    <a16:creationId xmlns:a16="http://schemas.microsoft.com/office/drawing/2014/main" id="{88378F78-106B-4AAD-9166-598A37E0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20" y="2791029"/>
                <a:ext cx="1822174" cy="830997"/>
              </a:xfrm>
              <a:prstGeom prst="rect">
                <a:avLst/>
              </a:prstGeom>
              <a:blipFill>
                <a:blip r:embed="rId3"/>
                <a:stretch>
                  <a:fillRect l="-987" t="-709" b="-638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F1B1466A-C24C-4FDA-90A9-DAD58EFB03F6}"/>
              </a:ext>
            </a:extLst>
          </p:cNvPr>
          <p:cNvSpPr/>
          <p:nvPr/>
        </p:nvSpPr>
        <p:spPr>
          <a:xfrm>
            <a:off x="1642519" y="1919234"/>
            <a:ext cx="145815" cy="1615901"/>
          </a:xfrm>
          <a:prstGeom prst="ellipse">
            <a:avLst/>
          </a:prstGeom>
          <a:solidFill>
            <a:srgbClr val="FF000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9">
                <a:extLst>
                  <a:ext uri="{FF2B5EF4-FFF2-40B4-BE49-F238E27FC236}">
                    <a16:creationId xmlns:a16="http://schemas.microsoft.com/office/drawing/2014/main" id="{D4A7879A-4671-421D-8A50-C0B03A24CA0C}"/>
                  </a:ext>
                </a:extLst>
              </p:cNvPr>
              <p:cNvSpPr txBox="1"/>
              <p:nvPr/>
            </p:nvSpPr>
            <p:spPr>
              <a:xfrm>
                <a:off x="2281017" y="1601987"/>
                <a:ext cx="1822174" cy="584775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</a:rPr>
                  <a:t>) </a:t>
                </a:r>
                <a:r>
                  <a:rPr lang="fr-FR" sz="1600" b="0" i="1" dirty="0">
                    <a:latin typeface="Cambria Math" panose="02040503050406030204" pitchFamily="18" charset="0"/>
                  </a:rPr>
                  <a:t>: </a:t>
                </a:r>
                <a:r>
                  <a:rPr lang="fr-FR" sz="1600" i="1" dirty="0">
                    <a:latin typeface="+mj-lt"/>
                  </a:rPr>
                  <a:t>30</a:t>
                </a:r>
                <a:r>
                  <a:rPr lang="fr-FR" sz="1600" b="0" i="1" dirty="0">
                    <a:latin typeface="+mj-lt"/>
                  </a:rPr>
                  <a:t>00 – 3200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ZoneTexte 9">
                <a:extLst>
                  <a:ext uri="{FF2B5EF4-FFF2-40B4-BE49-F238E27FC236}">
                    <a16:creationId xmlns:a16="http://schemas.microsoft.com/office/drawing/2014/main" id="{D4A7879A-4671-421D-8A50-C0B03A24C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017" y="1601987"/>
                <a:ext cx="1822174" cy="584775"/>
              </a:xfrm>
              <a:prstGeom prst="rect">
                <a:avLst/>
              </a:prstGeom>
              <a:blipFill>
                <a:blip r:embed="rId4"/>
                <a:stretch>
                  <a:fillRect l="-987" t="-2970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1DB299DF-6153-4253-8E67-3A751A4523DA}"/>
              </a:ext>
            </a:extLst>
          </p:cNvPr>
          <p:cNvSpPr/>
          <p:nvPr/>
        </p:nvSpPr>
        <p:spPr>
          <a:xfrm>
            <a:off x="1787473" y="1601987"/>
            <a:ext cx="333558" cy="1756302"/>
          </a:xfrm>
          <a:prstGeom prst="ellipse">
            <a:avLst/>
          </a:prstGeom>
          <a:solidFill>
            <a:srgbClr val="92D05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11">
                <a:extLst>
                  <a:ext uri="{FF2B5EF4-FFF2-40B4-BE49-F238E27FC236}">
                    <a16:creationId xmlns:a16="http://schemas.microsoft.com/office/drawing/2014/main" id="{E94DE234-7666-4FB3-82D7-2B25223DFDCE}"/>
                  </a:ext>
                </a:extLst>
              </p:cNvPr>
              <p:cNvSpPr txBox="1"/>
              <p:nvPr/>
            </p:nvSpPr>
            <p:spPr>
              <a:xfrm>
                <a:off x="2699267" y="3773355"/>
                <a:ext cx="1820227" cy="58477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</a:rPr>
                  <a:t>) </a:t>
                </a:r>
                <a:r>
                  <a:rPr lang="fr-FR" sz="1600" b="0" i="1" dirty="0">
                    <a:latin typeface="+mj-lt"/>
                  </a:rPr>
                  <a:t>: 1650 - 1700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fr-FR" sz="1600" dirty="0">
                    <a:latin typeface="+mj-lt"/>
                  </a:rPr>
                  <a:t> amide</a:t>
                </a:r>
              </a:p>
            </p:txBody>
          </p:sp>
        </mc:Choice>
        <mc:Fallback xmlns="">
          <p:sp>
            <p:nvSpPr>
              <p:cNvPr id="10" name="ZoneTexte 11">
                <a:extLst>
                  <a:ext uri="{FF2B5EF4-FFF2-40B4-BE49-F238E27FC236}">
                    <a16:creationId xmlns:a16="http://schemas.microsoft.com/office/drawing/2014/main" id="{E94DE234-7666-4FB3-82D7-2B25223D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267" y="3773355"/>
                <a:ext cx="1820227" cy="584775"/>
              </a:xfrm>
              <a:prstGeom prst="rect">
                <a:avLst/>
              </a:prstGeom>
              <a:blipFill>
                <a:blip r:embed="rId5"/>
                <a:stretch>
                  <a:fillRect l="-1320" t="-990" b="-8911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28372F3B-87F1-4D31-AE34-EFCA8AAA5AA8}"/>
              </a:ext>
            </a:extLst>
          </p:cNvPr>
          <p:cNvSpPr/>
          <p:nvPr/>
        </p:nvSpPr>
        <p:spPr>
          <a:xfrm>
            <a:off x="4613727" y="1439403"/>
            <a:ext cx="200134" cy="3117212"/>
          </a:xfrm>
          <a:prstGeom prst="ellipse">
            <a:avLst/>
          </a:prstGeom>
          <a:solidFill>
            <a:srgbClr val="1CADE4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1EA8F54-FED8-4EDE-8770-BEB74986423C}"/>
              </a:ext>
            </a:extLst>
          </p:cNvPr>
          <p:cNvSpPr/>
          <p:nvPr/>
        </p:nvSpPr>
        <p:spPr>
          <a:xfrm>
            <a:off x="4802192" y="1637887"/>
            <a:ext cx="281178" cy="2720243"/>
          </a:xfrm>
          <a:prstGeom prst="ellipse">
            <a:avLst/>
          </a:prstGeom>
          <a:solidFill>
            <a:srgbClr val="7030A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4">
                <a:extLst>
                  <a:ext uri="{FF2B5EF4-FFF2-40B4-BE49-F238E27FC236}">
                    <a16:creationId xmlns:a16="http://schemas.microsoft.com/office/drawing/2014/main" id="{6C447584-D7FF-40A1-B477-200B996132BA}"/>
                  </a:ext>
                </a:extLst>
              </p:cNvPr>
              <p:cNvSpPr txBox="1"/>
              <p:nvPr/>
            </p:nvSpPr>
            <p:spPr>
              <a:xfrm>
                <a:off x="5395894" y="3836792"/>
                <a:ext cx="1334515" cy="58477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sz="1600" dirty="0">
                    <a:solidFill>
                      <a:prstClr val="black"/>
                    </a:solidFill>
                  </a:rPr>
                  <a:t>δ</a:t>
                </a:r>
                <a:r>
                  <a:rPr lang="fr-FR" sz="1200" dirty="0">
                    <a:solidFill>
                      <a:prstClr val="black"/>
                    </a:solidFill>
                  </a:rPr>
                  <a:t>(cm</a:t>
                </a:r>
                <a:r>
                  <a:rPr lang="fr-FR" sz="12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fr-FR" sz="1200" dirty="0">
                    <a:solidFill>
                      <a:prstClr val="black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fr-FR" sz="1600" b="0" i="1" dirty="0">
                    <a:latin typeface="+mj-lt"/>
                  </a:rPr>
                  <a:t>1600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ZoneTexte 14">
                <a:extLst>
                  <a:ext uri="{FF2B5EF4-FFF2-40B4-BE49-F238E27FC236}">
                    <a16:creationId xmlns:a16="http://schemas.microsoft.com/office/drawing/2014/main" id="{6C447584-D7FF-40A1-B477-200B99613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894" y="3836792"/>
                <a:ext cx="1334515" cy="584775"/>
              </a:xfrm>
              <a:prstGeom prst="rect">
                <a:avLst/>
              </a:prstGeom>
              <a:blipFill>
                <a:blip r:embed="rId6"/>
                <a:stretch>
                  <a:fillRect l="-1339" t="-990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185718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</TotalTime>
  <Words>363</Words>
  <Application>Microsoft Office PowerPoint</Application>
  <PresentationFormat>Personnalisé</PresentationFormat>
  <Paragraphs>128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Cambria Math</vt:lpstr>
      <vt:lpstr>Wingdings</vt:lpstr>
      <vt:lpstr>Titre</vt:lpstr>
      <vt:lpstr>texte</vt:lpstr>
      <vt:lpstr>Merci</vt:lpstr>
      <vt:lpstr>Stratégie et sélectivité en chimie organique </vt:lpstr>
      <vt:lpstr>Molécule cible : paracétamol</vt:lpstr>
      <vt:lpstr>2 voies réactionnelles envisageables </vt:lpstr>
      <vt:lpstr>Protocole de la synthèse du paracétamol</vt:lpstr>
      <vt:lpstr>Mise en œuvre du protocole</vt:lpstr>
      <vt:lpstr>Présentation PowerPoint</vt:lpstr>
      <vt:lpstr>Analyse du produit</vt:lpstr>
      <vt:lpstr>Spectre benzoate d’éthyle</vt:lpstr>
      <vt:lpstr>Spectre IR du paracétamol</vt:lpstr>
      <vt:lpstr>Rendement de la synthèse</vt:lpstr>
      <vt:lpstr>Protection de fonction</vt:lpstr>
      <vt:lpstr>Protection de fonction</vt:lpstr>
      <vt:lpstr>Protection de fonction</vt:lpstr>
      <vt:lpstr>Protection de fonction</vt:lpstr>
      <vt:lpstr>Protection de fonction</vt:lpstr>
      <vt:lpstr>Protection de fonction</vt:lpstr>
      <vt:lpstr>Synthèse du dipeptide Ala-Gly</vt:lpstr>
      <vt:lpstr>Ouverture 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74</cp:revision>
  <cp:lastPrinted>2015-03-31T14:07:15Z</cp:lastPrinted>
  <dcterms:created xsi:type="dcterms:W3CDTF">2020-03-24T08:48:58Z</dcterms:created>
  <dcterms:modified xsi:type="dcterms:W3CDTF">2020-05-07T08:51:10Z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