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4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8" r:id="rId13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2020-04-18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CBF42-708B-4E44-B726-068829AEE59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1" y="1616763"/>
            <a:ext cx="7543800" cy="1088404"/>
          </a:xfrm>
        </p:spPr>
        <p:txBody>
          <a:bodyPr>
            <a:normAutofit/>
          </a:bodyPr>
          <a:lstStyle/>
          <a:p>
            <a:r>
              <a:rPr lang="fr-FR" dirty="0"/>
              <a:t>Cinétique homogène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59927B3-9BED-493B-A7C4-8DE0ABD2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8D89F99-648D-4411-88EC-02241045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introductive</a:t>
            </a:r>
          </a:p>
        </p:txBody>
      </p: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206E0182-B2B0-43B9-982B-6601024C70FA}"/>
              </a:ext>
            </a:extLst>
          </p:cNvPr>
          <p:cNvSpPr txBox="1">
            <a:spLocks/>
          </p:cNvSpPr>
          <p:nvPr/>
        </p:nvSpPr>
        <p:spPr>
          <a:xfrm>
            <a:off x="186648" y="874928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pt-B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pt-B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pt-B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pt-B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pt-B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pt-B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pt-B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   </a:t>
            </a:r>
            <a:r>
              <a:rPr lang="pt-BR" sz="1400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K°(25°C)=10</a:t>
            </a:r>
            <a:r>
              <a:rPr lang="pt-B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r>
              <a:rPr lang="pt-B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pt-BR" sz="16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pt-B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pt-B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pt-B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</a:t>
            </a: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K°(25°C)=8,52.10</a:t>
            </a:r>
            <a:r>
              <a:rPr lang="pt-B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lang="pt-BR"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A642EB48-2CAE-4155-8BE3-AAC97D5FA8A2}"/>
              </a:ext>
            </a:extLst>
          </p:cNvPr>
          <p:cNvSpPr txBox="1"/>
          <p:nvPr/>
        </p:nvSpPr>
        <p:spPr>
          <a:xfrm>
            <a:off x="4987925" y="1091016"/>
            <a:ext cx="24252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Réactions thermodynamiquement favorables </a:t>
            </a:r>
            <a:endParaRPr/>
          </a:p>
        </p:txBody>
      </p:sp>
      <p:sp>
        <p:nvSpPr>
          <p:cNvPr id="7" name="Google Shape;64;p14">
            <a:extLst>
              <a:ext uri="{FF2B5EF4-FFF2-40B4-BE49-F238E27FC236}">
                <a16:creationId xmlns:a16="http://schemas.microsoft.com/office/drawing/2014/main" id="{7C841230-5721-405E-93B3-8E01486D21D2}"/>
              </a:ext>
            </a:extLst>
          </p:cNvPr>
          <p:cNvSpPr/>
          <p:nvPr/>
        </p:nvSpPr>
        <p:spPr>
          <a:xfrm>
            <a:off x="4572000" y="874928"/>
            <a:ext cx="316800" cy="1372200"/>
          </a:xfrm>
          <a:prstGeom prst="rightBrace">
            <a:avLst>
              <a:gd name="adj1" fmla="val 50000"/>
              <a:gd name="adj2" fmla="val 492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8A659DF2-D2AA-4842-B618-1B1E3650B916}"/>
              </a:ext>
            </a:extLst>
          </p:cNvPr>
          <p:cNvSpPr txBox="1"/>
          <p:nvPr/>
        </p:nvSpPr>
        <p:spPr>
          <a:xfrm>
            <a:off x="186648" y="2792381"/>
            <a:ext cx="876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dk1"/>
                </a:solidFill>
                <a:latin typeface="+mj-lt"/>
              </a:rPr>
              <a:t>Comment et à quelles vitesses se déroulent ces réactions ?</a:t>
            </a:r>
            <a:endParaRPr sz="3200" b="1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533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59927B3-9BED-493B-A7C4-8DE0ABD2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8D89F99-648D-4411-88EC-02241045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introductive</a:t>
            </a:r>
          </a:p>
        </p:txBody>
      </p: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206E0182-B2B0-43B9-982B-6601024C70FA}"/>
              </a:ext>
            </a:extLst>
          </p:cNvPr>
          <p:cNvSpPr txBox="1">
            <a:spLocks/>
          </p:cNvSpPr>
          <p:nvPr/>
        </p:nvSpPr>
        <p:spPr>
          <a:xfrm>
            <a:off x="311700" y="827159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pt-BR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pt-BR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   </a:t>
            </a:r>
            <a:r>
              <a:rPr lang="pt-BR" sz="1600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K°(25°C)=10</a:t>
            </a:r>
            <a:r>
              <a:rPr lang="pt-BR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pt-BR" sz="18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pt-BR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pt-BR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K°(25°C)=8,52.10</a:t>
            </a:r>
            <a:r>
              <a:rPr lang="pt-BR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A642EB48-2CAE-4155-8BE3-AAC97D5FA8A2}"/>
              </a:ext>
            </a:extLst>
          </p:cNvPr>
          <p:cNvSpPr txBox="1"/>
          <p:nvPr/>
        </p:nvSpPr>
        <p:spPr>
          <a:xfrm>
            <a:off x="6488052" y="1001326"/>
            <a:ext cx="24252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Réactions thermodynamiquement favorables </a:t>
            </a:r>
            <a:endParaRPr dirty="0"/>
          </a:p>
        </p:txBody>
      </p:sp>
      <p:sp>
        <p:nvSpPr>
          <p:cNvPr id="7" name="Google Shape;64;p14">
            <a:extLst>
              <a:ext uri="{FF2B5EF4-FFF2-40B4-BE49-F238E27FC236}">
                <a16:creationId xmlns:a16="http://schemas.microsoft.com/office/drawing/2014/main" id="{7C841230-5721-405E-93B3-8E01486D21D2}"/>
              </a:ext>
            </a:extLst>
          </p:cNvPr>
          <p:cNvSpPr/>
          <p:nvPr/>
        </p:nvSpPr>
        <p:spPr>
          <a:xfrm>
            <a:off x="5325173" y="852999"/>
            <a:ext cx="316800" cy="1372200"/>
          </a:xfrm>
          <a:prstGeom prst="rightBrace">
            <a:avLst>
              <a:gd name="adj1" fmla="val 50000"/>
              <a:gd name="adj2" fmla="val 492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1;p14">
            <a:extLst>
              <a:ext uri="{FF2B5EF4-FFF2-40B4-BE49-F238E27FC236}">
                <a16:creationId xmlns:a16="http://schemas.microsoft.com/office/drawing/2014/main" id="{38FB3B41-F9B8-4E46-B783-5A09F52ACE2D}"/>
              </a:ext>
            </a:extLst>
          </p:cNvPr>
          <p:cNvSpPr txBox="1">
            <a:spLocks/>
          </p:cNvSpPr>
          <p:nvPr/>
        </p:nvSpPr>
        <p:spPr>
          <a:xfrm>
            <a:off x="311700" y="2836747"/>
            <a:ext cx="3429323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pt-BR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pt-BR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endParaRPr lang="pt-BR" sz="18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pt-BR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pt-BR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pt-BR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</a:t>
            </a: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63;p14">
            <a:extLst>
              <a:ext uri="{FF2B5EF4-FFF2-40B4-BE49-F238E27FC236}">
                <a16:creationId xmlns:a16="http://schemas.microsoft.com/office/drawing/2014/main" id="{7DA55DE2-728B-49AD-95D6-B8A5F717CC1A}"/>
              </a:ext>
            </a:extLst>
          </p:cNvPr>
          <p:cNvSpPr txBox="1"/>
          <p:nvPr/>
        </p:nvSpPr>
        <p:spPr>
          <a:xfrm>
            <a:off x="311700" y="2408759"/>
            <a:ext cx="1535029" cy="57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u="sng" dirty="0">
                <a:latin typeface="+mj-lt"/>
              </a:rPr>
              <a:t>Expérience: </a:t>
            </a:r>
            <a:endParaRPr sz="2000" b="1" u="sng" dirty="0">
              <a:latin typeface="+mj-lt"/>
            </a:endParaRP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7AE9CC0E-9D1B-49CF-B5BE-54C98FACED13}"/>
              </a:ext>
            </a:extLst>
          </p:cNvPr>
          <p:cNvSpPr/>
          <p:nvPr/>
        </p:nvSpPr>
        <p:spPr>
          <a:xfrm>
            <a:off x="3741023" y="3003176"/>
            <a:ext cx="830977" cy="3765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0170D912-59BE-4299-BB7E-92461C01DEB3}"/>
              </a:ext>
            </a:extLst>
          </p:cNvPr>
          <p:cNvSpPr/>
          <p:nvPr/>
        </p:nvSpPr>
        <p:spPr>
          <a:xfrm>
            <a:off x="3741022" y="3767368"/>
            <a:ext cx="830977" cy="3765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AB8D9E9-250B-4C67-AA85-1E9BA27948B7}"/>
              </a:ext>
            </a:extLst>
          </p:cNvPr>
          <p:cNvSpPr txBox="1"/>
          <p:nvPr/>
        </p:nvSpPr>
        <p:spPr>
          <a:xfrm>
            <a:off x="4805081" y="2981247"/>
            <a:ext cx="19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Réaction lente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DE68374-9E3B-4D8D-966F-FEFCEB986582}"/>
              </a:ext>
            </a:extLst>
          </p:cNvPr>
          <p:cNvSpPr txBox="1"/>
          <p:nvPr/>
        </p:nvSpPr>
        <p:spPr>
          <a:xfrm>
            <a:off x="4805081" y="3707556"/>
            <a:ext cx="19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Réaction rapide</a:t>
            </a:r>
          </a:p>
        </p:txBody>
      </p:sp>
    </p:spTree>
    <p:extLst>
      <p:ext uri="{BB962C8B-B14F-4D97-AF65-F5344CB8AC3E}">
        <p14:creationId xmlns:p14="http://schemas.microsoft.com/office/powerpoint/2010/main" val="5649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D057A63-6C38-48BC-8197-F9AFF397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B25C1A6-DF7C-4A0A-8915-A3AC80EA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3" y="24825"/>
            <a:ext cx="9466729" cy="694497"/>
          </a:xfrm>
        </p:spPr>
        <p:txBody>
          <a:bodyPr/>
          <a:lstStyle/>
          <a:p>
            <a:r>
              <a:rPr lang="fr-FR" sz="3600" dirty="0"/>
              <a:t>Oxydation des ions iodure par le peroxodisulfate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04D4A04-52A5-493B-81F9-65ECE3747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98838"/>
              </p:ext>
            </p:extLst>
          </p:nvPr>
        </p:nvGraphicFramePr>
        <p:xfrm>
          <a:off x="689299" y="1292917"/>
          <a:ext cx="7765402" cy="18779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236">
                <a:tc>
                  <a:txBody>
                    <a:bodyPr/>
                    <a:lstStyle/>
                    <a:p>
                      <a:r>
                        <a:rPr lang="fr-FR" sz="1800" u="none" strike="noStrike" cap="none" dirty="0">
                          <a:effectLst/>
                          <a:sym typeface="Arial"/>
                        </a:rPr>
                        <a:t>                                    </a:t>
                      </a:r>
                      <a:endParaRPr lang="fr-FR" sz="16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u="none" strike="noStrike" cap="none" dirty="0">
                          <a:effectLst/>
                          <a:sym typeface="Arial"/>
                        </a:rPr>
                        <a:t>  2 I</a:t>
                      </a:r>
                      <a:r>
                        <a:rPr lang="fr-FR" sz="2000" u="none" strike="noStrike" cap="none" baseline="30000" dirty="0">
                          <a:effectLst/>
                          <a:sym typeface="Arial"/>
                        </a:rPr>
                        <a:t>-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(</a:t>
                      </a:r>
                      <a:r>
                        <a:rPr lang="fr-FR" sz="2000" u="none" strike="noStrike" cap="none" baseline="-25000" dirty="0" err="1">
                          <a:effectLst/>
                          <a:sym typeface="Arial"/>
                        </a:rPr>
                        <a:t>aq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)</a:t>
                      </a:r>
                      <a:r>
                        <a:rPr lang="fr-FR" sz="2000" u="none" strike="noStrike" cap="none" dirty="0">
                          <a:effectLst/>
                          <a:sym typeface="Arial"/>
                        </a:rPr>
                        <a:t>      +       S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2</a:t>
                      </a:r>
                      <a:r>
                        <a:rPr lang="fr-FR" sz="2000" u="none" strike="noStrike" cap="none" dirty="0">
                          <a:effectLst/>
                          <a:sym typeface="Arial"/>
                        </a:rPr>
                        <a:t>O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8</a:t>
                      </a:r>
                      <a:r>
                        <a:rPr lang="fr-FR" sz="2000" u="none" strike="noStrike" cap="none" baseline="30000" dirty="0">
                          <a:effectLst/>
                          <a:sym typeface="Arial"/>
                        </a:rPr>
                        <a:t>2-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(</a:t>
                      </a:r>
                      <a:r>
                        <a:rPr lang="fr-FR" sz="2000" u="none" strike="noStrike" cap="none" baseline="-25000" dirty="0" err="1">
                          <a:effectLst/>
                          <a:sym typeface="Arial"/>
                        </a:rPr>
                        <a:t>aq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)         </a:t>
                      </a:r>
                      <a:r>
                        <a:rPr lang="fr-FR" sz="2000" u="none" strike="noStrike" cap="none" dirty="0">
                          <a:effectLst/>
                          <a:sym typeface="Arial"/>
                        </a:rPr>
                        <a:t>=       I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2(</a:t>
                      </a:r>
                      <a:r>
                        <a:rPr lang="fr-FR" sz="2000" u="none" strike="noStrike" cap="none" baseline="-25000" dirty="0" err="1">
                          <a:effectLst/>
                          <a:sym typeface="Arial"/>
                        </a:rPr>
                        <a:t>aq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)                 </a:t>
                      </a:r>
                      <a:r>
                        <a:rPr lang="fr-FR" sz="2000" u="none" strike="noStrike" cap="none" dirty="0">
                          <a:effectLst/>
                          <a:sym typeface="Arial"/>
                        </a:rPr>
                        <a:t>+      2 SO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4</a:t>
                      </a:r>
                      <a:r>
                        <a:rPr lang="fr-FR" sz="2000" u="none" strike="noStrike" cap="none" baseline="30000" dirty="0">
                          <a:effectLst/>
                          <a:sym typeface="Arial"/>
                        </a:rPr>
                        <a:t>2-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(</a:t>
                      </a:r>
                      <a:r>
                        <a:rPr lang="fr-FR" sz="2000" u="none" strike="noStrike" cap="none" baseline="-25000" dirty="0" err="1">
                          <a:effectLst/>
                          <a:sym typeface="Arial"/>
                        </a:rPr>
                        <a:t>aq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)</a:t>
                      </a:r>
                      <a:r>
                        <a:rPr lang="fr-FR" sz="2000" u="none" strike="noStrike" cap="none" dirty="0">
                          <a:effectLst/>
                          <a:sym typeface="Arial"/>
                        </a:rPr>
                        <a:t>	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endParaRPr lang="fr-FR" sz="18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56">
                <a:tc>
                  <a:txBody>
                    <a:bodyPr/>
                    <a:lstStyle/>
                    <a:p>
                      <a:r>
                        <a:rPr lang="fr-FR" sz="1600" dirty="0"/>
                        <a:t>Etat initial</a:t>
                      </a:r>
                      <a:endParaRPr lang="fr-F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C</a:t>
                      </a:r>
                      <a:r>
                        <a:rPr lang="fr-FR" sz="2000" baseline="-25000" dirty="0"/>
                        <a:t>0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000" dirty="0"/>
                        <a:t>C</a:t>
                      </a:r>
                      <a:r>
                        <a:rPr lang="fr-FR" sz="2000" baseline="-25000" dirty="0"/>
                        <a:t>0</a:t>
                      </a:r>
                      <a:r>
                        <a:rPr lang="fr-FR" sz="2000" baseline="0" dirty="0"/>
                        <a:t>’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894">
                <a:tc>
                  <a:txBody>
                    <a:bodyPr/>
                    <a:lstStyle/>
                    <a:p>
                      <a:r>
                        <a:rPr lang="fr-FR" sz="1600" dirty="0"/>
                        <a:t>A</a:t>
                      </a:r>
                      <a:r>
                        <a:rPr lang="fr-FR" sz="1600" baseline="0" dirty="0"/>
                        <a:t> l’instant </a:t>
                      </a:r>
                      <a:r>
                        <a:rPr lang="fr-FR" sz="1600" baseline="0" dirty="0" err="1"/>
                        <a:t>t</a:t>
                      </a:r>
                      <a:r>
                        <a:rPr lang="fr-FR" sz="1600" baseline="0" dirty="0"/>
                        <a:t> </a:t>
                      </a:r>
                    </a:p>
                    <a:p>
                      <a:r>
                        <a:rPr lang="fr-FR" sz="1100" baseline="0" dirty="0"/>
                        <a:t>Avancement = x(</a:t>
                      </a:r>
                      <a:r>
                        <a:rPr lang="fr-FR" sz="1100" baseline="0" dirty="0" err="1"/>
                        <a:t>t</a:t>
                      </a:r>
                      <a:r>
                        <a:rPr lang="fr-FR" sz="1100" baseline="0" dirty="0"/>
                        <a:t>)</a:t>
                      </a:r>
                      <a:endParaRPr lang="fr-F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000" dirty="0"/>
                        <a:t>C</a:t>
                      </a:r>
                      <a:r>
                        <a:rPr lang="fr-FR" sz="2000" baseline="-25000" dirty="0"/>
                        <a:t>0</a:t>
                      </a:r>
                      <a:r>
                        <a:rPr lang="fr-FR" sz="2000" baseline="0" dirty="0"/>
                        <a:t>-2x</a:t>
                      </a:r>
                      <a:endParaRPr lang="fr-FR" sz="2000" dirty="0"/>
                    </a:p>
                    <a:p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000" dirty="0"/>
                        <a:t>C</a:t>
                      </a:r>
                      <a:r>
                        <a:rPr lang="fr-FR" sz="2000" baseline="-25000" dirty="0"/>
                        <a:t>0</a:t>
                      </a:r>
                      <a:r>
                        <a:rPr lang="fr-FR" sz="2000" baseline="0" dirty="0"/>
                        <a:t>‘-x</a:t>
                      </a:r>
                      <a:endParaRPr lang="fr-FR" sz="2000" dirty="0"/>
                    </a:p>
                    <a:p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x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2x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64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029A75-1A4B-446D-BD0A-64B22FCA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80D0640-8B9C-47F4-BDEA-CC5B4989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Suivie spectrophotométrique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7F804EE-1B61-4ED0-A335-AB2DFCC8C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50924"/>
              </p:ext>
            </p:extLst>
          </p:nvPr>
        </p:nvGraphicFramePr>
        <p:xfrm>
          <a:off x="564247" y="838876"/>
          <a:ext cx="7765402" cy="19240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236">
                <a:tc>
                  <a:txBody>
                    <a:bodyPr/>
                    <a:lstStyle/>
                    <a:p>
                      <a:r>
                        <a:rPr lang="fr-FR" sz="1800" u="none" strike="noStrike" cap="none" dirty="0">
                          <a:effectLst/>
                          <a:sym typeface="Arial"/>
                        </a:rPr>
                        <a:t>                                    </a:t>
                      </a:r>
                      <a:endParaRPr lang="fr-FR" sz="16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u="none" strike="noStrike" cap="none" dirty="0">
                          <a:effectLst/>
                          <a:sym typeface="Arial"/>
                        </a:rPr>
                        <a:t>  2 I</a:t>
                      </a:r>
                      <a:r>
                        <a:rPr lang="fr-FR" sz="2000" u="none" strike="noStrike" cap="none" baseline="30000" dirty="0">
                          <a:effectLst/>
                          <a:sym typeface="Arial"/>
                        </a:rPr>
                        <a:t>-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(</a:t>
                      </a:r>
                      <a:r>
                        <a:rPr lang="fr-FR" sz="2000" u="none" strike="noStrike" cap="none" baseline="-25000" dirty="0" err="1">
                          <a:effectLst/>
                          <a:sym typeface="Arial"/>
                        </a:rPr>
                        <a:t>aq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)</a:t>
                      </a:r>
                      <a:r>
                        <a:rPr lang="fr-FR" sz="2000" u="none" strike="noStrike" cap="none" dirty="0">
                          <a:effectLst/>
                          <a:sym typeface="Arial"/>
                        </a:rPr>
                        <a:t>      +       S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2</a:t>
                      </a:r>
                      <a:r>
                        <a:rPr lang="fr-FR" sz="2000" u="none" strike="noStrike" cap="none" dirty="0">
                          <a:effectLst/>
                          <a:sym typeface="Arial"/>
                        </a:rPr>
                        <a:t>O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8</a:t>
                      </a:r>
                      <a:r>
                        <a:rPr lang="fr-FR" sz="2000" u="none" strike="noStrike" cap="none" baseline="30000" dirty="0">
                          <a:effectLst/>
                          <a:sym typeface="Arial"/>
                        </a:rPr>
                        <a:t>2-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(</a:t>
                      </a:r>
                      <a:r>
                        <a:rPr lang="fr-FR" sz="2000" u="none" strike="noStrike" cap="none" baseline="-25000" dirty="0" err="1">
                          <a:effectLst/>
                          <a:sym typeface="Arial"/>
                        </a:rPr>
                        <a:t>aq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)         </a:t>
                      </a:r>
                      <a:r>
                        <a:rPr lang="fr-FR" sz="2000" u="none" strike="noStrike" cap="none" dirty="0">
                          <a:effectLst/>
                          <a:sym typeface="Arial"/>
                        </a:rPr>
                        <a:t>=       I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2(</a:t>
                      </a:r>
                      <a:r>
                        <a:rPr lang="fr-FR" sz="2000" u="none" strike="noStrike" cap="none" baseline="-25000" dirty="0" err="1">
                          <a:effectLst/>
                          <a:sym typeface="Arial"/>
                        </a:rPr>
                        <a:t>aq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)                 </a:t>
                      </a:r>
                      <a:r>
                        <a:rPr lang="fr-FR" sz="2000" u="none" strike="noStrike" cap="none" dirty="0">
                          <a:effectLst/>
                          <a:sym typeface="Arial"/>
                        </a:rPr>
                        <a:t>+      2 SO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4</a:t>
                      </a:r>
                      <a:r>
                        <a:rPr lang="fr-FR" sz="2000" u="none" strike="noStrike" cap="none" baseline="30000" dirty="0">
                          <a:effectLst/>
                          <a:sym typeface="Arial"/>
                        </a:rPr>
                        <a:t>2-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(</a:t>
                      </a:r>
                      <a:r>
                        <a:rPr lang="fr-FR" sz="2000" u="none" strike="noStrike" cap="none" baseline="-25000" dirty="0" err="1">
                          <a:effectLst/>
                          <a:sym typeface="Arial"/>
                        </a:rPr>
                        <a:t>aq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)</a:t>
                      </a:r>
                      <a:r>
                        <a:rPr lang="fr-FR" sz="2000" u="none" strike="noStrike" cap="none" dirty="0">
                          <a:effectLst/>
                          <a:sym typeface="Arial"/>
                        </a:rPr>
                        <a:t>	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endParaRPr lang="fr-FR" sz="18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66">
                <a:tc>
                  <a:txBody>
                    <a:bodyPr/>
                    <a:lstStyle/>
                    <a:p>
                      <a:r>
                        <a:rPr lang="fr-FR" sz="1600" dirty="0"/>
                        <a:t>Etat initial</a:t>
                      </a:r>
                      <a:endParaRPr lang="fr-F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C</a:t>
                      </a:r>
                      <a:r>
                        <a:rPr lang="fr-FR" sz="2000" baseline="-25000" dirty="0"/>
                        <a:t>0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000" dirty="0"/>
                        <a:t>C</a:t>
                      </a:r>
                      <a:r>
                        <a:rPr lang="fr-FR" sz="2000" baseline="-25000" dirty="0"/>
                        <a:t>0</a:t>
                      </a:r>
                      <a:r>
                        <a:rPr lang="fr-FR" sz="2000" baseline="0" dirty="0"/>
                        <a:t>’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600" dirty="0"/>
                        <a:t>A</a:t>
                      </a:r>
                      <a:r>
                        <a:rPr lang="fr-FR" sz="1600" baseline="0" dirty="0"/>
                        <a:t> l’instant </a:t>
                      </a:r>
                      <a:r>
                        <a:rPr lang="fr-FR" sz="1600" baseline="0" dirty="0" err="1"/>
                        <a:t>t</a:t>
                      </a:r>
                      <a:r>
                        <a:rPr lang="fr-FR" sz="1600" baseline="0" dirty="0"/>
                        <a:t> </a:t>
                      </a:r>
                    </a:p>
                    <a:p>
                      <a:r>
                        <a:rPr lang="fr-FR" sz="1100" baseline="0" dirty="0"/>
                        <a:t>Avancement = x(</a:t>
                      </a:r>
                      <a:r>
                        <a:rPr lang="fr-FR" sz="1100" baseline="0" dirty="0" err="1"/>
                        <a:t>t</a:t>
                      </a:r>
                      <a:r>
                        <a:rPr lang="fr-FR" sz="1100" baseline="0" dirty="0"/>
                        <a:t>)</a:t>
                      </a:r>
                      <a:endParaRPr lang="fr-F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000" dirty="0"/>
                        <a:t>C</a:t>
                      </a:r>
                      <a:r>
                        <a:rPr lang="fr-FR" sz="2000" baseline="-25000" dirty="0"/>
                        <a:t>0</a:t>
                      </a:r>
                      <a:r>
                        <a:rPr lang="fr-FR" sz="2000" baseline="0" dirty="0"/>
                        <a:t>-2x</a:t>
                      </a:r>
                      <a:endParaRPr lang="fr-FR" sz="2000" dirty="0"/>
                    </a:p>
                    <a:p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000" dirty="0"/>
                        <a:t>C</a:t>
                      </a:r>
                      <a:r>
                        <a:rPr lang="fr-FR" sz="2000" baseline="-25000" dirty="0"/>
                        <a:t>0</a:t>
                      </a:r>
                      <a:r>
                        <a:rPr lang="fr-FR" sz="2000" baseline="0" dirty="0"/>
                        <a:t>‘-x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x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2x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8E261FC-990F-4D64-BE94-F9E3A8B11C06}"/>
                  </a:ext>
                </a:extLst>
              </p:cNvPr>
              <p:cNvSpPr txBox="1"/>
              <p:nvPr/>
            </p:nvSpPr>
            <p:spPr>
              <a:xfrm>
                <a:off x="564247" y="2874308"/>
                <a:ext cx="2784417" cy="1577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Conditions initiales :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=0,75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2,5.10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r>
                  <a:rPr lang="fr-FR" b="1" dirty="0"/>
                  <a:t>Absorbance :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borderBox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8E261FC-990F-4D64-BE94-F9E3A8B1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47" y="2874308"/>
                <a:ext cx="2784417" cy="1577355"/>
              </a:xfrm>
              <a:prstGeom prst="rect">
                <a:avLst/>
              </a:prstGeom>
              <a:blipFill>
                <a:blip r:embed="rId2"/>
                <a:stretch>
                  <a:fillRect l="-1974" t="-2326" b="-1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84D071-DAD5-496C-B0BA-AD405B2D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62CBB85-BF50-4206-BDC9-9B058F95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suivie cinétique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7B25FF4-F0BA-49BD-B493-5503E064F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99233"/>
              </p:ext>
            </p:extLst>
          </p:nvPr>
        </p:nvGraphicFramePr>
        <p:xfrm>
          <a:off x="125506" y="1171075"/>
          <a:ext cx="8892988" cy="28029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3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5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497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Méthode</a:t>
                      </a:r>
                      <a:r>
                        <a:rPr lang="fr-FR" sz="1800" baseline="0" dirty="0"/>
                        <a:t> de suivi chimique</a:t>
                      </a:r>
                      <a:endParaRPr lang="fr-FR" sz="1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aseline="0" dirty="0"/>
                        <a:t>Méthode de suivi physique</a:t>
                      </a:r>
                      <a:r>
                        <a:rPr lang="fr-FR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108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sz="1800" b="1" dirty="0">
                          <a:latin typeface="+mj-lt"/>
                        </a:rPr>
                        <a:t>Avantages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aseline="0" dirty="0"/>
                        <a:t>accès direct à la concentration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/>
                        <a:t>Très</a:t>
                      </a:r>
                      <a:r>
                        <a:rPr lang="fr-FR" sz="1800" baseline="0" dirty="0"/>
                        <a:t> pratique.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aseline="0" dirty="0"/>
                        <a:t>Suivi continu d’une grandeur directement proportionnel à la concentration</a:t>
                      </a:r>
                      <a:r>
                        <a:rPr lang="fr-FR" sz="1600" baseline="0" dirty="0"/>
                        <a:t>.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401">
                <a:tc>
                  <a:txBody>
                    <a:bodyPr/>
                    <a:lstStyle/>
                    <a:p>
                      <a:pPr algn="ctr"/>
                      <a:endParaRPr lang="fr-FR" sz="1800" b="1" dirty="0"/>
                    </a:p>
                    <a:p>
                      <a:pPr algn="ctr"/>
                      <a:r>
                        <a:rPr lang="fr-FR" sz="1800" b="1" dirty="0"/>
                        <a:t>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/>
                        <a:t>Long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/>
                        <a:t>nécessite de réaliser plusieurs</a:t>
                      </a:r>
                      <a:r>
                        <a:rPr lang="fr-FR" sz="1800" baseline="0" dirty="0"/>
                        <a:t> titrages avec trempe préalable des différents échantillon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u="none" strike="noStrike" cap="none" dirty="0">
                          <a:effectLst/>
                          <a:sym typeface="Arial"/>
                        </a:rPr>
                        <a:t>Ne donne pas accès directement aux concentrations.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u="none" strike="noStrike" cap="none" dirty="0">
                          <a:effectLst/>
                          <a:sym typeface="Arial"/>
                        </a:rPr>
                        <a:t>Sensibles aux réactions parasites.</a:t>
                      </a:r>
                      <a:endParaRPr lang="fr-FR" sz="1600" dirty="0">
                        <a:effectLst/>
                      </a:endParaRPr>
                    </a:p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18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029A75-1A4B-446D-BD0A-64B22FCA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80D0640-8B9C-47F4-BDEA-CC5B4989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44379"/>
            <a:ext cx="8982634" cy="694497"/>
          </a:xfrm>
        </p:spPr>
        <p:txBody>
          <a:bodyPr/>
          <a:lstStyle/>
          <a:p>
            <a:r>
              <a:rPr lang="fr-FR" sz="4400" dirty="0"/>
              <a:t>Exploitation du suivie spectroscopique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7F804EE-1B61-4ED0-A335-AB2DFCC8C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28110"/>
              </p:ext>
            </p:extLst>
          </p:nvPr>
        </p:nvGraphicFramePr>
        <p:xfrm>
          <a:off x="564247" y="838876"/>
          <a:ext cx="7765402" cy="25946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5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236">
                <a:tc>
                  <a:txBody>
                    <a:bodyPr/>
                    <a:lstStyle/>
                    <a:p>
                      <a:r>
                        <a:rPr lang="fr-FR" sz="1800" u="none" strike="noStrike" cap="none" dirty="0">
                          <a:effectLst/>
                          <a:sym typeface="Arial"/>
                        </a:rPr>
                        <a:t>                                    </a:t>
                      </a:r>
                      <a:endParaRPr lang="fr-FR" sz="16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u="none" strike="noStrike" cap="none" dirty="0">
                          <a:effectLst/>
                          <a:sym typeface="Arial"/>
                        </a:rPr>
                        <a:t>  2 I</a:t>
                      </a:r>
                      <a:r>
                        <a:rPr lang="fr-FR" sz="2000" u="none" strike="noStrike" cap="none" baseline="30000" dirty="0">
                          <a:effectLst/>
                          <a:sym typeface="Arial"/>
                        </a:rPr>
                        <a:t>-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(</a:t>
                      </a:r>
                      <a:r>
                        <a:rPr lang="fr-FR" sz="2000" u="none" strike="noStrike" cap="none" baseline="-25000" dirty="0" err="1">
                          <a:effectLst/>
                          <a:sym typeface="Arial"/>
                        </a:rPr>
                        <a:t>aq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)</a:t>
                      </a:r>
                      <a:r>
                        <a:rPr lang="fr-FR" sz="2000" u="none" strike="noStrike" cap="none" dirty="0">
                          <a:effectLst/>
                          <a:sym typeface="Arial"/>
                        </a:rPr>
                        <a:t>      +       S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2</a:t>
                      </a:r>
                      <a:r>
                        <a:rPr lang="fr-FR" sz="2000" u="none" strike="noStrike" cap="none" dirty="0">
                          <a:effectLst/>
                          <a:sym typeface="Arial"/>
                        </a:rPr>
                        <a:t>O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8</a:t>
                      </a:r>
                      <a:r>
                        <a:rPr lang="fr-FR" sz="2000" u="none" strike="noStrike" cap="none" baseline="30000" dirty="0">
                          <a:effectLst/>
                          <a:sym typeface="Arial"/>
                        </a:rPr>
                        <a:t>2-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(</a:t>
                      </a:r>
                      <a:r>
                        <a:rPr lang="fr-FR" sz="2000" u="none" strike="noStrike" cap="none" baseline="-25000" dirty="0" err="1">
                          <a:effectLst/>
                          <a:sym typeface="Arial"/>
                        </a:rPr>
                        <a:t>aq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)         </a:t>
                      </a:r>
                      <a:r>
                        <a:rPr lang="fr-FR" sz="2000" u="none" strike="noStrike" cap="none" dirty="0">
                          <a:effectLst/>
                          <a:sym typeface="Arial"/>
                        </a:rPr>
                        <a:t>=       I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2(</a:t>
                      </a:r>
                      <a:r>
                        <a:rPr lang="fr-FR" sz="2000" u="none" strike="noStrike" cap="none" baseline="-25000" dirty="0" err="1">
                          <a:effectLst/>
                          <a:sym typeface="Arial"/>
                        </a:rPr>
                        <a:t>aq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)                 </a:t>
                      </a:r>
                      <a:r>
                        <a:rPr lang="fr-FR" sz="2000" u="none" strike="noStrike" cap="none" dirty="0">
                          <a:effectLst/>
                          <a:sym typeface="Arial"/>
                        </a:rPr>
                        <a:t>+      2 SO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4</a:t>
                      </a:r>
                      <a:r>
                        <a:rPr lang="fr-FR" sz="2000" u="none" strike="noStrike" cap="none" baseline="30000" dirty="0">
                          <a:effectLst/>
                          <a:sym typeface="Arial"/>
                        </a:rPr>
                        <a:t>2-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(</a:t>
                      </a:r>
                      <a:r>
                        <a:rPr lang="fr-FR" sz="2000" u="none" strike="noStrike" cap="none" baseline="-25000" dirty="0" err="1">
                          <a:effectLst/>
                          <a:sym typeface="Arial"/>
                        </a:rPr>
                        <a:t>aq</a:t>
                      </a:r>
                      <a:r>
                        <a:rPr lang="fr-FR" sz="2000" u="none" strike="noStrike" cap="none" baseline="-25000" dirty="0">
                          <a:effectLst/>
                          <a:sym typeface="Arial"/>
                        </a:rPr>
                        <a:t>)</a:t>
                      </a:r>
                      <a:r>
                        <a:rPr lang="fr-FR" sz="2000" u="none" strike="noStrike" cap="none" dirty="0">
                          <a:effectLst/>
                          <a:sym typeface="Arial"/>
                        </a:rPr>
                        <a:t>	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endParaRPr lang="fr-FR" sz="18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66">
                <a:tc>
                  <a:txBody>
                    <a:bodyPr/>
                    <a:lstStyle/>
                    <a:p>
                      <a:r>
                        <a:rPr lang="fr-FR" sz="1600" dirty="0"/>
                        <a:t>Etat initial</a:t>
                      </a:r>
                      <a:endParaRPr lang="fr-F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C</a:t>
                      </a:r>
                      <a:r>
                        <a:rPr lang="fr-FR" sz="2000" baseline="-25000" dirty="0"/>
                        <a:t>0 </a:t>
                      </a:r>
                      <a:r>
                        <a:rPr lang="fr-FR" sz="2000" baseline="0" dirty="0"/>
                        <a:t>=excès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000" dirty="0"/>
                        <a:t>C</a:t>
                      </a:r>
                      <a:r>
                        <a:rPr lang="fr-FR" sz="2000" baseline="-25000" dirty="0"/>
                        <a:t>0</a:t>
                      </a:r>
                      <a:r>
                        <a:rPr lang="fr-FR" sz="2000" baseline="0" dirty="0"/>
                        <a:t>’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600" dirty="0"/>
                        <a:t>A</a:t>
                      </a:r>
                      <a:r>
                        <a:rPr lang="fr-FR" sz="1600" baseline="0" dirty="0"/>
                        <a:t> l’instant </a:t>
                      </a:r>
                      <a:r>
                        <a:rPr lang="fr-FR" sz="1600" baseline="0" dirty="0" err="1"/>
                        <a:t>t</a:t>
                      </a:r>
                      <a:r>
                        <a:rPr lang="fr-FR" sz="1600" baseline="0" dirty="0"/>
                        <a:t> </a:t>
                      </a:r>
                    </a:p>
                    <a:p>
                      <a:r>
                        <a:rPr lang="fr-FR" sz="1100" baseline="0" dirty="0"/>
                        <a:t>Avancement = x(</a:t>
                      </a:r>
                      <a:r>
                        <a:rPr lang="fr-FR" sz="1100" baseline="0" dirty="0" err="1"/>
                        <a:t>t</a:t>
                      </a:r>
                      <a:r>
                        <a:rPr lang="fr-FR" sz="1100" baseline="0" dirty="0"/>
                        <a:t>)</a:t>
                      </a:r>
                      <a:endParaRPr lang="fr-F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C</a:t>
                      </a:r>
                      <a:r>
                        <a:rPr lang="fr-FR" sz="1800" baseline="-25000" dirty="0"/>
                        <a:t>0</a:t>
                      </a:r>
                      <a:r>
                        <a:rPr lang="fr-FR" sz="1800" baseline="0" dirty="0"/>
                        <a:t>-2x = excès</a:t>
                      </a:r>
                      <a:endParaRPr lang="fr-FR" sz="1800" dirty="0"/>
                    </a:p>
                    <a:p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000" dirty="0"/>
                        <a:t>C</a:t>
                      </a:r>
                      <a:r>
                        <a:rPr lang="fr-FR" sz="2000" baseline="-25000" dirty="0"/>
                        <a:t>0</a:t>
                      </a:r>
                      <a:r>
                        <a:rPr lang="fr-FR" sz="2000" baseline="0" dirty="0"/>
                        <a:t>‘-x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x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2x</a:t>
                      </a: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A</a:t>
                      </a:r>
                      <a:r>
                        <a:rPr lang="fr-FR" sz="1600" baseline="0" dirty="0"/>
                        <a:t> l’instant final</a:t>
                      </a:r>
                    </a:p>
                    <a:p>
                      <a:endParaRPr lang="fr-F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+mn-lt"/>
                        </a:rPr>
                        <a:t>excès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000" dirty="0"/>
                        <a:t>C</a:t>
                      </a:r>
                      <a:r>
                        <a:rPr lang="fr-FR" sz="2000" baseline="-25000" dirty="0"/>
                        <a:t>0</a:t>
                      </a:r>
                      <a:r>
                        <a:rPr lang="fr-FR" sz="2000" baseline="0" dirty="0"/>
                        <a:t>‘-x = 0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C</a:t>
                      </a:r>
                      <a:r>
                        <a:rPr lang="fr-FR" sz="2000" baseline="-25000" dirty="0"/>
                        <a:t>0</a:t>
                      </a:r>
                      <a:r>
                        <a:rPr lang="fr-FR" sz="2000" baseline="0" dirty="0"/>
                        <a:t>‘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2C</a:t>
                      </a:r>
                      <a:r>
                        <a:rPr lang="fr-FR" sz="2000" baseline="-25000" dirty="0"/>
                        <a:t>0</a:t>
                      </a:r>
                      <a:r>
                        <a:rPr lang="fr-FR" sz="2000" baseline="0" dirty="0"/>
                        <a:t>‘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00524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8E261FC-990F-4D64-BE94-F9E3A8B11C06}"/>
                  </a:ext>
                </a:extLst>
              </p:cNvPr>
              <p:cNvSpPr txBox="1"/>
              <p:nvPr/>
            </p:nvSpPr>
            <p:spPr>
              <a:xfrm>
                <a:off x="564247" y="3567733"/>
                <a:ext cx="25167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Conditions initiales :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=0,75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2,5.10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8E261FC-990F-4D64-BE94-F9E3A8B1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47" y="3567733"/>
                <a:ext cx="2516779" cy="923330"/>
              </a:xfrm>
              <a:prstGeom prst="rect">
                <a:avLst/>
              </a:prstGeom>
              <a:blipFill>
                <a:blip r:embed="rId3"/>
                <a:stretch>
                  <a:fillRect l="-2184" t="-32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B5FA03A-FD54-4D08-8604-1854F6F1078E}"/>
                  </a:ext>
                </a:extLst>
              </p:cNvPr>
              <p:cNvSpPr/>
              <p:nvPr/>
            </p:nvSpPr>
            <p:spPr>
              <a:xfrm>
                <a:off x="4925701" y="3531654"/>
                <a:ext cx="2879186" cy="469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1" dirty="0"/>
                  <a:t>Absorbance :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borderBox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B5FA03A-FD54-4D08-8604-1854F6F10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701" y="3531654"/>
                <a:ext cx="2879186" cy="469359"/>
              </a:xfrm>
              <a:prstGeom prst="rect">
                <a:avLst/>
              </a:prstGeom>
              <a:blipFill>
                <a:blip r:embed="rId4"/>
                <a:stretch>
                  <a:fillRect l="-1695" b="-77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70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F0F2128-7DFA-48F0-B424-5154578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8392BA3-0C30-4DF1-8AD4-25E52722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intégrale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Espace réservé du contenu 7">
                <a:extLst>
                  <a:ext uri="{FF2B5EF4-FFF2-40B4-BE49-F238E27FC236}">
                    <a16:creationId xmlns:a16="http://schemas.microsoft.com/office/drawing/2014/main" id="{218605E9-4664-4F62-B233-1115D294E16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98413681"/>
                  </p:ext>
                </p:extLst>
              </p:nvPr>
            </p:nvGraphicFramePr>
            <p:xfrm>
              <a:off x="171450" y="1644253"/>
              <a:ext cx="8801100" cy="1856581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2933700">
                      <a:extLst>
                        <a:ext uri="{9D8B030D-6E8A-4147-A177-3AD203B41FA5}">
                          <a16:colId xmlns:a16="http://schemas.microsoft.com/office/drawing/2014/main" val="476309865"/>
                        </a:ext>
                      </a:extLst>
                    </a:gridCol>
                    <a:gridCol w="2933700">
                      <a:extLst>
                        <a:ext uri="{9D8B030D-6E8A-4147-A177-3AD203B41FA5}">
                          <a16:colId xmlns:a16="http://schemas.microsoft.com/office/drawing/2014/main" val="2518987656"/>
                        </a:ext>
                      </a:extLst>
                    </a:gridCol>
                    <a:gridCol w="2933700">
                      <a:extLst>
                        <a:ext uri="{9D8B030D-6E8A-4147-A177-3AD203B41FA5}">
                          <a16:colId xmlns:a16="http://schemas.microsoft.com/office/drawing/2014/main" val="494296842"/>
                        </a:ext>
                      </a:extLst>
                    </a:gridCol>
                  </a:tblGrid>
                  <a:tr h="440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9741980"/>
                      </a:ext>
                    </a:extLst>
                  </a:tr>
                  <a:tr h="14157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smtClean="0"/>
                                  <m:t>−</m:t>
                                </m:r>
                                <m:f>
                                  <m:fPr>
                                    <m:ctrlPr>
                                      <a:rPr lang="fr-FR" b="1" smtClean="0"/>
                                    </m:ctrlPr>
                                  </m:fPr>
                                  <m:num>
                                    <m:r>
                                      <a:rPr lang="fr-FR" b="1" i="1" smtClean="0"/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/>
                                      <m:t>𝛂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b="1" smtClean="0"/>
                                    </m:ctrlPr>
                                  </m:fPr>
                                  <m:num>
                                    <m:r>
                                      <a:rPr lang="fr-FR" b="1" i="1" smtClean="0"/>
                                      <m:t>𝐝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smtClean="0"/>
                                        </m:ctrlPr>
                                      </m:dPr>
                                      <m:e>
                                        <m:r>
                                          <a:rPr lang="fr-FR" b="1" i="1" smtClean="0"/>
                                          <m:t>𝐀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b="1" i="1" smtClean="0"/>
                                      <m:t>𝐝𝐭</m:t>
                                    </m:r>
                                  </m:den>
                                </m:f>
                                <m:r>
                                  <a:rPr lang="fr-FR" b="1" smtClean="0"/>
                                  <m:t>=</m:t>
                                </m:r>
                                <m:r>
                                  <a:rPr lang="fr-FR" b="1" i="1" smtClean="0"/>
                                  <m:t>𝐤</m:t>
                                </m:r>
                                <m:r>
                                  <a:rPr lang="fr-FR" b="1" smtClean="0"/>
                                  <m:t>⟹</m:t>
                                </m:r>
                                <m:borderBox>
                                  <m:borderBoxPr>
                                    <m:ctrlPr>
                                      <a:rPr lang="fr-FR" b="1" smtClean="0"/>
                                    </m:ctrlPr>
                                  </m:borderBox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smtClean="0"/>
                                        </m:ctrlPr>
                                      </m:dPr>
                                      <m:e>
                                        <m:r>
                                          <a:rPr lang="fr-FR" b="1" i="1" smtClean="0"/>
                                          <m:t>𝐀</m:t>
                                        </m:r>
                                      </m:e>
                                    </m:d>
                                    <m:r>
                                      <a:rPr lang="fr-FR" b="1" smtClean="0"/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fr-FR" b="1" smtClean="0"/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b="1" smtClean="0"/>
                                            </m:ctrlPr>
                                          </m:dPr>
                                          <m:e>
                                            <m:r>
                                              <a:rPr lang="fr-FR" b="1" i="1" smtClean="0"/>
                                              <m:t>𝐀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b="1" i="1" smtClean="0"/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lang="fr-FR" b="1" smtClean="0"/>
                                      <m:t>−</m:t>
                                    </m:r>
                                    <m:r>
                                      <a:rPr lang="fr-FR" b="1" i="1" smtClean="0"/>
                                      <m:t>𝛂</m:t>
                                    </m:r>
                                    <m:r>
                                      <a:rPr lang="fr-FR" b="1" i="1" smtClean="0"/>
                                      <m:t>𝐤𝐭</m:t>
                                    </m:r>
                                  </m:e>
                                </m:borderBox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smtClean="0"/>
                                  <m:t>−</m:t>
                                </m:r>
                                <m:f>
                                  <m:fPr>
                                    <m:ctrlPr>
                                      <a:rPr lang="fr-FR" b="1" smtClean="0"/>
                                    </m:ctrlPr>
                                  </m:fPr>
                                  <m:num>
                                    <m:r>
                                      <a:rPr lang="fr-FR" b="1" i="1" smtClean="0"/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/>
                                      <m:t>𝛂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b="1" smtClean="0"/>
                                    </m:ctrlPr>
                                  </m:fPr>
                                  <m:num>
                                    <m:r>
                                      <a:rPr lang="fr-FR" b="1" i="1" smtClean="0"/>
                                      <m:t>𝐝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smtClean="0"/>
                                        </m:ctrlPr>
                                      </m:dPr>
                                      <m:e>
                                        <m:r>
                                          <a:rPr lang="fr-FR" b="1" i="1" smtClean="0"/>
                                          <m:t>𝐀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b="1" i="1" smtClean="0"/>
                                      <m:t>𝐝𝐭</m:t>
                                    </m:r>
                                  </m:den>
                                </m:f>
                                <m:r>
                                  <a:rPr lang="fr-FR" b="1" smtClean="0"/>
                                  <m:t>=</m:t>
                                </m:r>
                                <m:r>
                                  <a:rPr lang="fr-FR" b="1" i="1" smtClean="0"/>
                                  <m:t>𝐤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1" smtClean="0"/>
                                    </m:ctrlPr>
                                  </m:dPr>
                                  <m:e>
                                    <m:r>
                                      <a:rPr lang="fr-FR" b="1" i="1" smtClean="0"/>
                                      <m:t>𝐀</m:t>
                                    </m:r>
                                  </m:e>
                                </m:d>
                                <m:r>
                                  <a:rPr lang="fr-FR" b="1" smtClean="0"/>
                                  <m:t>⟹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1" smtClean="0"/>
                                    </m:ctrlPr>
                                  </m:dPr>
                                  <m:e>
                                    <m:r>
                                      <a:rPr lang="fr-FR" b="1" i="1" smtClean="0"/>
                                      <m:t>𝐀</m:t>
                                    </m:r>
                                  </m:e>
                                </m:d>
                                <m:r>
                                  <a:rPr lang="fr-FR" b="1" smtClean="0"/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1" smtClean="0"/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smtClean="0"/>
                                        </m:ctrlPr>
                                      </m:dPr>
                                      <m:e>
                                        <m:r>
                                          <a:rPr lang="fr-FR" b="1" i="1" smtClean="0"/>
                                          <m:t>𝐀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fr-FR" b="1" i="1" smtClean="0"/>
                                      <m:t>𝟎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fr-FR" b="1" smtClean="0"/>
                                    </m:ctrlPr>
                                  </m:sSupPr>
                                  <m:e>
                                    <m:r>
                                      <a:rPr lang="fr-FR" b="1" i="1" smtClean="0"/>
                                      <m:t>𝐞</m:t>
                                    </m:r>
                                  </m:e>
                                  <m:sup>
                                    <m:r>
                                      <a:rPr lang="fr-FR" b="1" smtClean="0"/>
                                      <m:t>−</m:t>
                                    </m:r>
                                    <m:r>
                                      <a:rPr lang="fr-FR" b="1" i="1" smtClean="0"/>
                                      <m:t>𝛂</m:t>
                                    </m:r>
                                    <m:r>
                                      <a:rPr lang="fr-FR" b="1" i="1" smtClean="0"/>
                                      <m:t>𝐤𝐭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b="1" dirty="0"/>
                        </a:p>
                        <a:p>
                          <a:pPr algn="ctr"/>
                          <a:endParaRPr lang="fr-FR" sz="1100" b="1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smtClean="0"/>
                                  <m:t>⟹</m:t>
                                </m:r>
                                <m:borderBox>
                                  <m:borderBoxPr>
                                    <m:ctrlPr>
                                      <a:rPr lang="fr-FR" b="1" smtClean="0"/>
                                    </m:ctrlPr>
                                  </m:borderBoxPr>
                                  <m:e>
                                    <m:func>
                                      <m:funcPr>
                                        <m:ctrlPr>
                                          <a:rPr lang="fr-FR" b="1" smtClean="0"/>
                                        </m:ctrlPr>
                                      </m:funcPr>
                                      <m:fName>
                                        <m:r>
                                          <a:rPr lang="fr-FR" b="1" i="1" smtClean="0"/>
                                          <m:t>𝐥𝐧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fr-FR" b="1" smtClean="0"/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fr-FR" b="1" smtClean="0"/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b="1" i="1" smtClean="0"/>
                                                  <m:t>𝐀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fr-FR" b="1" smtClean="0"/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fr-FR" b="1" smtClean="0"/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fr-FR" b="1" i="1" smtClean="0"/>
                                                      <m:t>𝐀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fr-FR" b="1" i="1" smtClean="0"/>
                                                  <m:t>𝟎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func>
                                    <m:r>
                                      <a:rPr lang="fr-FR" b="1" smtClean="0"/>
                                      <m:t>=−</m:t>
                                    </m:r>
                                    <m:r>
                                      <a:rPr lang="fr-FR" b="1" i="1" smtClean="0"/>
                                      <m:t>𝛂</m:t>
                                    </m:r>
                                    <m:r>
                                      <a:rPr lang="fr-FR" b="1" i="1" smtClean="0"/>
                                      <m:t>𝐤𝐭</m:t>
                                    </m:r>
                                  </m:e>
                                </m:borderBox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smtClean="0"/>
                                  <m:t>−</m:t>
                                </m:r>
                                <m:f>
                                  <m:fPr>
                                    <m:ctrlPr>
                                      <a:rPr lang="fr-FR" b="1" smtClean="0"/>
                                    </m:ctrlPr>
                                  </m:fPr>
                                  <m:num>
                                    <m:r>
                                      <a:rPr lang="fr-FR" b="1" i="1" smtClean="0"/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/>
                                      <m:t>𝛂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b="1" smtClean="0"/>
                                    </m:ctrlPr>
                                  </m:fPr>
                                  <m:num>
                                    <m:r>
                                      <a:rPr lang="fr-FR" b="1" i="1" smtClean="0"/>
                                      <m:t>𝐝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smtClean="0"/>
                                        </m:ctrlPr>
                                      </m:dPr>
                                      <m:e>
                                        <m:r>
                                          <a:rPr lang="fr-FR" b="1" i="1" smtClean="0"/>
                                          <m:t>𝐀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b="1" i="1" smtClean="0"/>
                                      <m:t>𝐝𝐭</m:t>
                                    </m:r>
                                  </m:den>
                                </m:f>
                                <m:r>
                                  <a:rPr lang="fr-FR" b="1" smtClean="0"/>
                                  <m:t>=</m:t>
                                </m:r>
                                <m:r>
                                  <a:rPr lang="fr-FR" b="1" i="1" smtClean="0"/>
                                  <m:t>𝐤</m:t>
                                </m:r>
                                <m:sSup>
                                  <m:sSupPr>
                                    <m:ctrlPr>
                                      <a:rPr lang="fr-FR" b="1" smtClean="0"/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smtClean="0"/>
                                        </m:ctrlPr>
                                      </m:dPr>
                                      <m:e>
                                        <m:r>
                                          <a:rPr lang="fr-FR" b="1" i="1" smtClean="0"/>
                                          <m:t>𝐀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FR" b="1" i="1" smtClean="0"/>
                                      <m:t>𝟐</m:t>
                                    </m:r>
                                  </m:sup>
                                </m:sSup>
                                <m:r>
                                  <a:rPr lang="fr-FR" b="1" smtClean="0"/>
                                  <m:t>⟹</m:t>
                                </m:r>
                                <m:f>
                                  <m:fPr>
                                    <m:ctrlPr>
                                      <a:rPr lang="fr-FR" b="1" smtClean="0"/>
                                    </m:ctrlPr>
                                  </m:fPr>
                                  <m:num>
                                    <m:r>
                                      <a:rPr lang="fr-FR" b="1" i="1" smtClean="0"/>
                                      <m:t>𝐝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smtClean="0"/>
                                        </m:ctrlPr>
                                      </m:dPr>
                                      <m:e>
                                        <m:r>
                                          <a:rPr lang="fr-FR" b="1" i="1" smtClean="0"/>
                                          <m:t>𝐀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1" smtClean="0"/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b="1" smtClean="0"/>
                                            </m:ctrlPr>
                                          </m:dPr>
                                          <m:e>
                                            <m:r>
                                              <a:rPr lang="fr-FR" b="1" i="1" smtClean="0"/>
                                              <m:t>𝐀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b="1" i="1" smtClean="0"/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1" smtClean="0"/>
                                  <m:t>=−</m:t>
                                </m:r>
                                <m:r>
                                  <a:rPr lang="fr-FR" b="1" i="1" smtClean="0"/>
                                  <m:t>𝛂</m:t>
                                </m:r>
                                <m:r>
                                  <a:rPr lang="fr-FR" b="1" i="1" smtClean="0"/>
                                  <m:t>𝐤</m:t>
                                </m:r>
                                <m:r>
                                  <a:rPr lang="fr-FR" b="1" smtClean="0"/>
                                  <m:t> </m:t>
                                </m:r>
                                <m:r>
                                  <a:rPr lang="fr-FR" b="1" i="1" smtClean="0"/>
                                  <m:t>𝐝𝐭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  <a:p>
                          <a:pPr algn="ctr"/>
                          <a:endParaRPr lang="fr-FR" sz="1100" b="1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smtClean="0"/>
                                  <m:t>⟹</m:t>
                                </m:r>
                                <m:borderBox>
                                  <m:borderBoxPr>
                                    <m:ctrlPr>
                                      <a:rPr lang="fr-FR" b="1" smtClean="0"/>
                                    </m:ctrlPr>
                                  </m:borderBoxPr>
                                  <m:e>
                                    <m:f>
                                      <m:fPr>
                                        <m:ctrlPr>
                                          <a:rPr lang="fr-FR" b="1" smtClean="0"/>
                                        </m:ctrlPr>
                                      </m:fPr>
                                      <m:num>
                                        <m:r>
                                          <a:rPr lang="fr-FR" b="1" i="1" smtClean="0"/>
                                          <m:t>𝟏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b="1" smtClean="0"/>
                                            </m:ctrlPr>
                                          </m:dPr>
                                          <m:e>
                                            <m:r>
                                              <a:rPr lang="fr-FR" b="1" i="1" smtClean="0"/>
                                              <m:t>𝐀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fr-FR" b="1" smtClean="0"/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fr-FR" b="1" smtClean="0"/>
                                        </m:ctrlPr>
                                      </m:fPr>
                                      <m:num>
                                        <m:r>
                                          <a:rPr lang="fr-FR" b="1" i="1" smtClean="0"/>
                                          <m:t>𝟏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b="1" smtClean="0"/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fr-FR" b="1" smtClean="0"/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b="1" i="1" smtClean="0"/>
                                                  <m:t>𝐀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fr-FR" b="1" i="1" smtClean="0"/>
                                              <m:t>𝟎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fr-FR" b="1" smtClean="0"/>
                                      <m:t>=</m:t>
                                    </m:r>
                                    <m:r>
                                      <a:rPr lang="fr-FR" b="1" i="1" smtClean="0"/>
                                      <m:t>𝛂</m:t>
                                    </m:r>
                                    <m:r>
                                      <a:rPr lang="fr-FR" b="1" i="1" smtClean="0"/>
                                      <m:t>𝐤𝐭</m:t>
                                    </m:r>
                                  </m:e>
                                </m:borderBox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96126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Espace réservé du contenu 7">
                <a:extLst>
                  <a:ext uri="{FF2B5EF4-FFF2-40B4-BE49-F238E27FC236}">
                    <a16:creationId xmlns:a16="http://schemas.microsoft.com/office/drawing/2014/main" id="{218605E9-4664-4F62-B233-1115D294E16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98413681"/>
                  </p:ext>
                </p:extLst>
              </p:nvPr>
            </p:nvGraphicFramePr>
            <p:xfrm>
              <a:off x="171450" y="1644253"/>
              <a:ext cx="8801100" cy="1856581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2933700">
                      <a:extLst>
                        <a:ext uri="{9D8B030D-6E8A-4147-A177-3AD203B41FA5}">
                          <a16:colId xmlns:a16="http://schemas.microsoft.com/office/drawing/2014/main" val="476309865"/>
                        </a:ext>
                      </a:extLst>
                    </a:gridCol>
                    <a:gridCol w="2933700">
                      <a:extLst>
                        <a:ext uri="{9D8B030D-6E8A-4147-A177-3AD203B41FA5}">
                          <a16:colId xmlns:a16="http://schemas.microsoft.com/office/drawing/2014/main" val="2518987656"/>
                        </a:ext>
                      </a:extLst>
                    </a:gridCol>
                    <a:gridCol w="2933700">
                      <a:extLst>
                        <a:ext uri="{9D8B030D-6E8A-4147-A177-3AD203B41FA5}">
                          <a16:colId xmlns:a16="http://schemas.microsoft.com/office/drawing/2014/main" val="494296842"/>
                        </a:ext>
                      </a:extLst>
                    </a:gridCol>
                  </a:tblGrid>
                  <a:tr h="440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9741980"/>
                      </a:ext>
                    </a:extLst>
                  </a:tr>
                  <a:tr h="141576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8" t="-31760" r="-200832" b="-8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1760" r="-100415" b="-8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416" t="-31760" r="-624" b="-8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6126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38F1A5C-DCDD-474C-B7B6-1FCAFA128939}"/>
                  </a:ext>
                </a:extLst>
              </p:cNvPr>
              <p:cNvSpPr txBox="1"/>
              <p:nvPr/>
            </p:nvSpPr>
            <p:spPr>
              <a:xfrm>
                <a:off x="171450" y="1049961"/>
                <a:ext cx="85236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u="sng" dirty="0"/>
                  <a:t>Réaction </a:t>
                </a:r>
                <a:r>
                  <a:rPr lang="fr-FR" sz="2000" b="0" dirty="0"/>
                  <a:t>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→…</m:t>
                    </m:r>
                  </m:oMath>
                </a14:m>
                <a:r>
                  <a:rPr lang="fr-FR" sz="2000" dirty="0"/>
                  <a:t>				Loi de vitesse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38F1A5C-DCDD-474C-B7B6-1FCAFA128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49961"/>
                <a:ext cx="8523615" cy="307777"/>
              </a:xfrm>
              <a:prstGeom prst="rect">
                <a:avLst/>
              </a:prstGeom>
              <a:blipFill>
                <a:blip r:embed="rId3"/>
                <a:stretch>
                  <a:fillRect l="-1788" t="-25490" b="-490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97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F0F2128-7DFA-48F0-B424-5154578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8392BA3-0C30-4DF1-8AD4-25E52722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intégrale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38F1A5C-DCDD-474C-B7B6-1FCAFA128939}"/>
                  </a:ext>
                </a:extLst>
              </p:cNvPr>
              <p:cNvSpPr txBox="1"/>
              <p:nvPr/>
            </p:nvSpPr>
            <p:spPr>
              <a:xfrm>
                <a:off x="171450" y="1049961"/>
                <a:ext cx="85236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u="sng" dirty="0"/>
                  <a:t>Réaction </a:t>
                </a:r>
                <a:r>
                  <a:rPr lang="fr-FR" sz="2000" b="0" dirty="0"/>
                  <a:t>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→…</m:t>
                    </m:r>
                  </m:oMath>
                </a14:m>
                <a:r>
                  <a:rPr lang="fr-FR" sz="2000" dirty="0"/>
                  <a:t>				Loi de vitesse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38F1A5C-DCDD-474C-B7B6-1FCAFA128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49961"/>
                <a:ext cx="8523615" cy="307777"/>
              </a:xfrm>
              <a:prstGeom prst="rect">
                <a:avLst/>
              </a:prstGeom>
              <a:blipFill>
                <a:blip r:embed="rId2"/>
                <a:stretch>
                  <a:fillRect l="-1788" t="-25490" b="-490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Espace réservé du contenu 7">
                <a:extLst>
                  <a:ext uri="{FF2B5EF4-FFF2-40B4-BE49-F238E27FC236}">
                    <a16:creationId xmlns:a16="http://schemas.microsoft.com/office/drawing/2014/main" id="{BF53DAE1-5BD0-43A7-9C05-4B163A45EA0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35139577"/>
                  </p:ext>
                </p:extLst>
              </p:nvPr>
            </p:nvGraphicFramePr>
            <p:xfrm>
              <a:off x="133350" y="1568823"/>
              <a:ext cx="8877300" cy="304800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2959100">
                      <a:extLst>
                        <a:ext uri="{9D8B030D-6E8A-4147-A177-3AD203B41FA5}">
                          <a16:colId xmlns:a16="http://schemas.microsoft.com/office/drawing/2014/main" val="476309865"/>
                        </a:ext>
                      </a:extLst>
                    </a:gridCol>
                    <a:gridCol w="2959100">
                      <a:extLst>
                        <a:ext uri="{9D8B030D-6E8A-4147-A177-3AD203B41FA5}">
                          <a16:colId xmlns:a16="http://schemas.microsoft.com/office/drawing/2014/main" val="2518987656"/>
                        </a:ext>
                      </a:extLst>
                    </a:gridCol>
                    <a:gridCol w="2959100">
                      <a:extLst>
                        <a:ext uri="{9D8B030D-6E8A-4147-A177-3AD203B41FA5}">
                          <a16:colId xmlns:a16="http://schemas.microsoft.com/office/drawing/2014/main" val="494296842"/>
                        </a:ext>
                      </a:extLst>
                    </a:gridCol>
                  </a:tblGrid>
                  <a:tr h="4314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9741980"/>
                      </a:ext>
                    </a:extLst>
                  </a:tr>
                  <a:tr h="13856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smtClean="0"/>
                                  <m:t>−</m:t>
                                </m:r>
                                <m:f>
                                  <m:fPr>
                                    <m:ctrlPr>
                                      <a:rPr lang="fr-FR" b="1" smtClean="0"/>
                                    </m:ctrlPr>
                                  </m:fPr>
                                  <m:num>
                                    <m:r>
                                      <a:rPr lang="fr-FR" b="1" i="1" smtClean="0"/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/>
                                      <m:t>𝛂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b="1" smtClean="0"/>
                                    </m:ctrlPr>
                                  </m:fPr>
                                  <m:num>
                                    <m:r>
                                      <a:rPr lang="fr-FR" b="1" i="1" smtClean="0"/>
                                      <m:t>𝐝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smtClean="0"/>
                                        </m:ctrlPr>
                                      </m:dPr>
                                      <m:e>
                                        <m:r>
                                          <a:rPr lang="fr-FR" b="1" i="1" smtClean="0"/>
                                          <m:t>𝐀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b="1" i="1" smtClean="0"/>
                                      <m:t>𝐝𝐭</m:t>
                                    </m:r>
                                  </m:den>
                                </m:f>
                                <m:r>
                                  <a:rPr lang="fr-FR" b="1" smtClean="0"/>
                                  <m:t>=</m:t>
                                </m:r>
                                <m:r>
                                  <a:rPr lang="fr-FR" b="1" i="1" smtClean="0"/>
                                  <m:t>𝐤</m:t>
                                </m:r>
                                <m:r>
                                  <a:rPr lang="fr-FR" b="1" smtClean="0"/>
                                  <m:t>⟹</m:t>
                                </m:r>
                                <m:borderBox>
                                  <m:borderBoxPr>
                                    <m:ctrlPr>
                                      <a:rPr lang="fr-FR" b="1" smtClean="0"/>
                                    </m:ctrlPr>
                                  </m:borderBox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smtClean="0"/>
                                        </m:ctrlPr>
                                      </m:dPr>
                                      <m:e>
                                        <m:r>
                                          <a:rPr lang="fr-FR" b="1" i="1" smtClean="0"/>
                                          <m:t>𝐀</m:t>
                                        </m:r>
                                      </m:e>
                                    </m:d>
                                    <m:r>
                                      <a:rPr lang="fr-FR" b="1" smtClean="0"/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fr-FR" b="1" smtClean="0"/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b="1" smtClean="0"/>
                                            </m:ctrlPr>
                                          </m:dPr>
                                          <m:e>
                                            <m:r>
                                              <a:rPr lang="fr-FR" b="1" i="1" smtClean="0"/>
                                              <m:t>𝐀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b="1" i="1" smtClean="0"/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lang="fr-FR" b="1" smtClean="0"/>
                                      <m:t>−</m:t>
                                    </m:r>
                                    <m:r>
                                      <a:rPr lang="fr-FR" b="1" i="1" smtClean="0"/>
                                      <m:t>𝛂</m:t>
                                    </m:r>
                                    <m:r>
                                      <a:rPr lang="fr-FR" b="1" i="1" smtClean="0"/>
                                      <m:t>𝐤𝐭</m:t>
                                    </m:r>
                                  </m:e>
                                </m:borderBox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smtClean="0"/>
                                  <m:t>−</m:t>
                                </m:r>
                                <m:f>
                                  <m:fPr>
                                    <m:ctrlPr>
                                      <a:rPr lang="fr-FR" b="1" smtClean="0"/>
                                    </m:ctrlPr>
                                  </m:fPr>
                                  <m:num>
                                    <m:r>
                                      <a:rPr lang="fr-FR" b="1" i="1" smtClean="0"/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/>
                                      <m:t>𝛂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b="1" smtClean="0"/>
                                    </m:ctrlPr>
                                  </m:fPr>
                                  <m:num>
                                    <m:r>
                                      <a:rPr lang="fr-FR" b="1" i="1" smtClean="0"/>
                                      <m:t>𝐝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smtClean="0"/>
                                        </m:ctrlPr>
                                      </m:dPr>
                                      <m:e>
                                        <m:r>
                                          <a:rPr lang="fr-FR" b="1" i="1" smtClean="0"/>
                                          <m:t>𝐀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b="1" i="1" smtClean="0"/>
                                      <m:t>𝐝𝐭</m:t>
                                    </m:r>
                                  </m:den>
                                </m:f>
                                <m:r>
                                  <a:rPr lang="fr-FR" b="1" smtClean="0"/>
                                  <m:t>=</m:t>
                                </m:r>
                                <m:r>
                                  <a:rPr lang="fr-FR" b="1" i="1" smtClean="0"/>
                                  <m:t>𝐤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1" smtClean="0"/>
                                    </m:ctrlPr>
                                  </m:dPr>
                                  <m:e>
                                    <m:r>
                                      <a:rPr lang="fr-FR" b="1" i="1" smtClean="0"/>
                                      <m:t>𝐀</m:t>
                                    </m:r>
                                  </m:e>
                                </m:d>
                                <m:r>
                                  <a:rPr lang="fr-FR" b="1" smtClean="0"/>
                                  <m:t>⟹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1" smtClean="0"/>
                                    </m:ctrlPr>
                                  </m:dPr>
                                  <m:e>
                                    <m:r>
                                      <a:rPr lang="fr-FR" b="1" i="1" smtClean="0"/>
                                      <m:t>𝐀</m:t>
                                    </m:r>
                                  </m:e>
                                </m:d>
                                <m:r>
                                  <a:rPr lang="fr-FR" b="1" smtClean="0"/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1" smtClean="0"/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smtClean="0"/>
                                        </m:ctrlPr>
                                      </m:dPr>
                                      <m:e>
                                        <m:r>
                                          <a:rPr lang="fr-FR" b="1" i="1" smtClean="0"/>
                                          <m:t>𝐀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fr-FR" b="1" i="1" smtClean="0"/>
                                      <m:t>𝟎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fr-FR" b="1" smtClean="0"/>
                                    </m:ctrlPr>
                                  </m:sSupPr>
                                  <m:e>
                                    <m:r>
                                      <a:rPr lang="fr-FR" b="1" i="1" smtClean="0"/>
                                      <m:t>𝐞</m:t>
                                    </m:r>
                                  </m:e>
                                  <m:sup>
                                    <m:r>
                                      <a:rPr lang="fr-FR" b="1" smtClean="0"/>
                                      <m:t>−</m:t>
                                    </m:r>
                                    <m:r>
                                      <a:rPr lang="fr-FR" b="1" i="1" smtClean="0"/>
                                      <m:t>𝛂</m:t>
                                    </m:r>
                                    <m:r>
                                      <a:rPr lang="fr-FR" b="1" i="1" smtClean="0"/>
                                      <m:t>𝐤𝐭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b="1" dirty="0"/>
                        </a:p>
                        <a:p>
                          <a:pPr algn="ctr"/>
                          <a:endParaRPr lang="fr-FR" sz="1100" b="1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smtClean="0"/>
                                  <m:t>⟹</m:t>
                                </m:r>
                                <m:borderBox>
                                  <m:borderBoxPr>
                                    <m:ctrlPr>
                                      <a:rPr lang="fr-FR" b="1" smtClean="0"/>
                                    </m:ctrlPr>
                                  </m:borderBoxPr>
                                  <m:e>
                                    <m:func>
                                      <m:funcPr>
                                        <m:ctrlPr>
                                          <a:rPr lang="fr-FR" b="1" smtClean="0"/>
                                        </m:ctrlPr>
                                      </m:funcPr>
                                      <m:fName>
                                        <m:r>
                                          <a:rPr lang="fr-FR" b="1" i="1" smtClean="0"/>
                                          <m:t>𝐥𝐧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fr-FR" b="1" smtClean="0"/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fr-FR" b="1" smtClean="0"/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b="1" i="1" smtClean="0"/>
                                                  <m:t>𝐀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fr-FR" b="1" smtClean="0"/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fr-FR" b="1" smtClean="0"/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fr-FR" b="1" i="1" smtClean="0"/>
                                                      <m:t>𝐀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fr-FR" b="1" i="1" smtClean="0"/>
                                                  <m:t>𝟎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func>
                                    <m:r>
                                      <a:rPr lang="fr-FR" b="1" smtClean="0"/>
                                      <m:t>=−</m:t>
                                    </m:r>
                                    <m:r>
                                      <a:rPr lang="fr-FR" b="1" i="1" smtClean="0"/>
                                      <m:t>𝛂</m:t>
                                    </m:r>
                                    <m:r>
                                      <a:rPr lang="fr-FR" b="1" i="1" smtClean="0"/>
                                      <m:t>𝐤𝐭</m:t>
                                    </m:r>
                                  </m:e>
                                </m:borderBox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smtClean="0"/>
                                  <m:t>−</m:t>
                                </m:r>
                                <m:f>
                                  <m:fPr>
                                    <m:ctrlPr>
                                      <a:rPr lang="fr-FR" b="1" smtClean="0"/>
                                    </m:ctrlPr>
                                  </m:fPr>
                                  <m:num>
                                    <m:r>
                                      <a:rPr lang="fr-FR" b="1" i="1" smtClean="0"/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/>
                                      <m:t>𝛂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b="1" smtClean="0"/>
                                    </m:ctrlPr>
                                  </m:fPr>
                                  <m:num>
                                    <m:r>
                                      <a:rPr lang="fr-FR" b="1" i="1" smtClean="0"/>
                                      <m:t>𝐝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smtClean="0"/>
                                        </m:ctrlPr>
                                      </m:dPr>
                                      <m:e>
                                        <m:r>
                                          <a:rPr lang="fr-FR" b="1" i="1" smtClean="0"/>
                                          <m:t>𝐀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b="1" i="1" smtClean="0"/>
                                      <m:t>𝐝𝐭</m:t>
                                    </m:r>
                                  </m:den>
                                </m:f>
                                <m:r>
                                  <a:rPr lang="fr-FR" b="1" smtClean="0"/>
                                  <m:t>=</m:t>
                                </m:r>
                                <m:r>
                                  <a:rPr lang="fr-FR" b="1" i="1" smtClean="0"/>
                                  <m:t>𝐤</m:t>
                                </m:r>
                                <m:sSup>
                                  <m:sSupPr>
                                    <m:ctrlPr>
                                      <a:rPr lang="fr-FR" b="1" smtClean="0"/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smtClean="0"/>
                                        </m:ctrlPr>
                                      </m:dPr>
                                      <m:e>
                                        <m:r>
                                          <a:rPr lang="fr-FR" b="1" i="1" smtClean="0"/>
                                          <m:t>𝐀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FR" b="1" i="1" smtClean="0"/>
                                      <m:t>𝟐</m:t>
                                    </m:r>
                                  </m:sup>
                                </m:sSup>
                                <m:r>
                                  <a:rPr lang="fr-FR" b="1" smtClean="0"/>
                                  <m:t>⟹</m:t>
                                </m:r>
                                <m:f>
                                  <m:fPr>
                                    <m:ctrlPr>
                                      <a:rPr lang="fr-FR" b="1" smtClean="0"/>
                                    </m:ctrlPr>
                                  </m:fPr>
                                  <m:num>
                                    <m:r>
                                      <a:rPr lang="fr-FR" b="1" i="1" smtClean="0"/>
                                      <m:t>𝐝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smtClean="0"/>
                                        </m:ctrlPr>
                                      </m:dPr>
                                      <m:e>
                                        <m:r>
                                          <a:rPr lang="fr-FR" b="1" i="1" smtClean="0"/>
                                          <m:t>𝐀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1" smtClean="0"/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b="1" smtClean="0"/>
                                            </m:ctrlPr>
                                          </m:dPr>
                                          <m:e>
                                            <m:r>
                                              <a:rPr lang="fr-FR" b="1" i="1" smtClean="0"/>
                                              <m:t>𝐀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b="1" i="1" smtClean="0"/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1" smtClean="0"/>
                                  <m:t>=−</m:t>
                                </m:r>
                                <m:r>
                                  <a:rPr lang="fr-FR" b="1" i="1" smtClean="0"/>
                                  <m:t>𝛂</m:t>
                                </m:r>
                                <m:r>
                                  <a:rPr lang="fr-FR" b="1" i="1" smtClean="0"/>
                                  <m:t>𝐤</m:t>
                                </m:r>
                                <m:r>
                                  <a:rPr lang="fr-FR" b="1" smtClean="0"/>
                                  <m:t> </m:t>
                                </m:r>
                                <m:r>
                                  <a:rPr lang="fr-FR" b="1" i="1" smtClean="0"/>
                                  <m:t>𝐝𝐭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  <a:p>
                          <a:pPr algn="ctr"/>
                          <a:endParaRPr lang="fr-FR" sz="1100" b="1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smtClean="0"/>
                                  <m:t>⟹</m:t>
                                </m:r>
                                <m:borderBox>
                                  <m:borderBoxPr>
                                    <m:ctrlPr>
                                      <a:rPr lang="fr-FR" b="1" smtClean="0"/>
                                    </m:ctrlPr>
                                  </m:borderBoxPr>
                                  <m:e>
                                    <m:f>
                                      <m:fPr>
                                        <m:ctrlPr>
                                          <a:rPr lang="fr-FR" b="1" smtClean="0"/>
                                        </m:ctrlPr>
                                      </m:fPr>
                                      <m:num>
                                        <m:r>
                                          <a:rPr lang="fr-FR" b="1" i="1" smtClean="0"/>
                                          <m:t>𝟏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b="1" smtClean="0"/>
                                            </m:ctrlPr>
                                          </m:dPr>
                                          <m:e>
                                            <m:r>
                                              <a:rPr lang="fr-FR" b="1" i="1" smtClean="0"/>
                                              <m:t>𝐀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fr-FR" b="1" smtClean="0"/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fr-FR" b="1" smtClean="0"/>
                                        </m:ctrlPr>
                                      </m:fPr>
                                      <m:num>
                                        <m:r>
                                          <a:rPr lang="fr-FR" b="1" i="1" smtClean="0"/>
                                          <m:t>𝟏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b="1" smtClean="0"/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fr-FR" b="1" smtClean="0"/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b="1" i="1" smtClean="0"/>
                                                  <m:t>𝐀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fr-FR" b="1" i="1" smtClean="0"/>
                                              <m:t>𝟎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fr-FR" b="1" smtClean="0"/>
                                      <m:t>=</m:t>
                                    </m:r>
                                    <m:r>
                                      <a:rPr lang="fr-FR" b="1" i="1" smtClean="0"/>
                                      <m:t>𝛂</m:t>
                                    </m:r>
                                    <m:r>
                                      <a:rPr lang="fr-FR" b="1" i="1" smtClean="0"/>
                                      <m:t>𝐤𝐭</m:t>
                                    </m:r>
                                  </m:e>
                                </m:borderBox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9612672"/>
                      </a:ext>
                    </a:extLst>
                  </a:tr>
                  <a:tr h="12308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smtClean="0"/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smtClean="0"/>
                                        </m:ctrlPr>
                                      </m:dPr>
                                      <m:e>
                                        <m:r>
                                          <a:rPr lang="fr-FR" b="1" i="1" smtClean="0"/>
                                          <m:t>𝐀</m:t>
                                        </m:r>
                                      </m:e>
                                    </m:d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b="1" smtClean="0"/>
                                        </m:ctrlPr>
                                      </m:sSubPr>
                                      <m:e>
                                        <m:r>
                                          <a:rPr lang="fr-FR" b="1" i="1" smtClean="0"/>
                                          <m:t>𝐭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smtClean="0"/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 smtClean="0"/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 smtClean="0"/>
                                              <m:t>𝟐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sub>
                                </m:sSub>
                                <m:r>
                                  <a:rPr lang="fr-FR" b="1" smtClean="0"/>
                                  <m:t>=</m:t>
                                </m:r>
                                <m:f>
                                  <m:fPr>
                                    <m:ctrlPr>
                                      <a:rPr lang="fr-FR" b="1" smtClean="0"/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1" smtClean="0"/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b="1" smtClean="0"/>
                                            </m:ctrlPr>
                                          </m:dPr>
                                          <m:e>
                                            <m:r>
                                              <a:rPr lang="fr-FR" b="1" i="1" smtClean="0"/>
                                              <m:t>𝐀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b="1" i="1" smtClean="0"/>
                                          <m:t>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b="1" i="1" smtClean="0"/>
                                      <m:t>𝟐</m:t>
                                    </m:r>
                                  </m:den>
                                </m:f>
                                <m:r>
                                  <a:rPr lang="fr-FR" b="1" smtClean="0"/>
                                  <m:t>⟹</m:t>
                                </m:r>
                                <m:borderBox>
                                  <m:borderBoxPr>
                                    <m:ctrlPr>
                                      <a:rPr lang="fr-FR" b="1" smtClean="0"/>
                                    </m:ctrlPr>
                                  </m:borderBoxPr>
                                  <m:e>
                                    <m:sSub>
                                      <m:sSubPr>
                                        <m:ctrlPr>
                                          <a:rPr lang="fr-FR" b="1" smtClean="0"/>
                                        </m:ctrlPr>
                                      </m:sSubPr>
                                      <m:e>
                                        <m:r>
                                          <a:rPr lang="fr-FR" b="1" i="1" smtClean="0"/>
                                          <m:t>𝐭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smtClean="0"/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 smtClean="0"/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 smtClean="0"/>
                                              <m:t>𝟐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  <m:r>
                                      <a:rPr lang="fr-FR" b="1" smtClean="0"/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fr-FR" b="1" smtClean="0"/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fr-FR" b="1" smtClean="0"/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fr-FR" b="1" smtClean="0"/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b="1" i="1" smtClean="0"/>
                                                  <m:t>𝐀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fr-FR" b="1" i="1" smtClean="0"/>
                                              <m:t>𝟎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fr-FR" b="1" i="1" smtClean="0"/>
                                          <m:t>𝟐</m:t>
                                        </m:r>
                                        <m:r>
                                          <a:rPr lang="fr-FR" b="1" i="1" smtClean="0"/>
                                          <m:t>𝛂</m:t>
                                        </m:r>
                                        <m:r>
                                          <a:rPr lang="fr-FR" b="1" i="1" smtClean="0"/>
                                          <m:t>𝐤</m:t>
                                        </m:r>
                                      </m:den>
                                    </m:f>
                                  </m:e>
                                </m:borderBox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smtClean="0"/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smtClean="0"/>
                                        </m:ctrlPr>
                                      </m:dPr>
                                      <m:e>
                                        <m:r>
                                          <a:rPr lang="fr-FR" b="1" i="1" smtClean="0"/>
                                          <m:t>𝐀</m:t>
                                        </m:r>
                                      </m:e>
                                    </m:d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b="1" smtClean="0"/>
                                        </m:ctrlPr>
                                      </m:sSubPr>
                                      <m:e>
                                        <m:r>
                                          <a:rPr lang="fr-FR" b="1" i="1" smtClean="0"/>
                                          <m:t>𝐭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smtClean="0"/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 smtClean="0"/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 smtClean="0"/>
                                              <m:t>𝟐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sub>
                                </m:sSub>
                                <m:r>
                                  <a:rPr lang="fr-FR" b="1" smtClean="0"/>
                                  <m:t>=</m:t>
                                </m:r>
                                <m:f>
                                  <m:fPr>
                                    <m:ctrlPr>
                                      <a:rPr lang="fr-FR" b="1" smtClean="0"/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1" smtClean="0"/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b="1" smtClean="0"/>
                                            </m:ctrlPr>
                                          </m:dPr>
                                          <m:e>
                                            <m:r>
                                              <a:rPr lang="fr-FR" b="1" i="1" smtClean="0"/>
                                              <m:t>𝐀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b="1" i="1" smtClean="0"/>
                                          <m:t>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b="1" i="1" smtClean="0"/>
                                      <m:t>𝟐</m:t>
                                    </m:r>
                                  </m:den>
                                </m:f>
                                <m:r>
                                  <a:rPr lang="fr-FR" b="1" smtClean="0"/>
                                  <m:t>⟹</m:t>
                                </m:r>
                                <m:borderBox>
                                  <m:borderBoxPr>
                                    <m:ctrlPr>
                                      <a:rPr lang="fr-FR" b="1" smtClean="0"/>
                                    </m:ctrlPr>
                                  </m:borderBoxPr>
                                  <m:e>
                                    <m:sSub>
                                      <m:sSubPr>
                                        <m:ctrlPr>
                                          <a:rPr lang="fr-FR" b="1" smtClean="0"/>
                                        </m:ctrlPr>
                                      </m:sSubPr>
                                      <m:e>
                                        <m:r>
                                          <a:rPr lang="fr-FR" b="1" i="1" smtClean="0"/>
                                          <m:t>𝐭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smtClean="0"/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 smtClean="0"/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 smtClean="0"/>
                                              <m:t>𝟐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  <m:r>
                                      <a:rPr lang="fr-FR" b="1" smtClean="0"/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fr-FR" b="1" smtClean="0"/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fr-FR" b="1" smtClean="0"/>
                                            </m:ctrlPr>
                                          </m:funcPr>
                                          <m:fName>
                                            <m:r>
                                              <a:rPr lang="fr-FR" b="1" i="1" smtClean="0"/>
                                              <m:t>𝐥𝐧</m:t>
                                            </m:r>
                                          </m:fName>
                                          <m:e>
                                            <m:r>
                                              <a:rPr lang="fr-FR" b="1" i="1" smtClean="0"/>
                                              <m:t>𝟐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fr-FR" b="1" i="1" smtClean="0"/>
                                          <m:t>𝛂</m:t>
                                        </m:r>
                                        <m:r>
                                          <a:rPr lang="fr-FR" b="1" i="1" smtClean="0"/>
                                          <m:t>𝐤</m:t>
                                        </m:r>
                                      </m:den>
                                    </m:f>
                                  </m:e>
                                </m:borderBox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smtClean="0"/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smtClean="0"/>
                                        </m:ctrlPr>
                                      </m:dPr>
                                      <m:e>
                                        <m:r>
                                          <a:rPr lang="fr-FR" b="1" i="1" smtClean="0"/>
                                          <m:t>𝐀</m:t>
                                        </m:r>
                                      </m:e>
                                    </m:d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b="1" smtClean="0"/>
                                        </m:ctrlPr>
                                      </m:sSubPr>
                                      <m:e>
                                        <m:r>
                                          <a:rPr lang="fr-FR" b="1" i="1" smtClean="0"/>
                                          <m:t>𝐭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smtClean="0"/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 smtClean="0"/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 smtClean="0"/>
                                              <m:t>𝟐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sub>
                                </m:sSub>
                                <m:r>
                                  <a:rPr lang="fr-FR" b="1" smtClean="0"/>
                                  <m:t>=</m:t>
                                </m:r>
                                <m:f>
                                  <m:fPr>
                                    <m:ctrlPr>
                                      <a:rPr lang="fr-FR" b="1" smtClean="0"/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1" smtClean="0"/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b="1" smtClean="0"/>
                                            </m:ctrlPr>
                                          </m:dPr>
                                          <m:e>
                                            <m:r>
                                              <a:rPr lang="fr-FR" b="1" i="1" smtClean="0"/>
                                              <m:t>𝐀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b="1" i="1" smtClean="0"/>
                                          <m:t>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b="1" i="1" smtClean="0"/>
                                      <m:t>𝟐</m:t>
                                    </m:r>
                                  </m:den>
                                </m:f>
                                <m:r>
                                  <a:rPr lang="fr-FR" b="1" smtClean="0"/>
                                  <m:t>⟹</m:t>
                                </m:r>
                                <m:borderBox>
                                  <m:borderBoxPr>
                                    <m:ctrlPr>
                                      <a:rPr lang="fr-FR" b="1" smtClean="0"/>
                                    </m:ctrlPr>
                                  </m:borderBoxPr>
                                  <m:e>
                                    <m:sSub>
                                      <m:sSubPr>
                                        <m:ctrlPr>
                                          <a:rPr lang="fr-FR" b="1" smtClean="0"/>
                                        </m:ctrlPr>
                                      </m:sSubPr>
                                      <m:e>
                                        <m:r>
                                          <a:rPr lang="fr-FR" b="1" i="1" smtClean="0"/>
                                          <m:t>𝐭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smtClean="0"/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 smtClean="0"/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 smtClean="0"/>
                                              <m:t>𝟐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  <m:r>
                                      <a:rPr lang="fr-FR" b="1" smtClean="0"/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fr-FR" b="1" smtClean="0"/>
                                        </m:ctrlPr>
                                      </m:fPr>
                                      <m:num>
                                        <m:r>
                                          <a:rPr lang="fr-FR" b="1" i="1" smtClean="0"/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fr-FR" b="1" i="1" smtClean="0"/>
                                          <m:t>𝛂</m:t>
                                        </m:r>
                                        <m:r>
                                          <a:rPr lang="fr-FR" b="1" i="1" smtClean="0"/>
                                          <m:t>𝐤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1" smtClean="0"/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fr-FR" b="1" smtClean="0"/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b="1" i="1" smtClean="0"/>
                                                  <m:t>𝐀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fr-FR" b="1" i="1" smtClean="0"/>
                                              <m:t>𝟎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rderBox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56730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Espace réservé du contenu 7">
                <a:extLst>
                  <a:ext uri="{FF2B5EF4-FFF2-40B4-BE49-F238E27FC236}">
                    <a16:creationId xmlns:a16="http://schemas.microsoft.com/office/drawing/2014/main" id="{BF53DAE1-5BD0-43A7-9C05-4B163A45EA0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35139577"/>
                  </p:ext>
                </p:extLst>
              </p:nvPr>
            </p:nvGraphicFramePr>
            <p:xfrm>
              <a:off x="133350" y="1568823"/>
              <a:ext cx="8877300" cy="304800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2959100">
                      <a:extLst>
                        <a:ext uri="{9D8B030D-6E8A-4147-A177-3AD203B41FA5}">
                          <a16:colId xmlns:a16="http://schemas.microsoft.com/office/drawing/2014/main" val="476309865"/>
                        </a:ext>
                      </a:extLst>
                    </a:gridCol>
                    <a:gridCol w="2959100">
                      <a:extLst>
                        <a:ext uri="{9D8B030D-6E8A-4147-A177-3AD203B41FA5}">
                          <a16:colId xmlns:a16="http://schemas.microsoft.com/office/drawing/2014/main" val="2518987656"/>
                        </a:ext>
                      </a:extLst>
                    </a:gridCol>
                    <a:gridCol w="2959100">
                      <a:extLst>
                        <a:ext uri="{9D8B030D-6E8A-4147-A177-3AD203B41FA5}">
                          <a16:colId xmlns:a16="http://schemas.microsoft.com/office/drawing/2014/main" val="494296842"/>
                        </a:ext>
                      </a:extLst>
                    </a:gridCol>
                  </a:tblGrid>
                  <a:tr h="4314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9741980"/>
                      </a:ext>
                    </a:extLst>
                  </a:tr>
                  <a:tr h="138567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" t="-32018" r="-200617" b="-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06" t="-32018" r="-100617" b="-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06" t="-32018" r="-617" b="-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612672"/>
                      </a:ext>
                    </a:extLst>
                  </a:tr>
                  <a:tr h="123087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" t="-149010" r="-200617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06" t="-149010" r="-100617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06" t="-149010" r="-617" b="-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56730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3933290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567</Words>
  <Application>Microsoft Office PowerPoint</Application>
  <PresentationFormat>Personnalisé</PresentationFormat>
  <Paragraphs>128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Titre</vt:lpstr>
      <vt:lpstr>texte</vt:lpstr>
      <vt:lpstr>Merci</vt:lpstr>
      <vt:lpstr>Cinétique homogène</vt:lpstr>
      <vt:lpstr>Manipulation introductive</vt:lpstr>
      <vt:lpstr>Manipulation introductive</vt:lpstr>
      <vt:lpstr>Oxydation des ions iodure par le peroxodisulfate</vt:lpstr>
      <vt:lpstr>Suivie spectrophotométrique</vt:lpstr>
      <vt:lpstr>Méthodes de suivie cinétique</vt:lpstr>
      <vt:lpstr>Exploitation du suivie spectroscopique</vt:lpstr>
      <vt:lpstr>Méthode intégrale</vt:lpstr>
      <vt:lpstr>Méthode intégrale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32</cp:revision>
  <cp:lastPrinted>2015-03-31T14:07:15Z</cp:lastPrinted>
  <dcterms:created xsi:type="dcterms:W3CDTF">2020-03-24T08:48:58Z</dcterms:created>
  <dcterms:modified xsi:type="dcterms:W3CDTF">2020-04-18T14:13:29Z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