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3"/>
  </p:notesMasterIdLst>
  <p:sldIdLst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8" r:id="rId12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8A5EF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CBF42-708B-4E44-B726-068829AEE59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12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8345079" cy="1088404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Acides et Bases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E01CB6-CDBD-48E1-B1E9-C7B19AC3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7668A3A-2883-4D6A-A5DD-A41C77F5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78" y="39869"/>
            <a:ext cx="8926161" cy="694497"/>
          </a:xfrm>
        </p:spPr>
        <p:txBody>
          <a:bodyPr/>
          <a:lstStyle/>
          <a:p>
            <a:r>
              <a:rPr lang="fr-FR" sz="4400" dirty="0"/>
              <a:t>Notion d’acidité et basicité au quotidien</a:t>
            </a:r>
          </a:p>
        </p:txBody>
      </p:sp>
      <p:pic>
        <p:nvPicPr>
          <p:cNvPr id="5" name="Picture 2" descr="Vinaigre d'alcool 12% BIO 1L - Mes courses en vrac">
            <a:extLst>
              <a:ext uri="{FF2B5EF4-FFF2-40B4-BE49-F238E27FC236}">
                <a16:creationId xmlns:a16="http://schemas.microsoft.com/office/drawing/2014/main" id="{49B42E29-D6BD-45A4-B644-C5AE46D10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107283" y="1363486"/>
            <a:ext cx="649802" cy="1826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Vrai ou faux ? Sept idées reçues sur les bienfaits du citron ...">
            <a:extLst>
              <a:ext uri="{FF2B5EF4-FFF2-40B4-BE49-F238E27FC236}">
                <a16:creationId xmlns:a16="http://schemas.microsoft.com/office/drawing/2014/main" id="{E7D7A420-696E-46DF-BB8D-67BF0A825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1985831" y="2133725"/>
            <a:ext cx="1230706" cy="106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Limonade artisanale arôme citron LORINA : la bouteille d'1L à Prix ...">
            <a:extLst>
              <a:ext uri="{FF2B5EF4-FFF2-40B4-BE49-F238E27FC236}">
                <a16:creationId xmlns:a16="http://schemas.microsoft.com/office/drawing/2014/main" id="{F6DB467F-E8EC-48D7-8B58-FE067FEE1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0" y="1583065"/>
            <a:ext cx="1052806" cy="2702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2">
            <a:extLst>
              <a:ext uri="{FF2B5EF4-FFF2-40B4-BE49-F238E27FC236}">
                <a16:creationId xmlns:a16="http://schemas.microsoft.com/office/drawing/2014/main" id="{45DCE0B0-0425-4FB4-9AC9-018875003443}"/>
              </a:ext>
            </a:extLst>
          </p:cNvPr>
          <p:cNvSpPr txBox="1"/>
          <p:nvPr/>
        </p:nvSpPr>
        <p:spPr>
          <a:xfrm>
            <a:off x="526403" y="845239"/>
            <a:ext cx="231369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Solutions acides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2240A8-0A2C-45FC-91B2-C9EAB4809DFC}"/>
              </a:ext>
            </a:extLst>
          </p:cNvPr>
          <p:cNvSpPr txBox="1"/>
          <p:nvPr/>
        </p:nvSpPr>
        <p:spPr>
          <a:xfrm>
            <a:off x="3510748" y="1490619"/>
            <a:ext cx="2363917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Solutions neutres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B8BA2D-D114-42B7-A6A1-3791015C0A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165" r="29540"/>
          <a:stretch/>
        </p:blipFill>
        <p:spPr>
          <a:xfrm>
            <a:off x="3830967" y="2473972"/>
            <a:ext cx="861739" cy="20374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53A0F7-886D-492E-BABD-3798145F6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637" y="3649682"/>
            <a:ext cx="861739" cy="8617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5284CB-1621-4BFA-A59C-1E52C972A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120" y="2709762"/>
            <a:ext cx="1951775" cy="1951775"/>
          </a:xfrm>
          <a:prstGeom prst="rect">
            <a:avLst/>
          </a:prstGeom>
        </p:spPr>
      </p:pic>
      <p:pic>
        <p:nvPicPr>
          <p:cNvPr id="15" name="Picture 10" descr="Déboucheur liquide canalisations surpuissant 1L Destop - Delcourt ...">
            <a:extLst>
              <a:ext uri="{FF2B5EF4-FFF2-40B4-BE49-F238E27FC236}">
                <a16:creationId xmlns:a16="http://schemas.microsoft.com/office/drawing/2014/main" id="{A3C95CCA-9D44-4AC8-A8D2-02FEA021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8193609" y="1982218"/>
            <a:ext cx="869030" cy="21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DBDB6B-8A4B-495D-ADC7-FD3FF89EFCCA}"/>
              </a:ext>
            </a:extLst>
          </p:cNvPr>
          <p:cNvSpPr txBox="1"/>
          <p:nvPr/>
        </p:nvSpPr>
        <p:spPr>
          <a:xfrm>
            <a:off x="6443517" y="845239"/>
            <a:ext cx="2585519" cy="4616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Solutions basiques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9FF65-9051-4CBC-847A-461D2D3B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78" y="3335290"/>
            <a:ext cx="1701950" cy="12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6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462C95-F9FC-49F1-B7E3-220C608A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6144961-E291-4E7C-9E19-78B0BCA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Echelle de pH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96E517-65C5-40F1-98EB-A0EE350B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838876"/>
            <a:ext cx="3105150" cy="3904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FAC724-65BD-46C0-BB33-A22AF45A7506}"/>
              </a:ext>
            </a:extLst>
          </p:cNvPr>
          <p:cNvSpPr/>
          <p:nvPr/>
        </p:nvSpPr>
        <p:spPr>
          <a:xfrm>
            <a:off x="0" y="4466516"/>
            <a:ext cx="6852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2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Valéry PRÉVOST et al. Physique Chimie, seconde générale.Nathan,2017.</a:t>
            </a:r>
          </a:p>
        </p:txBody>
      </p:sp>
    </p:spTree>
    <p:extLst>
      <p:ext uri="{BB962C8B-B14F-4D97-AF65-F5344CB8AC3E}">
        <p14:creationId xmlns:p14="http://schemas.microsoft.com/office/powerpoint/2010/main" val="188938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9232CE-33CD-48B6-9380-A6BEE439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66DD76D-9943-4803-8052-036ED2B1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25135"/>
            <a:ext cx="8468952" cy="694497"/>
          </a:xfrm>
        </p:spPr>
        <p:txBody>
          <a:bodyPr/>
          <a:lstStyle/>
          <a:p>
            <a:r>
              <a:rPr lang="fr-FR" dirty="0"/>
              <a:t>Les acides et bases du quotidien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5B068C-14A7-4626-B519-1BC283CF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28" y="2019021"/>
            <a:ext cx="1707373" cy="1707373"/>
          </a:xfrm>
          <a:prstGeom prst="rect">
            <a:avLst/>
          </a:prstGeom>
        </p:spPr>
      </p:pic>
      <p:pic>
        <p:nvPicPr>
          <p:cNvPr id="5" name="Picture 10" descr="Déboucheur liquide canalisations surpuissant 1L Destop - Delcourt ...">
            <a:extLst>
              <a:ext uri="{FF2B5EF4-FFF2-40B4-BE49-F238E27FC236}">
                <a16:creationId xmlns:a16="http://schemas.microsoft.com/office/drawing/2014/main" id="{EC228389-7A2C-415E-8A9C-5D11E23AD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0" r="26002"/>
          <a:stretch/>
        </p:blipFill>
        <p:spPr bwMode="auto">
          <a:xfrm>
            <a:off x="7960954" y="1507088"/>
            <a:ext cx="875880" cy="21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16C7105-7148-4A12-AC2C-93E038DE01B7}"/>
              </a:ext>
            </a:extLst>
          </p:cNvPr>
          <p:cNvSpPr txBox="1"/>
          <p:nvPr/>
        </p:nvSpPr>
        <p:spPr>
          <a:xfrm>
            <a:off x="6658984" y="4053661"/>
            <a:ext cx="21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Base : hydroxyde HO</a:t>
            </a:r>
            <a:r>
              <a:rPr lang="fr-FR" baseline="30000" dirty="0"/>
              <a:t>-</a:t>
            </a:r>
            <a:endParaRPr lang="fr-FR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A0B82FA-17EF-44B6-8933-8C8F52BAFA9D}"/>
              </a:ext>
            </a:extLst>
          </p:cNvPr>
          <p:cNvSpPr/>
          <p:nvPr/>
        </p:nvSpPr>
        <p:spPr>
          <a:xfrm rot="5400000">
            <a:off x="7389027" y="2453352"/>
            <a:ext cx="694497" cy="25855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BCA07E-6A5D-49EB-8A38-A42ACA555ECA}"/>
              </a:ext>
            </a:extLst>
          </p:cNvPr>
          <p:cNvSpPr txBox="1"/>
          <p:nvPr/>
        </p:nvSpPr>
        <p:spPr>
          <a:xfrm>
            <a:off x="4221769" y="1194490"/>
            <a:ext cx="158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Acide citrique :</a:t>
            </a:r>
          </a:p>
        </p:txBody>
      </p:sp>
      <p:pic>
        <p:nvPicPr>
          <p:cNvPr id="11" name="Picture 4" descr="Vrai ou faux ? Sept idées reçues sur les bienfaits du citron ...">
            <a:extLst>
              <a:ext uri="{FF2B5EF4-FFF2-40B4-BE49-F238E27FC236}">
                <a16:creationId xmlns:a16="http://schemas.microsoft.com/office/drawing/2014/main" id="{73B97E6A-A821-4FEE-9098-E921EF4B7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6"/>
          <a:stretch/>
        </p:blipFill>
        <p:spPr bwMode="auto">
          <a:xfrm>
            <a:off x="2833712" y="1631624"/>
            <a:ext cx="115716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2DA933-0B84-46CF-BE3D-1E14B9F6C4C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13" y="1743399"/>
            <a:ext cx="1966562" cy="91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Vinaigre d'alcool 12% BIO 1L - Mes courses en vrac">
            <a:extLst>
              <a:ext uri="{FF2B5EF4-FFF2-40B4-BE49-F238E27FC236}">
                <a16:creationId xmlns:a16="http://schemas.microsoft.com/office/drawing/2014/main" id="{BB490B5F-C52B-459D-A94C-C108E2982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3" r="29845"/>
          <a:stretch/>
        </p:blipFill>
        <p:spPr bwMode="auto">
          <a:xfrm>
            <a:off x="197976" y="942272"/>
            <a:ext cx="508329" cy="142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imonade artisanale arôme citron LORINA : la bouteille d'1L à Prix ...">
            <a:extLst>
              <a:ext uri="{FF2B5EF4-FFF2-40B4-BE49-F238E27FC236}">
                <a16:creationId xmlns:a16="http://schemas.microsoft.com/office/drawing/2014/main" id="{7D7C0A90-9E29-49F2-8A08-D531EE926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6" r="31037"/>
          <a:stretch/>
        </p:blipFill>
        <p:spPr bwMode="auto">
          <a:xfrm>
            <a:off x="97066" y="2516956"/>
            <a:ext cx="710148" cy="18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8F6FC38-4C74-4263-B973-E1CDF4F98341}"/>
              </a:ext>
            </a:extLst>
          </p:cNvPr>
          <p:cNvSpPr txBox="1"/>
          <p:nvPr/>
        </p:nvSpPr>
        <p:spPr>
          <a:xfrm>
            <a:off x="1005453" y="1319842"/>
            <a:ext cx="1834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Acide éthanoïque</a:t>
            </a:r>
          </a:p>
          <a:p>
            <a:pPr algn="ctr"/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COOH</a:t>
            </a:r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CC2A5530-1F5B-4EC3-A074-F4FDE98FBEE6}"/>
              </a:ext>
            </a:extLst>
          </p:cNvPr>
          <p:cNvSpPr/>
          <p:nvPr/>
        </p:nvSpPr>
        <p:spPr>
          <a:xfrm>
            <a:off x="1834452" y="2981743"/>
            <a:ext cx="497313" cy="17073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9454EFA1-D3ED-4C00-B521-82BE3CDC0425}"/>
              </a:ext>
            </a:extLst>
          </p:cNvPr>
          <p:cNvSpPr/>
          <p:nvPr/>
        </p:nvSpPr>
        <p:spPr>
          <a:xfrm>
            <a:off x="728902" y="946330"/>
            <a:ext cx="356696" cy="14852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FF708E-F39C-4995-A3FF-21CE4B6392A8}"/>
              </a:ext>
            </a:extLst>
          </p:cNvPr>
          <p:cNvSpPr txBox="1"/>
          <p:nvPr/>
        </p:nvSpPr>
        <p:spPr>
          <a:xfrm>
            <a:off x="2270329" y="3032956"/>
            <a:ext cx="19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Acide ascorbique :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B0FAB7A-1CBE-4FE6-A2FE-D70E6A43108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67" y="3442461"/>
            <a:ext cx="179641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09BFE46-608F-4DE4-BE03-7CF3D71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8" y="3644253"/>
            <a:ext cx="1394946" cy="10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">
            <a:extLst>
              <a:ext uri="{FF2B5EF4-FFF2-40B4-BE49-F238E27FC236}">
                <a16:creationId xmlns:a16="http://schemas.microsoft.com/office/drawing/2014/main" id="{13E36794-3C1C-413D-87BC-741367C1CC82}"/>
              </a:ext>
            </a:extLst>
          </p:cNvPr>
          <p:cNvSpPr txBox="1"/>
          <p:nvPr/>
        </p:nvSpPr>
        <p:spPr>
          <a:xfrm>
            <a:off x="2160400" y="796460"/>
            <a:ext cx="2313698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dirty="0"/>
              <a:t>Solutions acides</a:t>
            </a:r>
          </a:p>
        </p:txBody>
      </p:sp>
      <p:sp>
        <p:nvSpPr>
          <p:cNvPr id="24" name="Accolade fermante 23">
            <a:extLst>
              <a:ext uri="{FF2B5EF4-FFF2-40B4-BE49-F238E27FC236}">
                <a16:creationId xmlns:a16="http://schemas.microsoft.com/office/drawing/2014/main" id="{DA2B85C5-E0AF-4061-841B-2743FA53A192}"/>
              </a:ext>
            </a:extLst>
          </p:cNvPr>
          <p:cNvSpPr/>
          <p:nvPr/>
        </p:nvSpPr>
        <p:spPr>
          <a:xfrm>
            <a:off x="3916038" y="1600235"/>
            <a:ext cx="356696" cy="11176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0B8A5B1-9398-4325-917C-6FB357A58B49}"/>
              </a:ext>
            </a:extLst>
          </p:cNvPr>
          <p:cNvCxnSpPr>
            <a:cxnSpLocks/>
          </p:cNvCxnSpPr>
          <p:nvPr/>
        </p:nvCxnSpPr>
        <p:spPr>
          <a:xfrm>
            <a:off x="6081775" y="983864"/>
            <a:ext cx="0" cy="35253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4DEEE1AA-016E-4F75-BDD3-2851FA3F69F5}"/>
              </a:ext>
            </a:extLst>
          </p:cNvPr>
          <p:cNvSpPr txBox="1"/>
          <p:nvPr/>
        </p:nvSpPr>
        <p:spPr>
          <a:xfrm>
            <a:off x="6443517" y="845239"/>
            <a:ext cx="2585519" cy="46166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Solutions basiques</a:t>
            </a:r>
          </a:p>
        </p:txBody>
      </p:sp>
    </p:spTree>
    <p:extLst>
      <p:ext uri="{BB962C8B-B14F-4D97-AF65-F5344CB8AC3E}">
        <p14:creationId xmlns:p14="http://schemas.microsoft.com/office/powerpoint/2010/main" val="332859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246569-48A5-481B-8F01-830BF35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C7A3A8-2993-4B71-A1E4-0B9F1754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Acide éthanoïque dans l’eau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694BAC7C-A675-459C-A5DF-B21AC6853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421773"/>
                  </p:ext>
                </p:extLst>
              </p:nvPr>
            </p:nvGraphicFramePr>
            <p:xfrm>
              <a:off x="832022" y="1368713"/>
              <a:ext cx="6772651" cy="123348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037325">
                      <a:extLst>
                        <a:ext uri="{9D8B030D-6E8A-4147-A177-3AD203B41FA5}">
                          <a16:colId xmlns:a16="http://schemas.microsoft.com/office/drawing/2014/main" val="3107626932"/>
                        </a:ext>
                      </a:extLst>
                    </a:gridCol>
                    <a:gridCol w="1150078">
                      <a:extLst>
                        <a:ext uri="{9D8B030D-6E8A-4147-A177-3AD203B41FA5}">
                          <a16:colId xmlns:a16="http://schemas.microsoft.com/office/drawing/2014/main" val="3604411998"/>
                        </a:ext>
                      </a:extLst>
                    </a:gridCol>
                    <a:gridCol w="1157532">
                      <a:extLst>
                        <a:ext uri="{9D8B030D-6E8A-4147-A177-3AD203B41FA5}">
                          <a16:colId xmlns:a16="http://schemas.microsoft.com/office/drawing/2014/main" val="3427747760"/>
                        </a:ext>
                      </a:extLst>
                    </a:gridCol>
                    <a:gridCol w="1072489">
                      <a:extLst>
                        <a:ext uri="{9D8B030D-6E8A-4147-A177-3AD203B41FA5}">
                          <a16:colId xmlns:a16="http://schemas.microsoft.com/office/drawing/2014/main" val="2697508845"/>
                        </a:ext>
                      </a:extLst>
                    </a:gridCol>
                    <a:gridCol w="1195562">
                      <a:extLst>
                        <a:ext uri="{9D8B030D-6E8A-4147-A177-3AD203B41FA5}">
                          <a16:colId xmlns:a16="http://schemas.microsoft.com/office/drawing/2014/main" val="1862895456"/>
                        </a:ext>
                      </a:extLst>
                    </a:gridCol>
                    <a:gridCol w="1159665">
                      <a:extLst>
                        <a:ext uri="{9D8B030D-6E8A-4147-A177-3AD203B41FA5}">
                          <a16:colId xmlns:a16="http://schemas.microsoft.com/office/drawing/2014/main" val="754401626"/>
                        </a:ext>
                      </a:extLst>
                    </a:gridCol>
                  </a:tblGrid>
                  <a:tr h="38004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COOH (aq) 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14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400">
                                        <a:effectLst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sz="1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𝑙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1400">
                                            <a:effectLst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fr-FR" sz="1400">
                                            <a:effectLst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sz="1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𝑎𝑞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</a:t>
                          </a:r>
                          <a:r>
                            <a:rPr lang="fr-FR" sz="1350" b="0" i="1" kern="1200" baseline="30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(aq)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486994"/>
                      </a:ext>
                    </a:extLst>
                  </a:tr>
                  <a:tr h="4223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initial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Excès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2013731"/>
                      </a:ext>
                    </a:extLst>
                  </a:tr>
                  <a:tr h="4223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final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(1−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Excès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54033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694BAC7C-A675-459C-A5DF-B21AC6853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421773"/>
                  </p:ext>
                </p:extLst>
              </p:nvPr>
            </p:nvGraphicFramePr>
            <p:xfrm>
              <a:off x="832022" y="1368713"/>
              <a:ext cx="6772651" cy="123348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037325">
                      <a:extLst>
                        <a:ext uri="{9D8B030D-6E8A-4147-A177-3AD203B41FA5}">
                          <a16:colId xmlns:a16="http://schemas.microsoft.com/office/drawing/2014/main" val="3107626932"/>
                        </a:ext>
                      </a:extLst>
                    </a:gridCol>
                    <a:gridCol w="1150078">
                      <a:extLst>
                        <a:ext uri="{9D8B030D-6E8A-4147-A177-3AD203B41FA5}">
                          <a16:colId xmlns:a16="http://schemas.microsoft.com/office/drawing/2014/main" val="3604411998"/>
                        </a:ext>
                      </a:extLst>
                    </a:gridCol>
                    <a:gridCol w="1157532">
                      <a:extLst>
                        <a:ext uri="{9D8B030D-6E8A-4147-A177-3AD203B41FA5}">
                          <a16:colId xmlns:a16="http://schemas.microsoft.com/office/drawing/2014/main" val="3427747760"/>
                        </a:ext>
                      </a:extLst>
                    </a:gridCol>
                    <a:gridCol w="1072489">
                      <a:extLst>
                        <a:ext uri="{9D8B030D-6E8A-4147-A177-3AD203B41FA5}">
                          <a16:colId xmlns:a16="http://schemas.microsoft.com/office/drawing/2014/main" val="2697508845"/>
                        </a:ext>
                      </a:extLst>
                    </a:gridCol>
                    <a:gridCol w="1195562">
                      <a:extLst>
                        <a:ext uri="{9D8B030D-6E8A-4147-A177-3AD203B41FA5}">
                          <a16:colId xmlns:a16="http://schemas.microsoft.com/office/drawing/2014/main" val="1862895456"/>
                        </a:ext>
                      </a:extLst>
                    </a:gridCol>
                    <a:gridCol w="1159665">
                      <a:extLst>
                        <a:ext uri="{9D8B030D-6E8A-4147-A177-3AD203B41FA5}">
                          <a16:colId xmlns:a16="http://schemas.microsoft.com/office/drawing/2014/main" val="754401626"/>
                        </a:ext>
                      </a:extLst>
                    </a:gridCol>
                  </a:tblGrid>
                  <a:tr h="38004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COOH (aq) 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9474" t="-11111" r="-298421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8528" t="-11111" r="-98477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</a:t>
                          </a:r>
                          <a:r>
                            <a:rPr lang="fr-FR" sz="1350" b="0" i="1" kern="1200" baseline="30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(aq)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48699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initial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Excès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20137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final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0476" t="-200000" r="-400529" b="-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Excès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8528" t="-200000" r="-98477" b="-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5789" t="-200000" r="-2105" b="-2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4033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A2025D5-024B-420A-8F7D-234EA35627F1}"/>
              </a:ext>
            </a:extLst>
          </p:cNvPr>
          <p:cNvCxnSpPr/>
          <p:nvPr/>
        </p:nvCxnSpPr>
        <p:spPr>
          <a:xfrm>
            <a:off x="4446948" y="1562100"/>
            <a:ext cx="59055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32D6F8-21E2-42A0-92B3-973B4B877AA0}"/>
                  </a:ext>
                </a:extLst>
              </p:cNvPr>
              <p:cNvSpPr/>
              <p:nvPr/>
            </p:nvSpPr>
            <p:spPr>
              <a:xfrm>
                <a:off x="2658862" y="2886232"/>
                <a:ext cx="3576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𝒑𝑯</m:t>
                      </m:r>
                      <m:r>
                        <a:rPr lang="fr-FR" b="0" i="0"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b="1" i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1" i="1"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  <m:sub>
                                      <m:r>
                                        <a:rPr lang="fr-FR" b="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p>
                                  <m:r>
                                    <a:rPr lang="fr-FR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fr-FR" b="0" i="0">
                              <a:latin typeface="Cambria Math" panose="02040503050406030204" pitchFamily="18" charset="0"/>
                            </a:rPr>
                            <m:t>= −</m:t>
                          </m:r>
                          <m:func>
                            <m:func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r-FR" b="1" i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32D6F8-21E2-42A0-92B3-973B4B877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62" y="2886232"/>
                <a:ext cx="357617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B69FA06F-4C38-4CA6-A06D-A3A179AB2E06}"/>
              </a:ext>
            </a:extLst>
          </p:cNvPr>
          <p:cNvSpPr txBox="1"/>
          <p:nvPr/>
        </p:nvSpPr>
        <p:spPr>
          <a:xfrm>
            <a:off x="5422899" y="3787250"/>
            <a:ext cx="35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0&lt;</a:t>
            </a:r>
            <a:r>
              <a:rPr lang="el-GR" dirty="0"/>
              <a:t>α</a:t>
            </a:r>
            <a:r>
              <a:rPr lang="fr-FR" dirty="0"/>
              <a:t>&lt;1, le coefficient de dissociation</a:t>
            </a:r>
          </a:p>
        </p:txBody>
      </p:sp>
    </p:spTree>
    <p:extLst>
      <p:ext uri="{BB962C8B-B14F-4D97-AF65-F5344CB8AC3E}">
        <p14:creationId xmlns:p14="http://schemas.microsoft.com/office/powerpoint/2010/main" val="37908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246569-48A5-481B-8F01-830BF35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C7A3A8-2993-4B71-A1E4-0B9F1754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1" y="144379"/>
            <a:ext cx="8865720" cy="694497"/>
          </a:xfrm>
        </p:spPr>
        <p:txBody>
          <a:bodyPr/>
          <a:lstStyle/>
          <a:p>
            <a:pPr algn="ctr"/>
            <a:r>
              <a:rPr lang="fr-FR" sz="2800" dirty="0"/>
              <a:t>Détermination de la constante de dissociation de l’acide éthanoïque dans l’eau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694BAC7C-A675-459C-A5DF-B21AC6853B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2022" y="1368713"/>
              <a:ext cx="6772651" cy="123348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037325">
                      <a:extLst>
                        <a:ext uri="{9D8B030D-6E8A-4147-A177-3AD203B41FA5}">
                          <a16:colId xmlns:a16="http://schemas.microsoft.com/office/drawing/2014/main" val="3107626932"/>
                        </a:ext>
                      </a:extLst>
                    </a:gridCol>
                    <a:gridCol w="1150078">
                      <a:extLst>
                        <a:ext uri="{9D8B030D-6E8A-4147-A177-3AD203B41FA5}">
                          <a16:colId xmlns:a16="http://schemas.microsoft.com/office/drawing/2014/main" val="3604411998"/>
                        </a:ext>
                      </a:extLst>
                    </a:gridCol>
                    <a:gridCol w="1157532">
                      <a:extLst>
                        <a:ext uri="{9D8B030D-6E8A-4147-A177-3AD203B41FA5}">
                          <a16:colId xmlns:a16="http://schemas.microsoft.com/office/drawing/2014/main" val="3427747760"/>
                        </a:ext>
                      </a:extLst>
                    </a:gridCol>
                    <a:gridCol w="1072489">
                      <a:extLst>
                        <a:ext uri="{9D8B030D-6E8A-4147-A177-3AD203B41FA5}">
                          <a16:colId xmlns:a16="http://schemas.microsoft.com/office/drawing/2014/main" val="2697508845"/>
                        </a:ext>
                      </a:extLst>
                    </a:gridCol>
                    <a:gridCol w="1195562">
                      <a:extLst>
                        <a:ext uri="{9D8B030D-6E8A-4147-A177-3AD203B41FA5}">
                          <a16:colId xmlns:a16="http://schemas.microsoft.com/office/drawing/2014/main" val="1862895456"/>
                        </a:ext>
                      </a:extLst>
                    </a:gridCol>
                    <a:gridCol w="1159665">
                      <a:extLst>
                        <a:ext uri="{9D8B030D-6E8A-4147-A177-3AD203B41FA5}">
                          <a16:colId xmlns:a16="http://schemas.microsoft.com/office/drawing/2014/main" val="754401626"/>
                        </a:ext>
                      </a:extLst>
                    </a:gridCol>
                  </a:tblGrid>
                  <a:tr h="38004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COOH (aq) 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1400">
                                            <a:effectLst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z="1400">
                                        <a:effectLst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fr-FR" sz="1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𝑙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fr-FR" sz="1400">
                                            <a:effectLst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fr-FR" sz="1400">
                                            <a:effectLst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400">
                                            <a:effectLst/>
                                          </a:rPr>
                                          <m:t>𝑂</m:t>
                                        </m:r>
                                      </m:e>
                                      <m:sup>
                                        <m:r>
                                          <a:rPr lang="fr-FR" sz="1400">
                                            <a:effectLst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fr-FR" sz="1400">
                                        <a:effectLst/>
                                      </a:rPr>
                                      <m:t>(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𝑎𝑞</m:t>
                                    </m:r>
                                    <m:r>
                                      <a:rPr lang="fr-FR" sz="1400">
                                        <a:effectLst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</a:t>
                          </a:r>
                          <a:r>
                            <a:rPr lang="fr-FR" sz="1350" b="0" i="1" kern="1200" baseline="30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(aq)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486994"/>
                      </a:ext>
                    </a:extLst>
                  </a:tr>
                  <a:tr h="4223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initial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Excès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2013731"/>
                      </a:ext>
                    </a:extLst>
                  </a:tr>
                  <a:tr h="42230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final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(1−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Excès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>
                                    <a:effectLst/>
                                  </a:rPr>
                                  <m:t>𝐶</m:t>
                                </m:r>
                                <m:r>
                                  <a:rPr lang="fr-FR" sz="1400">
                                    <a:effectLst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54033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694BAC7C-A675-459C-A5DF-B21AC6853B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2022" y="1368713"/>
              <a:ext cx="6772651" cy="1233484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037325">
                      <a:extLst>
                        <a:ext uri="{9D8B030D-6E8A-4147-A177-3AD203B41FA5}">
                          <a16:colId xmlns:a16="http://schemas.microsoft.com/office/drawing/2014/main" val="3107626932"/>
                        </a:ext>
                      </a:extLst>
                    </a:gridCol>
                    <a:gridCol w="1150078">
                      <a:extLst>
                        <a:ext uri="{9D8B030D-6E8A-4147-A177-3AD203B41FA5}">
                          <a16:colId xmlns:a16="http://schemas.microsoft.com/office/drawing/2014/main" val="3604411998"/>
                        </a:ext>
                      </a:extLst>
                    </a:gridCol>
                    <a:gridCol w="1157532">
                      <a:extLst>
                        <a:ext uri="{9D8B030D-6E8A-4147-A177-3AD203B41FA5}">
                          <a16:colId xmlns:a16="http://schemas.microsoft.com/office/drawing/2014/main" val="3427747760"/>
                        </a:ext>
                      </a:extLst>
                    </a:gridCol>
                    <a:gridCol w="1072489">
                      <a:extLst>
                        <a:ext uri="{9D8B030D-6E8A-4147-A177-3AD203B41FA5}">
                          <a16:colId xmlns:a16="http://schemas.microsoft.com/office/drawing/2014/main" val="2697508845"/>
                        </a:ext>
                      </a:extLst>
                    </a:gridCol>
                    <a:gridCol w="1195562">
                      <a:extLst>
                        <a:ext uri="{9D8B030D-6E8A-4147-A177-3AD203B41FA5}">
                          <a16:colId xmlns:a16="http://schemas.microsoft.com/office/drawing/2014/main" val="1862895456"/>
                        </a:ext>
                      </a:extLst>
                    </a:gridCol>
                    <a:gridCol w="1159665">
                      <a:extLst>
                        <a:ext uri="{9D8B030D-6E8A-4147-A177-3AD203B41FA5}">
                          <a16:colId xmlns:a16="http://schemas.microsoft.com/office/drawing/2014/main" val="754401626"/>
                        </a:ext>
                      </a:extLst>
                    </a:gridCol>
                  </a:tblGrid>
                  <a:tr h="380044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COOH (aq) 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9474" t="-11111" r="-298421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8528" t="-11111" r="-98477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</a:t>
                          </a:r>
                          <a:r>
                            <a:rPr lang="fr-FR" sz="1350" b="0" i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COO</a:t>
                          </a:r>
                          <a:r>
                            <a:rPr lang="fr-FR" sz="1350" b="0" i="1" kern="1200" baseline="30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fr-FR" sz="1350" b="0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(aq)</a:t>
                          </a:r>
                          <a:endParaRPr lang="fr-FR" sz="1400" b="0" i="1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2348699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initial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C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Excès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0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920137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fr-FR" sz="1400" dirty="0">
                            <a:effectLst/>
                          </a:endParaRP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Etat final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0476" t="-200000" r="-400529" b="-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>
                              <a:effectLst/>
                            </a:rPr>
                            <a:t>Excès</a:t>
                          </a:r>
                          <a:endParaRPr lang="fr-FR" sz="14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fr-FR" sz="1400" dirty="0">
                              <a:effectLst/>
                            </a:rPr>
                            <a:t> </a:t>
                          </a:r>
                          <a:endParaRPr lang="fr-FR" sz="14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68528" t="-200000" r="-98477" b="-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85789" t="-200000" r="-2105" b="-2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4033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A2025D5-024B-420A-8F7D-234EA35627F1}"/>
              </a:ext>
            </a:extLst>
          </p:cNvPr>
          <p:cNvCxnSpPr/>
          <p:nvPr/>
        </p:nvCxnSpPr>
        <p:spPr>
          <a:xfrm>
            <a:off x="4446948" y="1562100"/>
            <a:ext cx="59055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69FA06F-4C38-4CA6-A06D-A3A179AB2E06}"/>
              </a:ext>
            </a:extLst>
          </p:cNvPr>
          <p:cNvSpPr txBox="1"/>
          <p:nvPr/>
        </p:nvSpPr>
        <p:spPr>
          <a:xfrm>
            <a:off x="5567828" y="3539600"/>
            <a:ext cx="35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0&lt;</a:t>
            </a:r>
            <a:r>
              <a:rPr lang="el-GR" dirty="0"/>
              <a:t>α</a:t>
            </a:r>
            <a:r>
              <a:rPr lang="fr-FR" dirty="0"/>
              <a:t>&lt;1, le coefficient de dissociation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836197E-BB09-4E22-9AA1-D80C2844BBD5}"/>
                  </a:ext>
                </a:extLst>
              </p:cNvPr>
              <p:cNvSpPr txBox="1"/>
              <p:nvPr/>
            </p:nvSpPr>
            <p:spPr>
              <a:xfrm>
                <a:off x="133351" y="2871558"/>
                <a:ext cx="6496049" cy="1908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u="sng" dirty="0">
                    <a:latin typeface="+mj-lt"/>
                  </a:rPr>
                  <a:t>Loi de Kohlrausch : </a:t>
                </a:r>
                <a:r>
                  <a:rPr lang="fr-FR" b="1" dirty="0">
                    <a:latin typeface="+mj-lt"/>
                  </a:rPr>
                  <a:t> </a:t>
                </a:r>
                <a:r>
                  <a:rPr lang="fr-FR" dirty="0">
                    <a:latin typeface="+mj-lt"/>
                  </a:rPr>
                  <a:t>σ =λ(H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O</a:t>
                </a:r>
                <a:r>
                  <a:rPr lang="fr-FR" baseline="30000" dirty="0">
                    <a:latin typeface="+mj-lt"/>
                  </a:rPr>
                  <a:t>+</a:t>
                </a:r>
                <a:r>
                  <a:rPr lang="fr-FR" dirty="0">
                    <a:latin typeface="+mj-lt"/>
                  </a:rPr>
                  <a:t>)</a:t>
                </a:r>
                <a:r>
                  <a:rPr lang="fr-FR" baseline="30000" dirty="0">
                    <a:latin typeface="+mj-lt"/>
                  </a:rPr>
                  <a:t>° </a:t>
                </a:r>
                <a:r>
                  <a:rPr lang="fr-FR" dirty="0">
                    <a:latin typeface="+mj-lt"/>
                  </a:rPr>
                  <a:t>[H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O</a:t>
                </a:r>
                <a:r>
                  <a:rPr lang="fr-FR" baseline="30000" dirty="0">
                    <a:latin typeface="+mj-lt"/>
                  </a:rPr>
                  <a:t>+</a:t>
                </a:r>
                <a:r>
                  <a:rPr lang="fr-FR" dirty="0">
                    <a:latin typeface="+mj-lt"/>
                  </a:rPr>
                  <a:t>] + λ(CH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COO</a:t>
                </a:r>
                <a:r>
                  <a:rPr lang="fr-FR" baseline="30000" dirty="0">
                    <a:latin typeface="+mj-lt"/>
                  </a:rPr>
                  <a:t>-</a:t>
                </a:r>
                <a:r>
                  <a:rPr lang="fr-FR" dirty="0">
                    <a:latin typeface="+mj-lt"/>
                  </a:rPr>
                  <a:t>)</a:t>
                </a:r>
                <a:r>
                  <a:rPr lang="fr-FR" baseline="30000" dirty="0">
                    <a:latin typeface="+mj-lt"/>
                  </a:rPr>
                  <a:t>° </a:t>
                </a:r>
                <a:r>
                  <a:rPr lang="fr-FR" dirty="0">
                    <a:latin typeface="+mj-lt"/>
                  </a:rPr>
                  <a:t>[CH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COO</a:t>
                </a:r>
                <a:r>
                  <a:rPr lang="fr-FR" baseline="30000" dirty="0">
                    <a:latin typeface="+mj-lt"/>
                  </a:rPr>
                  <a:t>-</a:t>
                </a:r>
                <a:r>
                  <a:rPr lang="fr-FR" dirty="0">
                    <a:latin typeface="+mj-lt"/>
                  </a:rPr>
                  <a:t>]</a:t>
                </a:r>
              </a:p>
              <a:p>
                <a:endParaRPr lang="fr-FR" dirty="0"/>
              </a:p>
              <a:p>
                <a:r>
                  <a:rPr lang="fr-FR" b="1" dirty="0">
                    <a:latin typeface="+mj-lt"/>
                  </a:rPr>
                  <a:t>A l’état final : </a:t>
                </a:r>
                <a:r>
                  <a:rPr lang="fr-FR" dirty="0">
                    <a:latin typeface="+mj-lt"/>
                  </a:rPr>
                  <a:t> σ = [λ(H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O</a:t>
                </a:r>
                <a:r>
                  <a:rPr lang="fr-FR" baseline="30000" dirty="0">
                    <a:latin typeface="+mj-lt"/>
                  </a:rPr>
                  <a:t>+</a:t>
                </a:r>
                <a:r>
                  <a:rPr lang="fr-FR" dirty="0">
                    <a:latin typeface="+mj-lt"/>
                  </a:rPr>
                  <a:t>)</a:t>
                </a:r>
                <a:r>
                  <a:rPr lang="fr-FR" baseline="30000" dirty="0">
                    <a:latin typeface="+mj-lt"/>
                  </a:rPr>
                  <a:t>° </a:t>
                </a:r>
                <a:r>
                  <a:rPr lang="fr-FR" dirty="0">
                    <a:latin typeface="+mj-lt"/>
                  </a:rPr>
                  <a:t>+ λ(CH</a:t>
                </a:r>
                <a:r>
                  <a:rPr lang="fr-FR" baseline="-25000" dirty="0">
                    <a:latin typeface="+mj-lt"/>
                  </a:rPr>
                  <a:t>3</a:t>
                </a:r>
                <a:r>
                  <a:rPr lang="fr-FR" dirty="0">
                    <a:latin typeface="+mj-lt"/>
                  </a:rPr>
                  <a:t>COO</a:t>
                </a:r>
                <a:r>
                  <a:rPr lang="fr-FR" baseline="30000" dirty="0">
                    <a:latin typeface="+mj-lt"/>
                  </a:rPr>
                  <a:t>-</a:t>
                </a:r>
                <a:r>
                  <a:rPr lang="fr-FR" dirty="0">
                    <a:latin typeface="+mj-lt"/>
                  </a:rPr>
                  <a:t>)</a:t>
                </a:r>
                <a:r>
                  <a:rPr lang="fr-FR" baseline="30000" dirty="0">
                    <a:latin typeface="+mj-lt"/>
                  </a:rPr>
                  <a:t>° </a:t>
                </a:r>
                <a:r>
                  <a:rPr lang="fr-FR" dirty="0">
                    <a:latin typeface="+mj-lt"/>
                  </a:rPr>
                  <a:t>]. C</a:t>
                </a:r>
                <a:r>
                  <a:rPr lang="fr-FR" baseline="-25000" dirty="0">
                    <a:latin typeface="+mj-lt"/>
                  </a:rPr>
                  <a:t>.</a:t>
                </a:r>
                <a:r>
                  <a:rPr lang="fr-FR" dirty="0">
                    <a:latin typeface="+mj-lt"/>
                  </a:rPr>
                  <a:t>α</a:t>
                </a:r>
              </a:p>
              <a:p>
                <a:endParaRPr lang="fr-FR" dirty="0">
                  <a:latin typeface="+mj-lt"/>
                </a:endParaRPr>
              </a:p>
              <a:p>
                <a:r>
                  <a:rPr lang="fr-FR" dirty="0">
                    <a:latin typeface="+mj-lt"/>
                  </a:rPr>
                  <a:t>D’où </a:t>
                </a:r>
                <a:r>
                  <a:rPr lang="fr-FR" baseline="-25000" dirty="0"/>
                  <a:t>.</a:t>
                </a:r>
                <a:r>
                  <a:rPr lang="fr-FR" dirty="0"/>
                  <a:t>α =</a:t>
                </a:r>
                <a:r>
                  <a:rPr lang="fr-FR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>
                            <a:latin typeface="+mj-lt"/>
                          </a:rPr>
                          <m:t>σ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dirty="0"/>
                          <m:t>[</m:t>
                        </m:r>
                        <m:r>
                          <m:rPr>
                            <m:nor/>
                          </m:rPr>
                          <a:rPr lang="fr-FR" dirty="0"/>
                          <m:t>λ</m:t>
                        </m:r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H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3</m:t>
                        </m:r>
                        <m:r>
                          <m:rPr>
                            <m:nor/>
                          </m:rPr>
                          <a:rPr lang="fr-FR" dirty="0"/>
                          <m:t>O</m:t>
                        </m:r>
                        <m:r>
                          <m:rPr>
                            <m:nor/>
                          </m:rPr>
                          <a:rPr lang="fr-FR" baseline="30000" dirty="0"/>
                          <m:t>+</m:t>
                        </m:r>
                        <m:r>
                          <m:rPr>
                            <m:nor/>
                          </m:rPr>
                          <a:rPr lang="fr-FR" dirty="0"/>
                          <m:t>)</m:t>
                        </m:r>
                        <m:r>
                          <m:rPr>
                            <m:nor/>
                          </m:rPr>
                          <a:rPr lang="fr-FR" baseline="30000" dirty="0"/>
                          <m:t>° </m:t>
                        </m:r>
                        <m:r>
                          <m:rPr>
                            <m:nor/>
                          </m:rPr>
                          <a:rPr lang="fr-FR" dirty="0"/>
                          <m:t>+ </m:t>
                        </m:r>
                        <m:r>
                          <m:rPr>
                            <m:nor/>
                          </m:rPr>
                          <a:rPr lang="fr-FR" dirty="0"/>
                          <m:t>λ</m:t>
                        </m:r>
                        <m:r>
                          <m:rPr>
                            <m:nor/>
                          </m:rPr>
                          <a:rPr lang="fr-FR" dirty="0"/>
                          <m:t>(</m:t>
                        </m:r>
                        <m:r>
                          <m:rPr>
                            <m:nor/>
                          </m:rPr>
                          <a:rPr lang="fr-FR" dirty="0"/>
                          <m:t>CH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3</m:t>
                        </m:r>
                        <m:r>
                          <m:rPr>
                            <m:nor/>
                          </m:rPr>
                          <a:rPr lang="fr-FR" dirty="0"/>
                          <m:t>COO</m:t>
                        </m:r>
                        <m:r>
                          <m:rPr>
                            <m:nor/>
                          </m:rPr>
                          <a:rPr lang="fr-FR" baseline="30000" dirty="0"/>
                          <m:t>-</m:t>
                        </m:r>
                        <m:r>
                          <m:rPr>
                            <m:nor/>
                          </m:rPr>
                          <a:rPr lang="fr-FR" dirty="0"/>
                          <m:t>)</m:t>
                        </m:r>
                        <m:r>
                          <m:rPr>
                            <m:nor/>
                          </m:rPr>
                          <a:rPr lang="fr-FR" baseline="30000" dirty="0"/>
                          <m:t>° </m:t>
                        </m:r>
                        <m:r>
                          <m:rPr>
                            <m:nor/>
                          </m:rPr>
                          <a:rPr lang="fr-FR" dirty="0"/>
                          <m:t>].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C</m:t>
                        </m:r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 </a:t>
                </a:r>
              </a:p>
              <a:p>
                <a:r>
                  <a:rPr lang="fr-FR" u="sng" dirty="0"/>
                  <a:t>  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836197E-BB09-4E22-9AA1-D80C2844B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1" y="2871558"/>
                <a:ext cx="6496049" cy="1908408"/>
              </a:xfrm>
              <a:prstGeom prst="rect">
                <a:avLst/>
              </a:prstGeom>
              <a:blipFill>
                <a:blip r:embed="rId3"/>
                <a:stretch>
                  <a:fillRect l="-844" t="-15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3CD68CDE-FC12-4F47-8385-88A5DEBED335}"/>
              </a:ext>
            </a:extLst>
          </p:cNvPr>
          <p:cNvSpPr txBox="1"/>
          <p:nvPr/>
        </p:nvSpPr>
        <p:spPr>
          <a:xfrm>
            <a:off x="5567828" y="3919262"/>
            <a:ext cx="322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 = 10</a:t>
            </a:r>
            <a:r>
              <a:rPr lang="fr-FR" baseline="30000" dirty="0"/>
              <a:t>-3</a:t>
            </a:r>
            <a:r>
              <a:rPr lang="fr-FR" dirty="0"/>
              <a:t>mol/L</a:t>
            </a:r>
          </a:p>
        </p:txBody>
      </p:sp>
    </p:spTree>
    <p:extLst>
      <p:ext uri="{BB962C8B-B14F-4D97-AF65-F5344CB8AC3E}">
        <p14:creationId xmlns:p14="http://schemas.microsoft.com/office/powerpoint/2010/main" val="81640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49E7A3-87E8-4FE7-9857-2246BAF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D323E9D-B501-4709-9620-B2ED737D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5" y="24825"/>
            <a:ext cx="9021170" cy="694497"/>
          </a:xfrm>
        </p:spPr>
        <p:txBody>
          <a:bodyPr/>
          <a:lstStyle/>
          <a:p>
            <a:r>
              <a:rPr lang="fr-FR" sz="3600" dirty="0"/>
              <a:t>Un indicateur coloré : le bleu de bromothymol </a:t>
            </a:r>
            <a:r>
              <a:rPr lang="fr-FR" sz="1800" dirty="0"/>
              <a:t>(BBT) </a:t>
            </a:r>
            <a:endParaRPr lang="fr-FR" sz="36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2418C1-0D65-4552-9985-3A71EE1E0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9" b="10130"/>
          <a:stretch/>
        </p:blipFill>
        <p:spPr>
          <a:xfrm>
            <a:off x="677660" y="926112"/>
            <a:ext cx="8225408" cy="37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39855A-4CD1-468B-83FA-D2AF43C9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695B8F2-B103-4CFD-B7EB-B8F7A05C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du BBT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113A85-A9FE-406B-886B-AD4A47C8A30E}"/>
              </a:ext>
            </a:extLst>
          </p:cNvPr>
          <p:cNvCxnSpPr/>
          <p:nvPr/>
        </p:nvCxnSpPr>
        <p:spPr>
          <a:xfrm>
            <a:off x="244549" y="2434856"/>
            <a:ext cx="861237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C71912C-966E-42C1-A545-FCC7BDCEAA7E}"/>
              </a:ext>
            </a:extLst>
          </p:cNvPr>
          <p:cNvSpPr txBox="1"/>
          <p:nvPr/>
        </p:nvSpPr>
        <p:spPr>
          <a:xfrm>
            <a:off x="3333087" y="827733"/>
            <a:ext cx="307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BBT : couple (BBTH/BBT-)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9AB6953-F19A-4C50-8FBC-69F85872E0D0}"/>
              </a:ext>
            </a:extLst>
          </p:cNvPr>
          <p:cNvGrpSpPr/>
          <p:nvPr/>
        </p:nvGrpSpPr>
        <p:grpSpPr>
          <a:xfrm>
            <a:off x="207188" y="968410"/>
            <a:ext cx="295201" cy="764573"/>
            <a:chOff x="1535075" y="1134074"/>
            <a:chExt cx="1147165" cy="277498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DBDC10-A052-454A-8796-9DCA31F2270C}"/>
                </a:ext>
              </a:extLst>
            </p:cNvPr>
            <p:cNvSpPr/>
            <p:nvPr/>
          </p:nvSpPr>
          <p:spPr>
            <a:xfrm>
              <a:off x="1535075" y="1134074"/>
              <a:ext cx="1147165" cy="2774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802F17-CCA3-48D4-86B5-712CC400D9E2}"/>
                </a:ext>
              </a:extLst>
            </p:cNvPr>
            <p:cNvSpPr/>
            <p:nvPr/>
          </p:nvSpPr>
          <p:spPr>
            <a:xfrm>
              <a:off x="1571017" y="2019301"/>
              <a:ext cx="1075273" cy="18897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A165297-AFD6-49C4-996D-428D9914AC04}"/>
              </a:ext>
            </a:extLst>
          </p:cNvPr>
          <p:cNvGrpSpPr/>
          <p:nvPr/>
        </p:nvGrpSpPr>
        <p:grpSpPr>
          <a:xfrm>
            <a:off x="1193682" y="975373"/>
            <a:ext cx="295201" cy="764573"/>
            <a:chOff x="1535075" y="1134074"/>
            <a:chExt cx="1147165" cy="27749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8CDEE-0E8A-4EA3-B6C3-34B7B526ACF5}"/>
                </a:ext>
              </a:extLst>
            </p:cNvPr>
            <p:cNvSpPr/>
            <p:nvPr/>
          </p:nvSpPr>
          <p:spPr>
            <a:xfrm>
              <a:off x="1535075" y="1134074"/>
              <a:ext cx="1147165" cy="2774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DD0513-D248-48EB-9E53-21D4D17C67BC}"/>
                </a:ext>
              </a:extLst>
            </p:cNvPr>
            <p:cNvSpPr/>
            <p:nvPr/>
          </p:nvSpPr>
          <p:spPr>
            <a:xfrm>
              <a:off x="1571017" y="2019301"/>
              <a:ext cx="1075273" cy="1889754"/>
            </a:xfrm>
            <a:prstGeom prst="rect">
              <a:avLst/>
            </a:prstGeom>
            <a:solidFill>
              <a:srgbClr val="C1DF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66937B4-A9E4-4CB4-9784-6132500711A7}"/>
              </a:ext>
            </a:extLst>
          </p:cNvPr>
          <p:cNvGrpSpPr/>
          <p:nvPr/>
        </p:nvGrpSpPr>
        <p:grpSpPr>
          <a:xfrm>
            <a:off x="2086600" y="986169"/>
            <a:ext cx="295201" cy="764573"/>
            <a:chOff x="1535075" y="1134074"/>
            <a:chExt cx="1147165" cy="277498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7C8671-ECA5-49F5-9A82-4AD621E9B53A}"/>
                </a:ext>
              </a:extLst>
            </p:cNvPr>
            <p:cNvSpPr/>
            <p:nvPr/>
          </p:nvSpPr>
          <p:spPr>
            <a:xfrm>
              <a:off x="1535075" y="1134074"/>
              <a:ext cx="1147165" cy="2774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37779-555F-4D2C-8E50-4FC99A32CDB2}"/>
                </a:ext>
              </a:extLst>
            </p:cNvPr>
            <p:cNvSpPr/>
            <p:nvPr/>
          </p:nvSpPr>
          <p:spPr>
            <a:xfrm>
              <a:off x="1571017" y="2019301"/>
              <a:ext cx="1075273" cy="18897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CFB84C9-A911-4210-BF63-37D6CD8DD19C}"/>
              </a:ext>
            </a:extLst>
          </p:cNvPr>
          <p:cNvSpPr txBox="1"/>
          <p:nvPr/>
        </p:nvSpPr>
        <p:spPr>
          <a:xfrm>
            <a:off x="222651" y="701434"/>
            <a:ext cx="26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4E2270C-F348-4377-8D10-0CDDB2983286}"/>
              </a:ext>
            </a:extLst>
          </p:cNvPr>
          <p:cNvSpPr txBox="1"/>
          <p:nvPr/>
        </p:nvSpPr>
        <p:spPr>
          <a:xfrm>
            <a:off x="1202931" y="690577"/>
            <a:ext cx="26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89E1FB-E61B-400B-8920-443070525EF4}"/>
              </a:ext>
            </a:extLst>
          </p:cNvPr>
          <p:cNvSpPr txBox="1"/>
          <p:nvPr/>
        </p:nvSpPr>
        <p:spPr>
          <a:xfrm>
            <a:off x="2080772" y="710193"/>
            <a:ext cx="26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7CFA62E-EF71-46D2-90CE-D52D32E1C1F4}"/>
              </a:ext>
            </a:extLst>
          </p:cNvPr>
          <p:cNvSpPr txBox="1"/>
          <p:nvPr/>
        </p:nvSpPr>
        <p:spPr>
          <a:xfrm>
            <a:off x="-76245" y="1730776"/>
            <a:ext cx="89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BBT+ </a:t>
            </a:r>
            <a:r>
              <a:rPr lang="fr-FR" sz="1100" dirty="0" err="1"/>
              <a:t>HCl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487E56C-225B-40AB-8100-2B11DAC37D7A}"/>
              </a:ext>
            </a:extLst>
          </p:cNvPr>
          <p:cNvSpPr txBox="1"/>
          <p:nvPr/>
        </p:nvSpPr>
        <p:spPr>
          <a:xfrm>
            <a:off x="783895" y="1689766"/>
            <a:ext cx="1091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BBT + solution tampon pH</a:t>
            </a:r>
            <a:r>
              <a:rPr lang="fr-FR" sz="1100" baseline="-25000" dirty="0"/>
              <a:t>2</a:t>
            </a:r>
            <a:r>
              <a:rPr lang="fr-FR" sz="1100" dirty="0"/>
              <a:t> = 7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353A8-CB06-468F-80A4-CF0E4B98B416}"/>
              </a:ext>
            </a:extLst>
          </p:cNvPr>
          <p:cNvSpPr txBox="1"/>
          <p:nvPr/>
        </p:nvSpPr>
        <p:spPr>
          <a:xfrm>
            <a:off x="1845686" y="1753338"/>
            <a:ext cx="903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BBT + </a:t>
            </a:r>
            <a:r>
              <a:rPr lang="fr-FR" sz="1100" dirty="0" err="1"/>
              <a:t>NaOH</a:t>
            </a:r>
            <a:endParaRPr lang="fr-FR" sz="11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FDABDE-5B35-4050-86C0-FFF1B0AF1D37}"/>
              </a:ext>
            </a:extLst>
          </p:cNvPr>
          <p:cNvCxnSpPr/>
          <p:nvPr/>
        </p:nvCxnSpPr>
        <p:spPr>
          <a:xfrm>
            <a:off x="2902688" y="1023542"/>
            <a:ext cx="0" cy="14382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8550765-50C1-457C-A88D-85B2B3CE0C42}"/>
              </a:ext>
            </a:extLst>
          </p:cNvPr>
          <p:cNvCxnSpPr>
            <a:cxnSpLocks/>
          </p:cNvCxnSpPr>
          <p:nvPr/>
        </p:nvCxnSpPr>
        <p:spPr>
          <a:xfrm>
            <a:off x="3171162" y="1742667"/>
            <a:ext cx="2867156" cy="16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7FD9BB8-D746-4B4D-B7A5-6DAA56D2DC78}"/>
              </a:ext>
            </a:extLst>
          </p:cNvPr>
          <p:cNvCxnSpPr/>
          <p:nvPr/>
        </p:nvCxnSpPr>
        <p:spPr>
          <a:xfrm>
            <a:off x="4436528" y="1636866"/>
            <a:ext cx="0" cy="105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74CFA8B-F6C7-47A0-817E-BF9548D3EAB2}"/>
              </a:ext>
            </a:extLst>
          </p:cNvPr>
          <p:cNvSpPr txBox="1"/>
          <p:nvPr/>
        </p:nvSpPr>
        <p:spPr>
          <a:xfrm>
            <a:off x="4182109" y="1808063"/>
            <a:ext cx="52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pKa</a:t>
            </a:r>
            <a:endParaRPr lang="fr-FR" sz="16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F1A30E-67BD-418B-AAA4-85C40F0649AC}"/>
              </a:ext>
            </a:extLst>
          </p:cNvPr>
          <p:cNvSpPr txBox="1"/>
          <p:nvPr/>
        </p:nvSpPr>
        <p:spPr>
          <a:xfrm>
            <a:off x="5977153" y="1581465"/>
            <a:ext cx="529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927E2-9E73-46C6-BD57-BBC80CD72772}"/>
              </a:ext>
            </a:extLst>
          </p:cNvPr>
          <p:cNvSpPr/>
          <p:nvPr/>
        </p:nvSpPr>
        <p:spPr>
          <a:xfrm>
            <a:off x="2901618" y="1342424"/>
            <a:ext cx="1416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latin typeface="+mj-lt"/>
                <a:ea typeface="Arial" panose="020B0604020202020204" pitchFamily="34" charset="0"/>
              </a:rPr>
              <a:t>[BBTH] &gt;&gt; [BBT </a:t>
            </a:r>
            <a:r>
              <a:rPr lang="fr-FR" sz="1400" b="1" baseline="30000" dirty="0">
                <a:latin typeface="+mj-lt"/>
                <a:ea typeface="Arial" panose="020B0604020202020204" pitchFamily="34" charset="0"/>
              </a:rPr>
              <a:t>-</a:t>
            </a:r>
            <a:r>
              <a:rPr lang="fr-FR" sz="1400" b="1" dirty="0">
                <a:latin typeface="+mj-lt"/>
                <a:ea typeface="Arial" panose="020B0604020202020204" pitchFamily="34" charset="0"/>
              </a:rPr>
              <a:t>] </a:t>
            </a:r>
            <a:endParaRPr lang="fr-FR" sz="1400" dirty="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4003EE-310A-4317-963D-BE00D8EB0395}"/>
              </a:ext>
            </a:extLst>
          </p:cNvPr>
          <p:cNvSpPr/>
          <p:nvPr/>
        </p:nvSpPr>
        <p:spPr>
          <a:xfrm>
            <a:off x="4442243" y="1360490"/>
            <a:ext cx="1416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latin typeface="+mj-lt"/>
                <a:ea typeface="Arial" panose="020B0604020202020204" pitchFamily="34" charset="0"/>
              </a:rPr>
              <a:t>[BBTH] &lt;&lt; [BBT </a:t>
            </a:r>
            <a:r>
              <a:rPr lang="fr-FR" sz="1400" b="1" baseline="30000" dirty="0">
                <a:latin typeface="+mj-lt"/>
                <a:ea typeface="Arial" panose="020B0604020202020204" pitchFamily="34" charset="0"/>
              </a:rPr>
              <a:t>-</a:t>
            </a:r>
            <a:r>
              <a:rPr lang="fr-FR" sz="1400" b="1" dirty="0">
                <a:latin typeface="+mj-lt"/>
                <a:ea typeface="Arial" panose="020B0604020202020204" pitchFamily="34" charset="0"/>
              </a:rPr>
              <a:t>] </a:t>
            </a:r>
            <a:endParaRPr lang="fr-FR" sz="1400" dirty="0">
              <a:latin typeface="+mj-lt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CC44C1C-0605-4877-B220-82EA76E4D8E3}"/>
              </a:ext>
            </a:extLst>
          </p:cNvPr>
          <p:cNvSpPr txBox="1"/>
          <p:nvPr/>
        </p:nvSpPr>
        <p:spPr>
          <a:xfrm>
            <a:off x="2975817" y="1843508"/>
            <a:ext cx="107694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Milieu acide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4DE82C-EBE3-41D7-AAF0-CA3D5A5119AE}"/>
              </a:ext>
            </a:extLst>
          </p:cNvPr>
          <p:cNvSpPr txBox="1"/>
          <p:nvPr/>
        </p:nvSpPr>
        <p:spPr>
          <a:xfrm>
            <a:off x="4791836" y="1865264"/>
            <a:ext cx="1311277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Milieu basique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F5BC78F-C578-4236-AADF-68F0618FAA93}"/>
              </a:ext>
            </a:extLst>
          </p:cNvPr>
          <p:cNvCxnSpPr/>
          <p:nvPr/>
        </p:nvCxnSpPr>
        <p:spPr>
          <a:xfrm>
            <a:off x="6438901" y="1012466"/>
            <a:ext cx="0" cy="14382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49A91784-8F07-414D-8151-A940E1C6C72F}"/>
              </a:ext>
            </a:extLst>
          </p:cNvPr>
          <p:cNvSpPr txBox="1"/>
          <p:nvPr/>
        </p:nvSpPr>
        <p:spPr>
          <a:xfrm>
            <a:off x="7141673" y="781911"/>
            <a:ext cx="135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solution 2 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D80C0C10-CC10-4193-BFDF-E0EB3F47D6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1" r="23414"/>
          <a:stretch/>
        </p:blipFill>
        <p:spPr bwMode="auto">
          <a:xfrm>
            <a:off x="6597638" y="1376585"/>
            <a:ext cx="2319503" cy="5591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3EE1E558-8D4B-4ABC-BD67-2C29AFF87B2A}"/>
              </a:ext>
            </a:extLst>
          </p:cNvPr>
          <p:cNvSpPr txBox="1"/>
          <p:nvPr/>
        </p:nvSpPr>
        <p:spPr>
          <a:xfrm>
            <a:off x="37394" y="2111064"/>
            <a:ext cx="286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+mj-lt"/>
              </a:rPr>
              <a:t>[BBT]</a:t>
            </a:r>
            <a:r>
              <a:rPr lang="fr-FR" sz="1600" baseline="-25000" dirty="0">
                <a:latin typeface="+mj-lt"/>
              </a:rPr>
              <a:t>1,2,3</a:t>
            </a:r>
            <a:r>
              <a:rPr lang="fr-FR" sz="1600" dirty="0">
                <a:latin typeface="+mj-lt"/>
              </a:rPr>
              <a:t> = C = [BBTH]</a:t>
            </a:r>
            <a:r>
              <a:rPr lang="fr-FR" sz="1600" baseline="-25000" dirty="0">
                <a:latin typeface="+mj-lt"/>
              </a:rPr>
              <a:t>2</a:t>
            </a:r>
            <a:r>
              <a:rPr lang="fr-FR" sz="1600" dirty="0">
                <a:latin typeface="+mj-lt"/>
              </a:rPr>
              <a:t> + [BBT</a:t>
            </a:r>
            <a:r>
              <a:rPr lang="fr-FR" sz="1600" baseline="30000" dirty="0">
                <a:latin typeface="+mj-lt"/>
              </a:rPr>
              <a:t>-</a:t>
            </a:r>
            <a:r>
              <a:rPr lang="fr-FR" sz="1600" dirty="0">
                <a:latin typeface="+mj-lt"/>
              </a:rPr>
              <a:t>]</a:t>
            </a:r>
            <a:r>
              <a:rPr lang="fr-FR" sz="1600" baseline="-25000" dirty="0">
                <a:latin typeface="+mj-lt"/>
              </a:rPr>
              <a:t>2</a:t>
            </a:r>
            <a:endParaRPr lang="fr-FR" sz="1600" dirty="0">
              <a:latin typeface="+mj-lt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3373227-ADB4-4A71-A299-B7890E874EC0}"/>
              </a:ext>
            </a:extLst>
          </p:cNvPr>
          <p:cNvSpPr txBox="1"/>
          <p:nvPr/>
        </p:nvSpPr>
        <p:spPr>
          <a:xfrm>
            <a:off x="71907" y="2554259"/>
            <a:ext cx="45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Loi de Beer- Lambert pour les 3 solutions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17CC83-5F38-42BE-8DEC-DC9A52172249}"/>
                  </a:ext>
                </a:extLst>
              </p:cNvPr>
              <p:cNvSpPr/>
              <p:nvPr/>
            </p:nvSpPr>
            <p:spPr>
              <a:xfrm>
                <a:off x="244549" y="2859843"/>
                <a:ext cx="4648084" cy="376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fr-FR" sz="1600" dirty="0">
                    <a:solidFill>
                      <a:schemeClr val="tx1"/>
                    </a:solidFill>
                    <a:latin typeface="+mj-lt"/>
                    <a:ea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fr-FR" sz="1600" baseline="-25000" dirty="0">
                    <a:solidFill>
                      <a:schemeClr val="tx1"/>
                    </a:solidFill>
                    <a:latin typeface="+mj-lt"/>
                    <a:ea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fr-FR" sz="1600" dirty="0">
                    <a:solidFill>
                      <a:schemeClr val="tx1"/>
                    </a:solidFill>
                    <a:latin typeface="+mj-lt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BBT</m:t>
                            </m:r>
                          </m:e>
                          <m:sup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sub>
                    </m:sSub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BBT</m:t>
                            </m:r>
                          </m:e>
                          <m:sup>
                            <m:r>
                              <a:rPr lang="fr-FR" sz="1600">
                                <a:solidFill>
                                  <a:schemeClr val="tx1"/>
                                </a:solidFill>
                                <a:latin typeface="+mj-lt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BBTH</m:t>
                        </m:r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sub>
                    </m:sSub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+mj-lt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BBTH</m:t>
                        </m:r>
                        <m: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+mj-lt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fr-FR" b="1" i="1" dirty="0">
                  <a:solidFill>
                    <a:srgbClr val="800080"/>
                  </a:solidFill>
                  <a:effectLst/>
                  <a:latin typeface="+mj-lt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17CC83-5F38-42BE-8DEC-DC9A52172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9" y="2859843"/>
                <a:ext cx="4648084" cy="376000"/>
              </a:xfrm>
              <a:prstGeom prst="rect">
                <a:avLst/>
              </a:prstGeom>
              <a:blipFill>
                <a:blip r:embed="rId3"/>
                <a:stretch>
                  <a:fillRect l="-655" b="-1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ZoneTexte 48">
            <a:extLst>
              <a:ext uri="{FF2B5EF4-FFF2-40B4-BE49-F238E27FC236}">
                <a16:creationId xmlns:a16="http://schemas.microsoft.com/office/drawing/2014/main" id="{222C2472-503F-4D2B-9C4F-825C2F771DF4}"/>
              </a:ext>
            </a:extLst>
          </p:cNvPr>
          <p:cNvSpPr txBox="1"/>
          <p:nvPr/>
        </p:nvSpPr>
        <p:spPr>
          <a:xfrm>
            <a:off x="23619" y="3246181"/>
            <a:ext cx="4768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Or avec les approximations déduites du diagramme de prédominance :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1D29EFA-F138-4C36-AD03-E6F9ED53130A}"/>
              </a:ext>
            </a:extLst>
          </p:cNvPr>
          <p:cNvSpPr txBox="1"/>
          <p:nvPr/>
        </p:nvSpPr>
        <p:spPr>
          <a:xfrm>
            <a:off x="244549" y="3816630"/>
            <a:ext cx="371255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Dans 1: </a:t>
            </a:r>
            <a:r>
              <a:rPr lang="fr-FR" sz="1600" i="1" dirty="0"/>
              <a:t>[BBTH]</a:t>
            </a:r>
            <a:r>
              <a:rPr lang="fr-FR" sz="1600" i="1" baseline="-25000" dirty="0"/>
              <a:t>1</a:t>
            </a:r>
            <a:r>
              <a:rPr lang="fr-FR" sz="1600" i="1" dirty="0"/>
              <a:t>≈C       </a:t>
            </a:r>
            <a:r>
              <a:rPr lang="fr-FR" sz="1600" dirty="0"/>
              <a:t>([BBT-] &lt;&lt; [BBTH])</a:t>
            </a:r>
            <a:r>
              <a:rPr lang="fr-FR" sz="1600" i="1" dirty="0"/>
              <a:t>   </a:t>
            </a:r>
            <a:r>
              <a:rPr lang="fr-FR" sz="1600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5D3F27-CDE9-420B-8D57-BDCF86839EE2}"/>
              </a:ext>
            </a:extLst>
          </p:cNvPr>
          <p:cNvSpPr/>
          <p:nvPr/>
        </p:nvSpPr>
        <p:spPr>
          <a:xfrm>
            <a:off x="244549" y="4153546"/>
            <a:ext cx="3712555" cy="339920"/>
          </a:xfrm>
          <a:prstGeom prst="rect">
            <a:avLst/>
          </a:prstGeom>
          <a:solidFill>
            <a:srgbClr val="08A5EF"/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Dans 3: </a:t>
            </a:r>
            <a:r>
              <a:rPr lang="fr-FR" sz="1600" i="1" dirty="0"/>
              <a:t>[BBT-]</a:t>
            </a:r>
            <a:r>
              <a:rPr lang="fr-FR" sz="1600" i="1" baseline="-25000" dirty="0"/>
              <a:t>3</a:t>
            </a:r>
            <a:r>
              <a:rPr lang="fr-FR" sz="1600" i="1" dirty="0"/>
              <a:t>≈C       </a:t>
            </a:r>
            <a:r>
              <a:rPr lang="fr-FR" sz="1600" dirty="0"/>
              <a:t>([BBTH] &lt;&lt; [BBT</a:t>
            </a:r>
            <a:r>
              <a:rPr lang="fr-FR" sz="1600" i="1" dirty="0"/>
              <a:t>-</a:t>
            </a:r>
            <a:r>
              <a:rPr lang="fr-FR" sz="1600" dirty="0"/>
              <a:t>])</a:t>
            </a:r>
            <a:r>
              <a:rPr lang="fr-FR" sz="1600" i="1" dirty="0"/>
              <a:t>   </a:t>
            </a:r>
            <a:r>
              <a:rPr lang="fr-FR" sz="1600" dirty="0"/>
              <a:t> </a:t>
            </a:r>
          </a:p>
        </p:txBody>
      </p:sp>
      <p:sp>
        <p:nvSpPr>
          <p:cNvPr id="54" name="Accolade fermante 53">
            <a:extLst>
              <a:ext uri="{FF2B5EF4-FFF2-40B4-BE49-F238E27FC236}">
                <a16:creationId xmlns:a16="http://schemas.microsoft.com/office/drawing/2014/main" id="{DC5CF957-B544-4A5D-B277-7ABE0F015C47}"/>
              </a:ext>
            </a:extLst>
          </p:cNvPr>
          <p:cNvSpPr/>
          <p:nvPr/>
        </p:nvSpPr>
        <p:spPr>
          <a:xfrm>
            <a:off x="4596282" y="2859843"/>
            <a:ext cx="115505" cy="1741182"/>
          </a:xfrm>
          <a:prstGeom prst="rightBrace">
            <a:avLst/>
          </a:prstGeom>
          <a:ln w="285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92AD081-6CC7-4B39-BD67-4C7AD9DEB16C}"/>
              </a:ext>
            </a:extLst>
          </p:cNvPr>
          <p:cNvSpPr txBox="1"/>
          <p:nvPr/>
        </p:nvSpPr>
        <p:spPr>
          <a:xfrm>
            <a:off x="5727916" y="2763281"/>
            <a:ext cx="393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</a:t>
            </a:r>
            <a:r>
              <a:rPr lang="fr-FR" altLang="fr-FR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ε</a:t>
            </a:r>
            <a:r>
              <a:rPr lang="fr-FR" altLang="fr-FR" baseline="-25000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BBTH,λ</a:t>
            </a:r>
            <a:r>
              <a:rPr lang="fr-FR" altLang="fr-FR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.l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 ([BBT </a:t>
            </a:r>
            <a:r>
              <a:rPr lang="fr-FR" altLang="fr-FR" baseline="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]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b="1" dirty="0">
                <a:solidFill>
                  <a:srgbClr val="80008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 [BBTH]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fr-FR" altLang="fr-FR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 =ε</a:t>
            </a:r>
            <a:r>
              <a:rPr lang="fr-FR" altLang="fr-FR" baseline="-25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BBT-,</a:t>
            </a:r>
            <a:r>
              <a:rPr lang="fr-FR" altLang="fr-FR" baseline="-25000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λ</a:t>
            </a:r>
            <a:r>
              <a:rPr lang="fr-FR" altLang="fr-FR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.l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.[BBT-]</a:t>
            </a:r>
            <a:r>
              <a:rPr lang="fr-FR" altLang="fr-FR" baseline="-25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+ε</a:t>
            </a:r>
            <a:r>
              <a:rPr lang="fr-FR" altLang="fr-FR" baseline="-25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BBTH,λ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.l.[BBTH]</a:t>
            </a:r>
            <a:r>
              <a:rPr lang="fr-FR" altLang="fr-FR" baseline="-25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fr-FR" altLang="fr-FR" baseline="-250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3 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= ε</a:t>
            </a:r>
            <a:r>
              <a:rPr lang="fr-FR" altLang="fr-FR" baseline="-25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BBT-,</a:t>
            </a:r>
            <a:r>
              <a:rPr lang="fr-FR" altLang="fr-FR" baseline="-25000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λ</a:t>
            </a:r>
            <a:r>
              <a:rPr lang="fr-FR" altLang="fr-FR" dirty="0" err="1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.l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.([BBT </a:t>
            </a:r>
            <a:r>
              <a:rPr lang="fr-FR" altLang="fr-FR" baseline="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-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]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b="1" dirty="0">
                <a:solidFill>
                  <a:srgbClr val="800080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+ [BBTH]</a:t>
            </a:r>
            <a:r>
              <a:rPr lang="fr-FR" altLang="fr-FR" baseline="-30000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fr-FR" altLang="fr-FR" dirty="0"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latin typeface="+mj-lt"/>
            </a:endParaRPr>
          </a:p>
        </p:txBody>
      </p:sp>
      <p:sp>
        <p:nvSpPr>
          <p:cNvPr id="59" name="Accolade ouvrante 58">
            <a:extLst>
              <a:ext uri="{FF2B5EF4-FFF2-40B4-BE49-F238E27FC236}">
                <a16:creationId xmlns:a16="http://schemas.microsoft.com/office/drawing/2014/main" id="{95E9B601-581B-4274-9CE6-17AF3BB2EC91}"/>
              </a:ext>
            </a:extLst>
          </p:cNvPr>
          <p:cNvSpPr/>
          <p:nvPr/>
        </p:nvSpPr>
        <p:spPr>
          <a:xfrm>
            <a:off x="5579601" y="2738925"/>
            <a:ext cx="148315" cy="1048617"/>
          </a:xfrm>
          <a:prstGeom prst="leftBrac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CAD45950-ED94-4A1F-B931-098917C12E6C}"/>
              </a:ext>
            </a:extLst>
          </p:cNvPr>
          <p:cNvCxnSpPr>
            <a:cxnSpLocks/>
          </p:cNvCxnSpPr>
          <p:nvPr/>
        </p:nvCxnSpPr>
        <p:spPr>
          <a:xfrm flipV="1">
            <a:off x="4892633" y="3354797"/>
            <a:ext cx="586171" cy="3318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BB39074-9B35-4706-B1C9-EEDA9C6AD027}"/>
                  </a:ext>
                </a:extLst>
              </p:cNvPr>
              <p:cNvSpPr txBox="1"/>
              <p:nvPr/>
            </p:nvSpPr>
            <p:spPr>
              <a:xfrm>
                <a:off x="7141673" y="3959089"/>
                <a:ext cx="1636567" cy="534377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𝐵𝐵𝑇𝐻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5BB39074-9B35-4706-B1C9-EEDA9C6AD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73" y="3959089"/>
                <a:ext cx="1636567" cy="534377"/>
              </a:xfrm>
              <a:prstGeom prst="rect">
                <a:avLst/>
              </a:prstGeom>
              <a:blipFill>
                <a:blip r:embed="rId4"/>
                <a:stretch>
                  <a:fillRect b="-2151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" name="Flèche : droite 4095">
            <a:extLst>
              <a:ext uri="{FF2B5EF4-FFF2-40B4-BE49-F238E27FC236}">
                <a16:creationId xmlns:a16="http://schemas.microsoft.com/office/drawing/2014/main" id="{B220CF91-1397-46CC-A54E-2D2279257E7B}"/>
              </a:ext>
            </a:extLst>
          </p:cNvPr>
          <p:cNvSpPr/>
          <p:nvPr/>
        </p:nvSpPr>
        <p:spPr>
          <a:xfrm>
            <a:off x="5832809" y="4031878"/>
            <a:ext cx="1129814" cy="38879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3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420</Words>
  <Application>Microsoft Office PowerPoint</Application>
  <PresentationFormat>Personnalisé</PresentationFormat>
  <Paragraphs>103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Titre</vt:lpstr>
      <vt:lpstr>texte</vt:lpstr>
      <vt:lpstr>Merci</vt:lpstr>
      <vt:lpstr>Acides et Bases </vt:lpstr>
      <vt:lpstr>Notion d’acidité et basicité au quotidien</vt:lpstr>
      <vt:lpstr>Echelle de pH </vt:lpstr>
      <vt:lpstr>Les acides et bases du quotidien</vt:lpstr>
      <vt:lpstr>Acide éthanoïque dans l’eau</vt:lpstr>
      <vt:lpstr>Détermination de la constante de dissociation de l’acide éthanoïque dans l’eau</vt:lpstr>
      <vt:lpstr>Un indicateur coloré : le bleu de bromothymol (BBT) </vt:lpstr>
      <vt:lpstr>Détermination du pKa du BBT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52</cp:revision>
  <cp:lastPrinted>2015-03-31T14:07:15Z</cp:lastPrinted>
  <dcterms:created xsi:type="dcterms:W3CDTF">2020-03-24T08:48:58Z</dcterms:created>
  <dcterms:modified xsi:type="dcterms:W3CDTF">2020-05-12T10:41:35Z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