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  <p:sldMasterId id="2147483707" r:id="rId2"/>
    <p:sldMasterId id="2147483709" r:id="rId3"/>
  </p:sldMasterIdLst>
  <p:notesMasterIdLst>
    <p:notesMasterId r:id="rId26"/>
  </p:notesMasterIdLst>
  <p:sldIdLst>
    <p:sldId id="257" r:id="rId4"/>
    <p:sldId id="260" r:id="rId5"/>
    <p:sldId id="259" r:id="rId6"/>
    <p:sldId id="261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6" r:id="rId19"/>
    <p:sldId id="279" r:id="rId20"/>
    <p:sldId id="278" r:id="rId21"/>
    <p:sldId id="280" r:id="rId22"/>
    <p:sldId id="281" r:id="rId23"/>
    <p:sldId id="282" r:id="rId24"/>
    <p:sldId id="258" r:id="rId25"/>
  </p:sldIdLst>
  <p:sldSz cx="9144000" cy="5145088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2AA39"/>
    <a:srgbClr val="066E9F"/>
    <a:srgbClr val="9BC5D9"/>
    <a:srgbClr val="00B050"/>
    <a:srgbClr val="C1D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03447BB-5D67-496B-8E87-E561075AD55C}" styleName="Style foncé 1 - Accentuation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Style foncé 2 - Accentuation 3/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782F5-A916-4653-9283-0B21DAE59FD2}" type="datetimeFigureOut">
              <a:rPr lang="fr-FR" smtClean="0"/>
              <a:t>2020-05-13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4675" y="1336675"/>
            <a:ext cx="64103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CBF42-708B-4E44-B726-068829AEE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636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1F701-4968-46AE-B777-6FB50F0714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0AEBC926-49BC-4890-ADE2-C02F78541D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921" y="1616763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60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3F3BEDD-3280-49C7-BA47-A9F8858CDC01}"/>
              </a:ext>
            </a:extLst>
          </p:cNvPr>
          <p:cNvCxnSpPr/>
          <p:nvPr userDrawn="1"/>
        </p:nvCxnSpPr>
        <p:spPr>
          <a:xfrm>
            <a:off x="798921" y="2710731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A7C32FB1-E2FF-4CF3-95D1-5E311C2865EA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5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75048" y="71662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8" y="144379"/>
            <a:ext cx="7543800" cy="6944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48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3E4BC1-6F4E-4747-84E8-D99E0587545F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320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1" y="-1"/>
            <a:ext cx="9141619" cy="3844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3844412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844412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Merci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6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6586" y="1611199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1196586" y="269960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61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321" y="114496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37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3A679E2-BCF3-45FF-9846-55A224C8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4846335"/>
            <a:ext cx="984019" cy="273928"/>
          </a:xfrm>
        </p:spPr>
        <p:txBody>
          <a:bodyPr/>
          <a:lstStyle/>
          <a:p>
            <a:fld id="{9A31F701-4968-46AE-B777-6FB50F0714C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649B183-356E-41EB-B214-68910814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460" y="1695451"/>
            <a:ext cx="8617540" cy="1088404"/>
          </a:xfrm>
        </p:spPr>
        <p:txBody>
          <a:bodyPr>
            <a:noAutofit/>
          </a:bodyPr>
          <a:lstStyle/>
          <a:p>
            <a:pPr algn="ctr"/>
            <a:r>
              <a:rPr lang="fr-FR" sz="4800" dirty="0"/>
              <a:t>Caractérisations par spectroscopie en synthèse organique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7AC654D-D0E1-4F64-B9D3-25446D986FCD}"/>
              </a:ext>
            </a:extLst>
          </p:cNvPr>
          <p:cNvSpPr txBox="1"/>
          <p:nvPr/>
        </p:nvSpPr>
        <p:spPr>
          <a:xfrm>
            <a:off x="5418767" y="2783855"/>
            <a:ext cx="2923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Agrégation 2020</a:t>
            </a:r>
          </a:p>
        </p:txBody>
      </p:sp>
    </p:spTree>
    <p:extLst>
      <p:ext uri="{BB962C8B-B14F-4D97-AF65-F5344CB8AC3E}">
        <p14:creationId xmlns:p14="http://schemas.microsoft.com/office/powerpoint/2010/main" val="2241335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3487CEA-1EF1-4A2C-9D03-A59089CE4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93D84C7-226B-49D8-92B4-4D568A93B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03" y="120789"/>
            <a:ext cx="7543800" cy="694497"/>
          </a:xfrm>
        </p:spPr>
        <p:txBody>
          <a:bodyPr/>
          <a:lstStyle/>
          <a:p>
            <a:r>
              <a:rPr lang="fr-FR" dirty="0"/>
              <a:t>Spectre IR du pentanol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71D3A4E-1A33-47F8-808B-9F67BB42381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7970" y="1107230"/>
            <a:ext cx="5804364" cy="3513003"/>
          </a:xfrm>
          <a:prstGeom prst="rect">
            <a:avLst/>
          </a:prstGeom>
        </p:spPr>
      </p:pic>
      <p:pic>
        <p:nvPicPr>
          <p:cNvPr id="5" name="Picture 2" descr="Image illustrative de lâarticle Pentan-1-ol">
            <a:extLst>
              <a:ext uri="{FF2B5EF4-FFF2-40B4-BE49-F238E27FC236}">
                <a16:creationId xmlns:a16="http://schemas.microsoft.com/office/drawing/2014/main" id="{BA9A6BB3-5AD6-45C4-A03F-9335E22FB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390" y="73163"/>
            <a:ext cx="2843907" cy="66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369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169133F-8ACD-4EEC-BFA2-7317F529E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834C678-9AD3-42CD-AD0E-B175710F4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Spectre IR du pentan-1-amine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2228463-6A24-45A9-95AA-1A0088528F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2021" y="1013769"/>
            <a:ext cx="5642679" cy="3657673"/>
          </a:xfrm>
          <a:prstGeom prst="rect">
            <a:avLst/>
          </a:prstGeom>
        </p:spPr>
      </p:pic>
      <p:pic>
        <p:nvPicPr>
          <p:cNvPr id="5" name="Picture 2" descr="RÃ©sultat de recherche d'images pour &quot;pentylamine&quot;">
            <a:extLst>
              <a:ext uri="{FF2B5EF4-FFF2-40B4-BE49-F238E27FC236}">
                <a16:creationId xmlns:a16="http://schemas.microsoft.com/office/drawing/2014/main" id="{A161A6BE-78B3-4B4B-B16E-7C8619FF0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244" y="587613"/>
            <a:ext cx="2985756" cy="67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944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24C7472-8334-4407-865F-648C8644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1095554-DB5C-4ECB-AE22-371A3C103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553" y="117967"/>
            <a:ext cx="7543800" cy="694497"/>
          </a:xfrm>
        </p:spPr>
        <p:txBody>
          <a:bodyPr/>
          <a:lstStyle/>
          <a:p>
            <a:r>
              <a:rPr lang="fr-FR" dirty="0"/>
              <a:t>Spectroscopie infrarouge (IR)</a:t>
            </a:r>
          </a:p>
        </p:txBody>
      </p:sp>
      <p:pic>
        <p:nvPicPr>
          <p:cNvPr id="5" name="Picture 4" descr="RÃ©sultat de recherche d'images pour &quot;paracÃ©tamol&quot;">
            <a:extLst>
              <a:ext uri="{FF2B5EF4-FFF2-40B4-BE49-F238E27FC236}">
                <a16:creationId xmlns:a16="http://schemas.microsoft.com/office/drawing/2014/main" id="{45568AE7-40B2-4099-88B3-FA8E835F7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345" y="60791"/>
            <a:ext cx="1112102" cy="64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e 24">
            <a:extLst>
              <a:ext uri="{FF2B5EF4-FFF2-40B4-BE49-F238E27FC236}">
                <a16:creationId xmlns:a16="http://schemas.microsoft.com/office/drawing/2014/main" id="{1B8AC179-AEF6-4032-810B-AEFE36C04E27}"/>
              </a:ext>
            </a:extLst>
          </p:cNvPr>
          <p:cNvGrpSpPr/>
          <p:nvPr/>
        </p:nvGrpSpPr>
        <p:grpSpPr>
          <a:xfrm>
            <a:off x="431955" y="808699"/>
            <a:ext cx="8280090" cy="3985018"/>
            <a:chOff x="412580" y="789156"/>
            <a:chExt cx="8280090" cy="3985018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EAA9C62A-E4C9-4214-965F-80838697CB4A}"/>
                </a:ext>
              </a:extLst>
            </p:cNvPr>
            <p:cNvGrpSpPr/>
            <p:nvPr/>
          </p:nvGrpSpPr>
          <p:grpSpPr>
            <a:xfrm>
              <a:off x="412580" y="789156"/>
              <a:ext cx="8280090" cy="3985018"/>
              <a:chOff x="412580" y="789156"/>
              <a:chExt cx="8280090" cy="3985018"/>
            </a:xfrm>
          </p:grpSpPr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BE12CD58-D468-4A09-BC28-C854833B497C}"/>
                  </a:ext>
                </a:extLst>
              </p:cNvPr>
              <p:cNvGrpSpPr/>
              <p:nvPr/>
            </p:nvGrpSpPr>
            <p:grpSpPr>
              <a:xfrm>
                <a:off x="412580" y="789156"/>
                <a:ext cx="8280090" cy="3985018"/>
                <a:chOff x="412580" y="789156"/>
                <a:chExt cx="8280090" cy="3985018"/>
              </a:xfrm>
            </p:grpSpPr>
            <p:grpSp>
              <p:nvGrpSpPr>
                <p:cNvPr id="22" name="Groupe 21">
                  <a:extLst>
                    <a:ext uri="{FF2B5EF4-FFF2-40B4-BE49-F238E27FC236}">
                      <a16:creationId xmlns:a16="http://schemas.microsoft.com/office/drawing/2014/main" id="{00CD4B58-0BB5-4432-96D5-856ACC4670EE}"/>
                    </a:ext>
                  </a:extLst>
                </p:cNvPr>
                <p:cNvGrpSpPr/>
                <p:nvPr/>
              </p:nvGrpSpPr>
              <p:grpSpPr>
                <a:xfrm>
                  <a:off x="412580" y="789156"/>
                  <a:ext cx="8280090" cy="3985018"/>
                  <a:chOff x="412580" y="789156"/>
                  <a:chExt cx="8280090" cy="3985018"/>
                </a:xfrm>
              </p:grpSpPr>
              <p:grpSp>
                <p:nvGrpSpPr>
                  <p:cNvPr id="21" name="Groupe 20">
                    <a:extLst>
                      <a:ext uri="{FF2B5EF4-FFF2-40B4-BE49-F238E27FC236}">
                        <a16:creationId xmlns:a16="http://schemas.microsoft.com/office/drawing/2014/main" id="{5DDEEBC5-8564-49F4-9372-FED03EB961EB}"/>
                      </a:ext>
                    </a:extLst>
                  </p:cNvPr>
                  <p:cNvGrpSpPr/>
                  <p:nvPr/>
                </p:nvGrpSpPr>
                <p:grpSpPr>
                  <a:xfrm>
                    <a:off x="412580" y="789156"/>
                    <a:ext cx="8280090" cy="3985018"/>
                    <a:chOff x="412580" y="789156"/>
                    <a:chExt cx="8280090" cy="3985018"/>
                  </a:xfrm>
                </p:grpSpPr>
                <p:grpSp>
                  <p:nvGrpSpPr>
                    <p:cNvPr id="20" name="Groupe 19">
                      <a:extLst>
                        <a:ext uri="{FF2B5EF4-FFF2-40B4-BE49-F238E27FC236}">
                          <a16:creationId xmlns:a16="http://schemas.microsoft.com/office/drawing/2014/main" id="{A256D6CF-7219-4EFB-8A35-41C69E22A8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2580" y="789156"/>
                      <a:ext cx="8280090" cy="3985018"/>
                      <a:chOff x="2988715" y="702309"/>
                      <a:chExt cx="8280090" cy="3985018"/>
                    </a:xfrm>
                  </p:grpSpPr>
                  <p:pic>
                    <p:nvPicPr>
                      <p:cNvPr id="4" name="Image 3">
                        <a:extLst>
                          <a:ext uri="{FF2B5EF4-FFF2-40B4-BE49-F238E27FC236}">
                            <a16:creationId xmlns:a16="http://schemas.microsoft.com/office/drawing/2014/main" id="{D66861F9-5759-477E-8C42-65C809A8F27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/>
                      <a:srcRect t="16224" b="21806"/>
                      <a:stretch/>
                    </p:blipFill>
                    <p:spPr>
                      <a:xfrm>
                        <a:off x="3246731" y="702309"/>
                        <a:ext cx="7543800" cy="3615686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8112D267-BB8A-44C7-9264-032C18ECB210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2142778" y="2297046"/>
                        <a:ext cx="2061205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fr-FR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Transmittance (%)</a:t>
                        </a:r>
                        <a:endParaRPr lang="fr-FR" dirty="0"/>
                      </a:p>
                    </p:txBody>
                  </p:sp>
                  <p:sp>
                    <p:nvSpPr>
                      <p:cNvPr id="7" name="ZoneTexte 6">
                        <a:extLst>
                          <a:ext uri="{FF2B5EF4-FFF2-40B4-BE49-F238E27FC236}">
                            <a16:creationId xmlns:a16="http://schemas.microsoft.com/office/drawing/2014/main" id="{709D61EE-35CF-4523-ABE0-BD38781B9E4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734152" y="4317995"/>
                        <a:ext cx="253465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fr-FR" dirty="0"/>
                          <a:t>Nombre d’onde (cm</a:t>
                        </a:r>
                        <a:r>
                          <a:rPr lang="fr-FR" baseline="30000" dirty="0"/>
                          <a:t>-1</a:t>
                        </a:r>
                        <a:r>
                          <a:rPr lang="fr-FR" dirty="0"/>
                          <a:t>)</a:t>
                        </a:r>
                      </a:p>
                    </p:txBody>
                  </p:sp>
                  <p:sp>
                    <p:nvSpPr>
                      <p:cNvPr id="13" name="Ellipse 12">
                        <a:extLst>
                          <a:ext uri="{FF2B5EF4-FFF2-40B4-BE49-F238E27FC236}">
                            <a16:creationId xmlns:a16="http://schemas.microsoft.com/office/drawing/2014/main" id="{38D600A8-91A8-432E-9435-9C7277D30A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01348" y="1677191"/>
                        <a:ext cx="155866" cy="1519419"/>
                      </a:xfrm>
                      <a:prstGeom prst="ellipse">
                        <a:avLst/>
                      </a:prstGeom>
                      <a:solidFill>
                        <a:srgbClr val="FF0000">
                          <a:alpha val="30196"/>
                        </a:srgbClr>
                      </a:solidFill>
                      <a:ln w="381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14" name="ZoneTexte 13">
                            <a:extLst>
                              <a:ext uri="{FF2B5EF4-FFF2-40B4-BE49-F238E27FC236}">
                                <a16:creationId xmlns:a16="http://schemas.microsoft.com/office/drawing/2014/main" id="{394E3FFC-A778-4CE0-93E1-6966F62C5BD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333335" y="1396806"/>
                            <a:ext cx="1649772" cy="492443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solidFill>
                              <a:srgbClr val="92D050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fr-FR" sz="1200" b="0" i="1" dirty="0">
                                <a:latin typeface="Cambria Math" panose="02040503050406030204" pitchFamily="18" charset="0"/>
                              </a:rPr>
                              <a:t>Position : </a:t>
                            </a:r>
                            <a:r>
                              <a:rPr lang="fr-FR" sz="1200" i="1" dirty="0">
                                <a:latin typeface="Cambria Math" panose="02040503050406030204" pitchFamily="18" charset="0"/>
                              </a:rPr>
                              <a:t>30</a:t>
                            </a:r>
                            <a:r>
                              <a:rPr lang="fr-FR" sz="1200" b="0" i="1" dirty="0">
                                <a:latin typeface="Cambria Math" panose="02040503050406030204" pitchFamily="18" charset="0"/>
                              </a:rPr>
                              <a:t>00 – 3200</a:t>
                            </a:r>
                          </a:p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fr-FR" sz="1400" b="0" i="0" smtClean="0">
                                      <a:latin typeface="Cambria Math" panose="02040503050406030204" pitchFamily="18" charset="0"/>
                                    </a:rPr>
                                    <m:t>O</m:t>
                                  </m:r>
                                  <m:r>
                                    <a:rPr lang="fr-FR" sz="1400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FR" sz="1400" b="0" i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oMath>
                              </m:oMathPara>
                            </a14:m>
                            <a:endParaRPr lang="fr-FR" sz="1400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14" name="ZoneTexte 13">
                            <a:extLst>
                              <a:ext uri="{FF2B5EF4-FFF2-40B4-BE49-F238E27FC236}">
                                <a16:creationId xmlns:a16="http://schemas.microsoft.com/office/drawing/2014/main" id="{394E3FFC-A778-4CE0-93E1-6966F62C5BD1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333335" y="1396806"/>
                            <a:ext cx="1649772" cy="492443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/>
                            </a:stretch>
                          </a:blipFill>
                          <a:ln w="28575">
                            <a:solidFill>
                              <a:srgbClr val="92D050"/>
                            </a:solidFill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fr-FR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15" name="Ellipse 14">
                        <a:extLst>
                          <a:ext uri="{FF2B5EF4-FFF2-40B4-BE49-F238E27FC236}">
                            <a16:creationId xmlns:a16="http://schemas.microsoft.com/office/drawing/2014/main" id="{70B33F1E-028F-482B-B1FD-7E0C4125F0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71209" y="1602458"/>
                        <a:ext cx="369333" cy="1547529"/>
                      </a:xfrm>
                      <a:prstGeom prst="ellipse">
                        <a:avLst/>
                      </a:prstGeom>
                      <a:solidFill>
                        <a:srgbClr val="92D050">
                          <a:alpha val="30196"/>
                        </a:srgbClr>
                      </a:solidFill>
                      <a:ln w="381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</p:grpSp>
                <p:sp>
                  <p:nvSpPr>
                    <p:cNvPr id="8" name="Rectangle 7">
                      <a:extLst>
                        <a:ext uri="{FF2B5EF4-FFF2-40B4-BE49-F238E27FC236}">
                          <a16:creationId xmlns:a16="http://schemas.microsoft.com/office/drawing/2014/main" id="{4BD0261B-34CF-46B6-850C-FCABBEC269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7334" y="874856"/>
                      <a:ext cx="3167062" cy="3387406"/>
                    </a:xfrm>
                    <a:prstGeom prst="rect">
                      <a:avLst/>
                    </a:prstGeom>
                    <a:solidFill>
                      <a:schemeClr val="accent2">
                        <a:lumMod val="50000"/>
                        <a:alpha val="34118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1" name="ZoneTexte 10">
                      <a:extLst>
                        <a:ext uri="{FF2B5EF4-FFF2-40B4-BE49-F238E27FC236}">
                          <a16:creationId xmlns:a16="http://schemas.microsoft.com/office/drawing/2014/main" id="{60CAB268-77C3-4413-89F2-2993BC2A3F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84777" y="3478998"/>
                      <a:ext cx="21844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b="1" dirty="0"/>
                        <a:t>Empreinte digitale</a:t>
                      </a:r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2" name="ZoneTexte 11">
                        <a:extLst>
                          <a:ext uri="{FF2B5EF4-FFF2-40B4-BE49-F238E27FC236}">
                            <a16:creationId xmlns:a16="http://schemas.microsoft.com/office/drawing/2014/main" id="{DC1ED1BF-90D9-44AE-87C2-EAB00BD2EBE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78260" y="3405246"/>
                        <a:ext cx="1649772" cy="707886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fr-FR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Position : 3300 - 3500</a:t>
                        </a:r>
                      </a:p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fr-FR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fr-FR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fr-FR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oMath>
                          </m:oMathPara>
                        </a14:m>
                        <a:endParaRPr lang="fr-FR" sz="14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  <a:p>
                        <a:pPr algn="ctr"/>
                        <a:r>
                          <a:rPr lang="fr-FR" sz="14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(amide)</a:t>
                        </a:r>
                      </a:p>
                    </p:txBody>
                  </p:sp>
                </mc:Choice>
                <mc:Fallback>
                  <p:sp>
                    <p:nvSpPr>
                      <p:cNvPr id="12" name="ZoneTexte 11">
                        <a:extLst>
                          <a:ext uri="{FF2B5EF4-FFF2-40B4-BE49-F238E27FC236}">
                            <a16:creationId xmlns:a16="http://schemas.microsoft.com/office/drawing/2014/main" id="{DC1ED1BF-90D9-44AE-87C2-EAB00BD2EBE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78260" y="3405246"/>
                        <a:ext cx="1649772" cy="707886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4132"/>
                        </a:stretch>
                      </a:blipFill>
                      <a:ln w="28575">
                        <a:solidFill>
                          <a:srgbClr val="FF0000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" name="ZoneTexte 15">
                      <a:extLst>
                        <a:ext uri="{FF2B5EF4-FFF2-40B4-BE49-F238E27FC236}">
                          <a16:creationId xmlns:a16="http://schemas.microsoft.com/office/drawing/2014/main" id="{6A10EEE2-D671-45D1-807B-21C1CC4010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9749" y="2643337"/>
                      <a:ext cx="1630605" cy="492443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00B0F0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200" b="0" i="1" dirty="0">
                          <a:latin typeface="Cambria Math" panose="02040503050406030204" pitchFamily="18" charset="0"/>
                        </a:rPr>
                        <a:t>Position : 1650 - 1700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fr-FR" sz="14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fr-FR" sz="1400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fr-FR" sz="1400" b="0" i="0" smtClean="0">
                                <a:latin typeface="Cambria Math" panose="02040503050406030204" pitchFamily="18" charset="0"/>
                              </a:rPr>
                              <m:t>O</m:t>
                            </m:r>
                          </m:oMath>
                        </m:oMathPara>
                      </a14:m>
                      <a:endParaRPr lang="fr-FR" sz="1400" dirty="0"/>
                    </a:p>
                  </p:txBody>
                </p:sp>
              </mc:Choice>
              <mc:Fallback>
                <p:sp>
                  <p:nvSpPr>
                    <p:cNvPr id="16" name="ZoneTexte 15">
                      <a:extLst>
                        <a:ext uri="{FF2B5EF4-FFF2-40B4-BE49-F238E27FC236}">
                          <a16:creationId xmlns:a16="http://schemas.microsoft.com/office/drawing/2014/main" id="{6A10EEE2-D671-45D1-807B-21C1CC4010C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89749" y="2643337"/>
                      <a:ext cx="1630605" cy="492443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28575">
                      <a:solidFill>
                        <a:srgbClr val="00B0F0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E6DE8F84-4F5A-4742-8B7C-9FE2EDBFA1C0}"/>
                  </a:ext>
                </a:extLst>
              </p:cNvPr>
              <p:cNvSpPr/>
              <p:nvPr/>
            </p:nvSpPr>
            <p:spPr>
              <a:xfrm>
                <a:off x="4623648" y="1637006"/>
                <a:ext cx="197256" cy="2505103"/>
              </a:xfrm>
              <a:prstGeom prst="ellipse">
                <a:avLst/>
              </a:prstGeom>
              <a:solidFill>
                <a:srgbClr val="1CADE4">
                  <a:alpha val="30196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247FAB2E-B3A7-4626-AF09-DCFA8496F190}"/>
                  </a:ext>
                </a:extLst>
              </p:cNvPr>
              <p:cNvSpPr/>
              <p:nvPr/>
            </p:nvSpPr>
            <p:spPr>
              <a:xfrm>
                <a:off x="4781271" y="1537956"/>
                <a:ext cx="297650" cy="2262422"/>
              </a:xfrm>
              <a:prstGeom prst="ellipse">
                <a:avLst/>
              </a:prstGeom>
              <a:solidFill>
                <a:srgbClr val="7030A0">
                  <a:alpha val="30196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EF0CB4E-2C47-436C-8A40-DB8540EBC4FD}"/>
                    </a:ext>
                  </a:extLst>
                </p:cNvPr>
                <p:cNvSpPr txBox="1"/>
                <p:nvPr/>
              </p:nvSpPr>
              <p:spPr>
                <a:xfrm>
                  <a:off x="3154578" y="3404483"/>
                  <a:ext cx="1340061" cy="677108"/>
                </a:xfrm>
                <a:prstGeom prst="rect">
                  <a:avLst/>
                </a:prstGeom>
                <a:noFill/>
                <a:ln w="28575">
                  <a:solidFill>
                    <a:srgbClr val="7030A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0" i="1" dirty="0">
                      <a:latin typeface="Cambria Math" panose="02040503050406030204" pitchFamily="18" charset="0"/>
                    </a:rPr>
                    <a:t>Position : </a:t>
                  </a:r>
                  <a14:m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∼</m:t>
                      </m:r>
                    </m:oMath>
                  </a14:m>
                  <a:r>
                    <a:rPr lang="fr-FR" sz="1200" b="0" i="1" dirty="0">
                      <a:latin typeface="Cambria Math" panose="02040503050406030204" pitchFamily="18" charset="0"/>
                    </a:rPr>
                    <a:t>1600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4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fr-FR" sz="14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sz="14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fr-FR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fr-FR" sz="1400" b="0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(+ 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fr-FR" sz="12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fr-FR" sz="1200" dirty="0"/>
                    <a:t> </a:t>
                  </a:r>
                </a:p>
              </p:txBody>
            </p:sp>
          </mc:Choice>
          <mc:Fallback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EF0CB4E-2C47-436C-8A40-DB8540EBC4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4578" y="3404483"/>
                  <a:ext cx="1340061" cy="67710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70554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A662E40-326C-46C1-AA82-93F1A27E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33E7634-084E-4045-BE76-36F8DE53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Spectre IR de l’indigo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14745360-683E-4B87-969B-9A9B105E5258}"/>
              </a:ext>
            </a:extLst>
          </p:cNvPr>
          <p:cNvGrpSpPr/>
          <p:nvPr/>
        </p:nvGrpSpPr>
        <p:grpSpPr>
          <a:xfrm>
            <a:off x="491805" y="836129"/>
            <a:ext cx="7910286" cy="4012953"/>
            <a:chOff x="491805" y="836129"/>
            <a:chExt cx="7910286" cy="4012953"/>
          </a:xfrm>
        </p:grpSpPr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C8F929C1-8055-4DC8-A072-A349ADD94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1805" y="836129"/>
              <a:ext cx="7910286" cy="4012953"/>
            </a:xfrm>
            <a:prstGeom prst="rect">
              <a:avLst/>
            </a:prstGeom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60B3056-38CD-45D5-B744-C2000CCDB04B}"/>
                </a:ext>
              </a:extLst>
            </p:cNvPr>
            <p:cNvSpPr txBox="1"/>
            <p:nvPr/>
          </p:nvSpPr>
          <p:spPr>
            <a:xfrm>
              <a:off x="6034448" y="3484027"/>
              <a:ext cx="218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Empreinte digitale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2296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EE41579-9004-49DB-9456-6E8E0476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455BBFF-6122-4B2E-886F-4A1878452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727" y="98358"/>
            <a:ext cx="8954668" cy="694497"/>
          </a:xfrm>
        </p:spPr>
        <p:txBody>
          <a:bodyPr/>
          <a:lstStyle/>
          <a:p>
            <a:r>
              <a:rPr lang="fr-FR" dirty="0"/>
              <a:t>Limitations de la  spectroscopie  IR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E2BD471-039F-44B5-BE80-B5664AB5F4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41365" y="698078"/>
            <a:ext cx="3276074" cy="185323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D07FC2A-035A-4C9A-AAEF-04C228DE33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6601" b="19035"/>
          <a:stretch/>
        </p:blipFill>
        <p:spPr>
          <a:xfrm>
            <a:off x="124371" y="2874319"/>
            <a:ext cx="3093635" cy="1772479"/>
          </a:xfrm>
          <a:prstGeom prst="rect">
            <a:avLst/>
          </a:prstGeom>
        </p:spPr>
      </p:pic>
      <p:pic>
        <p:nvPicPr>
          <p:cNvPr id="6" name="Picture 12" descr="Fichier:Ethanol-2D-skeletal.svg">
            <a:extLst>
              <a:ext uri="{FF2B5EF4-FFF2-40B4-BE49-F238E27FC236}">
                <a16:creationId xmlns:a16="http://schemas.microsoft.com/office/drawing/2014/main" id="{82FFBBD1-3A0F-47C3-AD83-BE20713CA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241" y="1869734"/>
            <a:ext cx="935894" cy="36855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Image illustrative de lâarticle Propan-1-ol">
            <a:extLst>
              <a:ext uri="{FF2B5EF4-FFF2-40B4-BE49-F238E27FC236}">
                <a16:creationId xmlns:a16="http://schemas.microsoft.com/office/drawing/2014/main" id="{54499D73-427E-4AB1-B9C6-8D2ACA83F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88" y="4089455"/>
            <a:ext cx="1276799" cy="34393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01FC8E2E-99EA-498F-BDA1-31B50549D702}"/>
              </a:ext>
            </a:extLst>
          </p:cNvPr>
          <p:cNvGrpSpPr/>
          <p:nvPr/>
        </p:nvGrpSpPr>
        <p:grpSpPr>
          <a:xfrm>
            <a:off x="3934419" y="1289928"/>
            <a:ext cx="5209581" cy="3073455"/>
            <a:chOff x="2166559" y="1624367"/>
            <a:chExt cx="7033538" cy="3877238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6F14D0DB-FA4B-4C0B-9F8E-98A1D8C5E9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6601" b="23168"/>
            <a:stretch/>
          </p:blipFill>
          <p:spPr>
            <a:xfrm>
              <a:off x="2465410" y="1763759"/>
              <a:ext cx="6559321" cy="3404588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1B7DEEB0-EAD9-4EFE-B62A-B34AFE4EA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166559" y="1624367"/>
              <a:ext cx="7033538" cy="3877238"/>
            </a:xfrm>
            <a:prstGeom prst="rect">
              <a:avLst/>
            </a:prstGeom>
          </p:spPr>
        </p:pic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20448E53-3690-4EAE-9112-B2D41B59028C}"/>
                </a:ext>
              </a:extLst>
            </p:cNvPr>
            <p:cNvSpPr/>
            <p:nvPr/>
          </p:nvSpPr>
          <p:spPr>
            <a:xfrm>
              <a:off x="6887816" y="1848678"/>
              <a:ext cx="2136914" cy="3220278"/>
            </a:xfrm>
            <a:prstGeom prst="roundRect">
              <a:avLst/>
            </a:prstGeom>
            <a:solidFill>
              <a:srgbClr val="92D050">
                <a:alpha val="2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E9068538-785E-4DC3-941C-467061E79279}"/>
              </a:ext>
            </a:extLst>
          </p:cNvPr>
          <p:cNvSpPr/>
          <p:nvPr/>
        </p:nvSpPr>
        <p:spPr>
          <a:xfrm>
            <a:off x="3367314" y="838876"/>
            <a:ext cx="567105" cy="3807922"/>
          </a:xfrm>
          <a:prstGeom prst="rightBrace">
            <a:avLst/>
          </a:prstGeom>
          <a:ln w="28575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654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1EC061-06AE-4E67-8588-350704D6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EEF33ED-EDC5-4B17-A321-89C1748D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Spectroscopie  RMN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44409AB-B217-4145-9E93-36CAFE6B8A5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469" y="1138648"/>
            <a:ext cx="4284845" cy="322687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0F7AC4A-36FA-48B2-8732-647F9C201DE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443" y="1138648"/>
            <a:ext cx="4284844" cy="3226875"/>
          </a:xfrm>
          <a:prstGeom prst="rect">
            <a:avLst/>
          </a:prstGeom>
        </p:spPr>
      </p:pic>
      <p:pic>
        <p:nvPicPr>
          <p:cNvPr id="6" name="Picture 12" descr="Fichier:Ethanol-2D-skeletal.svg">
            <a:extLst>
              <a:ext uri="{FF2B5EF4-FFF2-40B4-BE49-F238E27FC236}">
                <a16:creationId xmlns:a16="http://schemas.microsoft.com/office/drawing/2014/main" id="{3E33C6D1-B181-44CC-93B7-9AD8DA424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82" y="2666179"/>
            <a:ext cx="1131729" cy="44567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Image illustrative de lâarticle Propan-1-ol">
            <a:extLst>
              <a:ext uri="{FF2B5EF4-FFF2-40B4-BE49-F238E27FC236}">
                <a16:creationId xmlns:a16="http://schemas.microsoft.com/office/drawing/2014/main" id="{6419A9CC-14BF-4DB9-83CB-CBB1E9DA4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477" y="2634657"/>
            <a:ext cx="1470978" cy="39624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045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7C66AC-B1B5-49D8-AA9A-AA6C0BB8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129571F-8572-4585-AD66-6CD9F816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889" y="86756"/>
            <a:ext cx="8795657" cy="694497"/>
          </a:xfrm>
        </p:spPr>
        <p:txBody>
          <a:bodyPr/>
          <a:lstStyle/>
          <a:p>
            <a:r>
              <a:rPr lang="fr-FR" sz="4000" dirty="0"/>
              <a:t>Spectre RMN et déplacement chimique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A394AA59-4B38-45B2-9AC1-F3BC412A1C0C}"/>
              </a:ext>
            </a:extLst>
          </p:cNvPr>
          <p:cNvSpPr txBox="1">
            <a:spLocks/>
          </p:cNvSpPr>
          <p:nvPr/>
        </p:nvSpPr>
        <p:spPr>
          <a:xfrm>
            <a:off x="530889" y="1126879"/>
            <a:ext cx="3552099" cy="48197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SPECTRE RMN DE L’ETHANE</a:t>
            </a:r>
          </a:p>
        </p:txBody>
      </p:sp>
      <p:pic>
        <p:nvPicPr>
          <p:cNvPr id="5" name="Espace réservé du contenu 8">
            <a:extLst>
              <a:ext uri="{FF2B5EF4-FFF2-40B4-BE49-F238E27FC236}">
                <a16:creationId xmlns:a16="http://schemas.microsoft.com/office/drawing/2014/main" id="{57CC79A8-0D6C-4AB2-ACB9-661C8D138E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9" t="3218" r="10035" b="56813"/>
          <a:stretch/>
        </p:blipFill>
        <p:spPr>
          <a:xfrm>
            <a:off x="383990" y="1662068"/>
            <a:ext cx="3845899" cy="2919796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</p:pic>
      <p:sp>
        <p:nvSpPr>
          <p:cNvPr id="6" name="Espace réservé du texte 6">
            <a:extLst>
              <a:ext uri="{FF2B5EF4-FFF2-40B4-BE49-F238E27FC236}">
                <a16:creationId xmlns:a16="http://schemas.microsoft.com/office/drawing/2014/main" id="{23ABE1E4-64D5-4A33-BAA5-E851D603C499}"/>
              </a:ext>
            </a:extLst>
          </p:cNvPr>
          <p:cNvSpPr txBox="1">
            <a:spLocks/>
          </p:cNvSpPr>
          <p:nvPr/>
        </p:nvSpPr>
        <p:spPr>
          <a:xfrm>
            <a:off x="4854123" y="1204090"/>
            <a:ext cx="4289877" cy="48197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SPECTRE RMN DU METHOXYETHANE</a:t>
            </a:r>
          </a:p>
        </p:txBody>
      </p:sp>
      <p:pic>
        <p:nvPicPr>
          <p:cNvPr id="7" name="Espace réservé du contenu 8">
            <a:extLst>
              <a:ext uri="{FF2B5EF4-FFF2-40B4-BE49-F238E27FC236}">
                <a16:creationId xmlns:a16="http://schemas.microsoft.com/office/drawing/2014/main" id="{75B3C948-6DB8-4EDF-A761-8845950A02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43928" r="10337" b="16988"/>
          <a:stretch/>
        </p:blipFill>
        <p:spPr>
          <a:xfrm>
            <a:off x="4914112" y="1662068"/>
            <a:ext cx="3953729" cy="2929930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44721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3FBF4C7-CF77-4630-ABA7-C6B510C4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C1E9258-A7A0-43C9-8977-B5AE15753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8" y="144379"/>
            <a:ext cx="8860838" cy="694497"/>
          </a:xfrm>
        </p:spPr>
        <p:txBody>
          <a:bodyPr/>
          <a:lstStyle/>
          <a:p>
            <a:r>
              <a:rPr lang="fr-FR" dirty="0"/>
              <a:t>Table de déplacement chimique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0349774-CD8A-4527-965C-77DC3AC396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4335038"/>
              </p:ext>
            </p:extLst>
          </p:nvPr>
        </p:nvGraphicFramePr>
        <p:xfrm>
          <a:off x="141581" y="768758"/>
          <a:ext cx="8860838" cy="39595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837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6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6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50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Type</a:t>
                      </a:r>
                      <a:r>
                        <a:rPr lang="fr-FR" baseline="0" dirty="0"/>
                        <a:t> de proton</a:t>
                      </a:r>
                      <a:endParaRPr lang="fr-FR" dirty="0"/>
                    </a:p>
                  </a:txBody>
                  <a:tcPr marL="89106" marR="891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Exemple</a:t>
                      </a:r>
                    </a:p>
                  </a:txBody>
                  <a:tcPr marL="89106" marR="891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δ</a:t>
                      </a:r>
                      <a:r>
                        <a:rPr lang="fr-FR" dirty="0"/>
                        <a:t>(ppm)</a:t>
                      </a:r>
                      <a:endParaRPr lang="en-US" dirty="0"/>
                    </a:p>
                  </a:txBody>
                  <a:tcPr marL="89106" marR="8910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342">
                <a:tc>
                  <a:txBody>
                    <a:bodyPr/>
                    <a:lstStyle/>
                    <a:p>
                      <a:pPr algn="l"/>
                      <a:r>
                        <a:rPr lang="fr-FR" sz="1400" dirty="0"/>
                        <a:t>Proton d’un alcane ou</a:t>
                      </a:r>
                      <a:r>
                        <a:rPr lang="fr-FR" sz="1400" baseline="0" dirty="0"/>
                        <a:t> de chaîne carbonée éloignée d’atomes électronégatifs</a:t>
                      </a:r>
                      <a:endParaRPr lang="fr-FR" sz="1400" dirty="0"/>
                    </a:p>
                  </a:txBody>
                  <a:tcPr marL="89106" marR="891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sz="1400" b="1" baseline="-25000" dirty="0"/>
                        <a:t>3</a:t>
                      </a:r>
                      <a:r>
                        <a:rPr lang="en-US" sz="1400" dirty="0">
                          <a:sym typeface="Symbol"/>
                        </a:rPr>
                        <a:t>C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sym typeface="Symbol"/>
                        </a:rPr>
                        <a:t>H</a:t>
                      </a:r>
                      <a:r>
                        <a:rPr lang="en-US" sz="1400" b="1" baseline="-25000" dirty="0">
                          <a:sym typeface="Symbol"/>
                        </a:rPr>
                        <a:t>2</a:t>
                      </a:r>
                      <a:r>
                        <a:rPr lang="en-US" sz="1400" dirty="0">
                          <a:sym typeface="Symbol"/>
                        </a:rPr>
                        <a:t>C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sym typeface="Symbol"/>
                        </a:rPr>
                        <a:t>H</a:t>
                      </a:r>
                      <a:r>
                        <a:rPr lang="en-US" sz="1400" b="1" baseline="-25000" dirty="0">
                          <a:sym typeface="Symbol"/>
                        </a:rPr>
                        <a:t>2</a:t>
                      </a:r>
                      <a:r>
                        <a:rPr lang="en-US" sz="1400" dirty="0">
                          <a:sym typeface="Symbol"/>
                        </a:rPr>
                        <a:t>C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sym typeface="Symbol"/>
                        </a:rPr>
                        <a:t>H</a:t>
                      </a:r>
                      <a:r>
                        <a:rPr lang="en-US" sz="1400" b="1" baseline="-25000" dirty="0">
                          <a:sym typeface="Symbol"/>
                        </a:rPr>
                        <a:t>3</a:t>
                      </a:r>
                      <a:endParaRPr lang="en-US" sz="1400" b="1" baseline="-25000" dirty="0"/>
                    </a:p>
                  </a:txBody>
                  <a:tcPr marL="89106" marR="891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0,8 </a:t>
                      </a:r>
                      <a:r>
                        <a:rPr lang="en-US" sz="1400" dirty="0">
                          <a:sym typeface="Symbol"/>
                        </a:rPr>
                        <a:t> 2,5</a:t>
                      </a:r>
                      <a:endParaRPr lang="en-US" sz="1400" dirty="0"/>
                    </a:p>
                  </a:txBody>
                  <a:tcPr marL="89106" marR="8910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798">
                <a:tc>
                  <a:txBody>
                    <a:bodyPr/>
                    <a:lstStyle/>
                    <a:p>
                      <a:pPr algn="l"/>
                      <a:endParaRPr lang="fr-FR" sz="1400" dirty="0"/>
                    </a:p>
                    <a:p>
                      <a:pPr algn="l"/>
                      <a:r>
                        <a:rPr lang="fr-FR" sz="1400" dirty="0"/>
                        <a:t>Proton sur un atome de carbone lié à</a:t>
                      </a:r>
                      <a:r>
                        <a:rPr lang="fr-FR" sz="1400" baseline="0" dirty="0"/>
                        <a:t> un atome électronégatif</a:t>
                      </a:r>
                    </a:p>
                    <a:p>
                      <a:pPr algn="l"/>
                      <a:endParaRPr lang="fr-FR" sz="1400" dirty="0"/>
                    </a:p>
                  </a:txBody>
                  <a:tcPr marL="89106" marR="891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sz="1400" b="1" baseline="-25000" dirty="0"/>
                        <a:t>3</a:t>
                      </a:r>
                      <a:r>
                        <a:rPr lang="en-US" sz="1400" dirty="0">
                          <a:sym typeface="Symbol"/>
                        </a:rPr>
                        <a:t>OH</a:t>
                      </a:r>
                    </a:p>
                    <a:p>
                      <a:pPr algn="ctr"/>
                      <a:r>
                        <a:rPr lang="en-US" sz="1400" dirty="0">
                          <a:sym typeface="Symbol"/>
                        </a:rPr>
                        <a:t>CH</a:t>
                      </a:r>
                      <a:r>
                        <a:rPr lang="en-US" sz="1400" baseline="-25000" dirty="0">
                          <a:sym typeface="Symbol"/>
                        </a:rPr>
                        <a:t>3</a:t>
                      </a:r>
                      <a:r>
                        <a:rPr lang="en-US" sz="1400" dirty="0">
                          <a:sym typeface="Symbol"/>
                        </a:rPr>
                        <a:t>CH</a:t>
                      </a:r>
                      <a:r>
                        <a:rPr lang="en-US" sz="1400" baseline="-25000" dirty="0">
                          <a:sym typeface="Symbol"/>
                        </a:rPr>
                        <a:t>2</a:t>
                      </a:r>
                      <a:r>
                        <a:rPr lang="en-US" sz="1400" dirty="0">
                          <a:sym typeface="Symbol"/>
                        </a:rPr>
                        <a:t>OC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sym typeface="Symbol"/>
                        </a:rPr>
                        <a:t>H</a:t>
                      </a:r>
                      <a:r>
                        <a:rPr lang="en-US" sz="1400" b="1" baseline="-25000" dirty="0">
                          <a:sym typeface="Symbol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sym typeface="Symbol"/>
                        </a:rPr>
                        <a:t>CH</a:t>
                      </a:r>
                      <a:r>
                        <a:rPr lang="en-US" sz="1400" baseline="-25000" dirty="0">
                          <a:sym typeface="Symbol"/>
                        </a:rPr>
                        <a:t>3</a:t>
                      </a:r>
                      <a:r>
                        <a:rPr lang="en-US" sz="1400" dirty="0">
                          <a:sym typeface="Symbol"/>
                        </a:rPr>
                        <a:t>C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sym typeface="Symbol"/>
                        </a:rPr>
                        <a:t>H</a:t>
                      </a:r>
                      <a:r>
                        <a:rPr lang="en-US" sz="1400" b="1" baseline="-25000" dirty="0">
                          <a:sym typeface="Symbol"/>
                        </a:rPr>
                        <a:t>2</a:t>
                      </a:r>
                      <a:r>
                        <a:rPr lang="en-US" sz="1400" dirty="0">
                          <a:sym typeface="Symbol"/>
                        </a:rPr>
                        <a:t>Cl</a:t>
                      </a:r>
                      <a:endParaRPr lang="en-US" sz="1400" dirty="0"/>
                    </a:p>
                  </a:txBody>
                  <a:tcPr marL="89106" marR="891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3,1 </a:t>
                      </a:r>
                      <a:r>
                        <a:rPr lang="en-US" sz="1400" dirty="0">
                          <a:sym typeface="Symbol"/>
                        </a:rPr>
                        <a:t> 5,0</a:t>
                      </a:r>
                      <a:endParaRPr lang="en-US" sz="1400" dirty="0"/>
                    </a:p>
                  </a:txBody>
                  <a:tcPr marL="89106" marR="8910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26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9106" marR="891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</a:t>
                      </a:r>
                      <a:r>
                        <a:rPr lang="en-US" sz="1400" baseline="-25000" dirty="0"/>
                        <a:t>3</a:t>
                      </a:r>
                      <a:r>
                        <a:rPr lang="en-US" sz="1400" dirty="0">
                          <a:sym typeface="Symbol"/>
                        </a:rPr>
                        <a:t>C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sym typeface="Symbol"/>
                        </a:rPr>
                        <a:t>H</a:t>
                      </a:r>
                      <a:r>
                        <a:rPr lang="en-US" sz="1400" dirty="0">
                          <a:sym typeface="Symbol"/>
                        </a:rPr>
                        <a:t>=C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sym typeface="Symbol"/>
                        </a:rPr>
                        <a:t>H</a:t>
                      </a:r>
                      <a:r>
                        <a:rPr lang="en-US" sz="1400" b="1" baseline="-25000" dirty="0">
                          <a:sym typeface="Symbol"/>
                        </a:rPr>
                        <a:t>2</a:t>
                      </a:r>
                      <a:endParaRPr lang="en-US" sz="1400" b="1" baseline="-25000" dirty="0"/>
                    </a:p>
                  </a:txBody>
                  <a:tcPr marL="89106" marR="891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4,5 </a:t>
                      </a:r>
                      <a:r>
                        <a:rPr lang="en-US" sz="1400" dirty="0">
                          <a:sym typeface="Symbol"/>
                        </a:rPr>
                        <a:t> 6,0 pour </a:t>
                      </a:r>
                      <a:r>
                        <a:rPr lang="en-US" sz="1400" dirty="0" err="1">
                          <a:sym typeface="Symbol"/>
                        </a:rPr>
                        <a:t>alcène</a:t>
                      </a:r>
                      <a:endParaRPr lang="en-US" sz="1400" dirty="0">
                        <a:sym typeface="Symbol"/>
                      </a:endParaRPr>
                    </a:p>
                    <a:p>
                      <a:pPr algn="ctr"/>
                      <a:r>
                        <a:rPr lang="en-US" sz="1400" dirty="0">
                          <a:sym typeface="Symbol"/>
                        </a:rPr>
                        <a:t>6,5  8,2 pour le cycle</a:t>
                      </a:r>
                      <a:endParaRPr lang="en-US" sz="1400" dirty="0"/>
                    </a:p>
                  </a:txBody>
                  <a:tcPr marL="89106" marR="8910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703">
                <a:tc>
                  <a:txBody>
                    <a:bodyPr/>
                    <a:lstStyle/>
                    <a:p>
                      <a:pPr algn="l"/>
                      <a:r>
                        <a:rPr lang="fr-FR" sz="1400" dirty="0"/>
                        <a:t>Proton lié à l’atome de carbone d’un groupe carbonyle</a:t>
                      </a:r>
                      <a:endParaRPr lang="fr-FR" sz="1400" b="1" dirty="0"/>
                    </a:p>
                  </a:txBody>
                  <a:tcPr marL="89106" marR="891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</a:t>
                      </a:r>
                      <a:r>
                        <a:rPr lang="en-US" sz="1400" baseline="-25000" dirty="0"/>
                        <a:t>3</a:t>
                      </a:r>
                      <a:r>
                        <a:rPr lang="en-US" sz="1400" dirty="0">
                          <a:sym typeface="Symbol"/>
                        </a:rPr>
                        <a:t>C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sym typeface="Symbol"/>
                        </a:rPr>
                        <a:t>H</a:t>
                      </a:r>
                      <a:r>
                        <a:rPr lang="en-US" sz="1400" dirty="0">
                          <a:sym typeface="Symbol"/>
                        </a:rPr>
                        <a:t>=O</a:t>
                      </a:r>
                      <a:endParaRPr lang="en-US" sz="1400" dirty="0"/>
                    </a:p>
                  </a:txBody>
                  <a:tcPr marL="89106" marR="891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9,5 </a:t>
                      </a:r>
                      <a:r>
                        <a:rPr lang="en-US" sz="1400" dirty="0">
                          <a:sym typeface="Symbol"/>
                        </a:rPr>
                        <a:t> 11</a:t>
                      </a:r>
                      <a:endParaRPr lang="en-US" sz="1400" dirty="0"/>
                    </a:p>
                  </a:txBody>
                  <a:tcPr marL="89106" marR="8910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064">
                <a:tc>
                  <a:txBody>
                    <a:bodyPr/>
                    <a:lstStyle/>
                    <a:p>
                      <a:pPr algn="l"/>
                      <a:r>
                        <a:rPr lang="fr-FR" sz="1400" dirty="0"/>
                        <a:t>Proton lié</a:t>
                      </a:r>
                      <a:r>
                        <a:rPr lang="fr-FR" sz="1400" baseline="0" dirty="0"/>
                        <a:t> à d’un groupe carboxyle</a:t>
                      </a:r>
                      <a:endParaRPr lang="fr-FR" sz="1400" b="1" dirty="0"/>
                    </a:p>
                  </a:txBody>
                  <a:tcPr marL="89106" marR="891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</a:t>
                      </a:r>
                      <a:r>
                        <a:rPr lang="en-US" sz="1400" baseline="-25000" dirty="0"/>
                        <a:t>3</a:t>
                      </a:r>
                      <a:r>
                        <a:rPr lang="en-US" sz="1400" dirty="0">
                          <a:sym typeface="Symbol"/>
                        </a:rPr>
                        <a:t>CO</a:t>
                      </a:r>
                      <a:r>
                        <a:rPr lang="en-US" sz="1400" baseline="-25000" dirty="0">
                          <a:sym typeface="Symbol"/>
                        </a:rPr>
                        <a:t>2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sym typeface="Symbol"/>
                        </a:rPr>
                        <a:t>H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89106" marR="891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10,5 </a:t>
                      </a:r>
                      <a:r>
                        <a:rPr lang="en-US" sz="1400" dirty="0">
                          <a:sym typeface="Symbol"/>
                        </a:rPr>
                        <a:t> 12</a:t>
                      </a:r>
                      <a:endParaRPr lang="en-US" sz="1400" dirty="0"/>
                    </a:p>
                  </a:txBody>
                  <a:tcPr marL="89106" marR="8910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981">
                <a:tc>
                  <a:txBody>
                    <a:bodyPr/>
                    <a:lstStyle/>
                    <a:p>
                      <a:pPr algn="l"/>
                      <a:r>
                        <a:rPr lang="fr-FR" sz="1400" dirty="0"/>
                        <a:t>Proton d’un groupe hydroxyle ou </a:t>
                      </a:r>
                      <a:r>
                        <a:rPr lang="fr-FR" sz="1400" dirty="0" err="1"/>
                        <a:t>amino</a:t>
                      </a:r>
                      <a:endParaRPr lang="fr-FR" sz="1400" dirty="0"/>
                    </a:p>
                  </a:txBody>
                  <a:tcPr marL="89106" marR="891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</a:t>
                      </a:r>
                      <a:r>
                        <a:rPr lang="en-US" sz="1400" baseline="-25000" dirty="0"/>
                        <a:t>3</a:t>
                      </a:r>
                      <a:r>
                        <a:rPr lang="en-US" sz="1400" dirty="0">
                          <a:sym typeface="Symbol"/>
                        </a:rPr>
                        <a:t>O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sym typeface="Symbol"/>
                        </a:rPr>
                        <a:t>H</a:t>
                      </a:r>
                    </a:p>
                    <a:p>
                      <a:pPr algn="ctr"/>
                      <a:r>
                        <a:rPr lang="en-US" sz="1400" dirty="0">
                          <a:sym typeface="Symbol"/>
                        </a:rPr>
                        <a:t>CH</a:t>
                      </a:r>
                      <a:r>
                        <a:rPr lang="en-US" sz="1400" baseline="-25000" dirty="0">
                          <a:sym typeface="Symbol"/>
                        </a:rPr>
                        <a:t>3</a:t>
                      </a:r>
                      <a:r>
                        <a:rPr lang="en-US" sz="1400" dirty="0">
                          <a:sym typeface="Symbol"/>
                        </a:rPr>
                        <a:t>N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sym typeface="Symbol"/>
                        </a:rPr>
                        <a:t>H</a:t>
                      </a:r>
                      <a:r>
                        <a:rPr lang="en-US" sz="1400" b="1" baseline="-25000" dirty="0">
                          <a:sym typeface="Symbol"/>
                        </a:rPr>
                        <a:t>2</a:t>
                      </a:r>
                      <a:endParaRPr lang="en-US" sz="1400" b="1" baseline="-25000" dirty="0"/>
                    </a:p>
                  </a:txBody>
                  <a:tcPr marL="89106" marR="891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0,5 </a:t>
                      </a:r>
                      <a:r>
                        <a:rPr lang="en-US" sz="1400" dirty="0">
                          <a:sym typeface="Symbol"/>
                        </a:rPr>
                        <a:t> 5</a:t>
                      </a:r>
                      <a:endParaRPr lang="en-US" sz="1400" dirty="0"/>
                    </a:p>
                  </a:txBody>
                  <a:tcPr marL="89106" marR="8910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848">
                <a:tc>
                  <a:txBody>
                    <a:bodyPr/>
                    <a:lstStyle/>
                    <a:p>
                      <a:pPr algn="l"/>
                      <a:r>
                        <a:rPr lang="fr-FR" sz="1400" dirty="0"/>
                        <a:t>Proton d’un phénol</a:t>
                      </a:r>
                    </a:p>
                  </a:txBody>
                  <a:tcPr marL="89106" marR="891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-O</a:t>
                      </a:r>
                      <a:r>
                        <a:rPr 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-US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106" marR="891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4,5-7,1 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106" marR="89106" anchor="ctr"/>
                </a:tc>
                <a:extLst>
                  <a:ext uri="{0D108BD9-81ED-4DB2-BD59-A6C34878D82A}">
                    <a16:rowId xmlns:a16="http://schemas.microsoft.com/office/drawing/2014/main" val="1815095941"/>
                  </a:ext>
                </a:extLst>
              </a:tr>
              <a:tr h="324814">
                <a:tc>
                  <a:txBody>
                    <a:bodyPr/>
                    <a:lstStyle/>
                    <a:p>
                      <a:pPr algn="l"/>
                      <a:r>
                        <a:rPr lang="fr-FR" sz="1400" dirty="0"/>
                        <a:t>Proton lié à une amide </a:t>
                      </a:r>
                    </a:p>
                  </a:txBody>
                  <a:tcPr marL="89106" marR="891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CO-N</a:t>
                      </a:r>
                      <a:r>
                        <a:rPr 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89106" marR="891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6,0-8,5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106" marR="89106" anchor="ctr"/>
                </a:tc>
                <a:extLst>
                  <a:ext uri="{0D108BD9-81ED-4DB2-BD59-A6C34878D82A}">
                    <a16:rowId xmlns:a16="http://schemas.microsoft.com/office/drawing/2014/main" val="3939776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600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7AA4F7E-D9AF-4E6D-8030-0014CBE1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6F93172-E462-4A47-959C-C3201663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Spectre RMN du paracétamol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1B77DD9-B560-4028-90AB-22D383B63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707" y="811447"/>
            <a:ext cx="5580303" cy="3760545"/>
          </a:xfrm>
          <a:prstGeom prst="rect">
            <a:avLst/>
          </a:prstGeom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E903AD73-AB43-47A3-9AFC-9D0B0FA242D5}"/>
              </a:ext>
            </a:extLst>
          </p:cNvPr>
          <p:cNvGrpSpPr/>
          <p:nvPr/>
        </p:nvGrpSpPr>
        <p:grpSpPr>
          <a:xfrm>
            <a:off x="459371" y="1779176"/>
            <a:ext cx="2383551" cy="1586736"/>
            <a:chOff x="-7307" y="1918252"/>
            <a:chExt cx="3461083" cy="2146851"/>
          </a:xfrm>
        </p:grpSpPr>
        <p:pic>
          <p:nvPicPr>
            <p:cNvPr id="24" name="Picture 2" descr="RÃ©sultat de recherche d'images pour &quot;structural paracetamol formula&quot;">
              <a:extLst>
                <a:ext uri="{FF2B5EF4-FFF2-40B4-BE49-F238E27FC236}">
                  <a16:creationId xmlns:a16="http://schemas.microsoft.com/office/drawing/2014/main" id="{AB717166-1249-49BB-8CE8-08D105A80A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065"/>
            <a:stretch/>
          </p:blipFill>
          <p:spPr bwMode="auto">
            <a:xfrm>
              <a:off x="73715" y="1995001"/>
              <a:ext cx="3304688" cy="2070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70C4D024-E1C4-485E-BF19-BE13D8910F80}"/>
                </a:ext>
              </a:extLst>
            </p:cNvPr>
            <p:cNvSpPr/>
            <p:nvPr/>
          </p:nvSpPr>
          <p:spPr>
            <a:xfrm>
              <a:off x="-1658" y="3030052"/>
              <a:ext cx="324000" cy="324000"/>
            </a:xfrm>
            <a:prstGeom prst="ellipse">
              <a:avLst/>
            </a:prstGeom>
            <a:solidFill>
              <a:srgbClr val="92D050">
                <a:alpha val="30196"/>
              </a:srgb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69C0BA8-6922-49EA-9B98-9BBAA08A9FF7}"/>
                </a:ext>
              </a:extLst>
            </p:cNvPr>
            <p:cNvSpPr/>
            <p:nvPr/>
          </p:nvSpPr>
          <p:spPr>
            <a:xfrm>
              <a:off x="-7307" y="3480496"/>
              <a:ext cx="324000" cy="324000"/>
            </a:xfrm>
            <a:prstGeom prst="ellipse">
              <a:avLst/>
            </a:prstGeom>
            <a:solidFill>
              <a:srgbClr val="92D050">
                <a:alpha val="30196"/>
              </a:srgb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155ED941-356B-4F46-B51A-6AA4F38E677C}"/>
                </a:ext>
              </a:extLst>
            </p:cNvPr>
            <p:cNvSpPr/>
            <p:nvPr/>
          </p:nvSpPr>
          <p:spPr>
            <a:xfrm>
              <a:off x="376628" y="3707837"/>
              <a:ext cx="324000" cy="324000"/>
            </a:xfrm>
            <a:prstGeom prst="ellipse">
              <a:avLst/>
            </a:prstGeom>
            <a:solidFill>
              <a:srgbClr val="92D050">
                <a:alpha val="30196"/>
              </a:srgb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E9D7749F-6FE8-4977-8A73-3E74E4E6179E}"/>
                </a:ext>
              </a:extLst>
            </p:cNvPr>
            <p:cNvSpPr/>
            <p:nvPr/>
          </p:nvSpPr>
          <p:spPr>
            <a:xfrm>
              <a:off x="1159641" y="3713015"/>
              <a:ext cx="324000" cy="324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30196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CCA95ABB-F1E5-4D58-8443-49A7E1B042C3}"/>
                </a:ext>
              </a:extLst>
            </p:cNvPr>
            <p:cNvSpPr/>
            <p:nvPr/>
          </p:nvSpPr>
          <p:spPr>
            <a:xfrm>
              <a:off x="3129776" y="2583268"/>
              <a:ext cx="324000" cy="324000"/>
            </a:xfrm>
            <a:prstGeom prst="ellipse">
              <a:avLst/>
            </a:prstGeom>
            <a:solidFill>
              <a:srgbClr val="C00000">
                <a:alpha val="3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5DCAFAC1-3627-4A68-A54F-ED272DD6BDB3}"/>
                </a:ext>
              </a:extLst>
            </p:cNvPr>
            <p:cNvSpPr/>
            <p:nvPr/>
          </p:nvSpPr>
          <p:spPr>
            <a:xfrm>
              <a:off x="1165026" y="2341572"/>
              <a:ext cx="324000" cy="324000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BA2E4A35-634B-48D0-8EB0-506C1BA133BC}"/>
                </a:ext>
              </a:extLst>
            </p:cNvPr>
            <p:cNvSpPr/>
            <p:nvPr/>
          </p:nvSpPr>
          <p:spPr>
            <a:xfrm>
              <a:off x="1947923" y="1918252"/>
              <a:ext cx="324000" cy="324000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C247ED69-5E7D-490F-A03F-58A0DC561BFD}"/>
                </a:ext>
              </a:extLst>
            </p:cNvPr>
            <p:cNvSpPr/>
            <p:nvPr/>
          </p:nvSpPr>
          <p:spPr>
            <a:xfrm>
              <a:off x="1947923" y="3697898"/>
              <a:ext cx="324000" cy="324000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46B6DF71-224B-46BF-898B-92787A7AA432}"/>
                </a:ext>
              </a:extLst>
            </p:cNvPr>
            <p:cNvSpPr/>
            <p:nvPr/>
          </p:nvSpPr>
          <p:spPr>
            <a:xfrm>
              <a:off x="2720163" y="3260034"/>
              <a:ext cx="324000" cy="324000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EF1367FE-CA3C-44E7-97FE-9591F49C326C}"/>
              </a:ext>
            </a:extLst>
          </p:cNvPr>
          <p:cNvCxnSpPr>
            <a:cxnSpLocks/>
          </p:cNvCxnSpPr>
          <p:nvPr/>
        </p:nvCxnSpPr>
        <p:spPr>
          <a:xfrm flipH="1">
            <a:off x="3177540" y="4384543"/>
            <a:ext cx="57994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6F63FA44-D14A-4237-81BE-A151F1D43ABF}"/>
                  </a:ext>
                </a:extLst>
              </p:cNvPr>
              <p:cNvSpPr txBox="1"/>
              <p:nvPr/>
            </p:nvSpPr>
            <p:spPr>
              <a:xfrm>
                <a:off x="2752976" y="4432164"/>
                <a:ext cx="6437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ppm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6F63FA44-D14A-4237-81BE-A151F1D43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976" y="4432164"/>
                <a:ext cx="643731" cy="276999"/>
              </a:xfrm>
              <a:prstGeom prst="rect">
                <a:avLst/>
              </a:prstGeom>
              <a:blipFill>
                <a:blip r:embed="rId4"/>
                <a:stretch>
                  <a:fillRect l="-13333" t="-2174" r="-45714" b="-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227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7AA4F7E-D9AF-4E6D-8030-0014CBE1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6F93172-E462-4A47-959C-C3201663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Spectre RMN du paracétamol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1B77DD9-B560-4028-90AB-22D383B63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707" y="811447"/>
            <a:ext cx="5580303" cy="3760545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EF1367FE-CA3C-44E7-97FE-9591F49C326C}"/>
              </a:ext>
            </a:extLst>
          </p:cNvPr>
          <p:cNvCxnSpPr>
            <a:cxnSpLocks/>
          </p:cNvCxnSpPr>
          <p:nvPr/>
        </p:nvCxnSpPr>
        <p:spPr>
          <a:xfrm flipH="1">
            <a:off x="3177540" y="4384543"/>
            <a:ext cx="57994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6F63FA44-D14A-4237-81BE-A151F1D43ABF}"/>
                  </a:ext>
                </a:extLst>
              </p:cNvPr>
              <p:cNvSpPr txBox="1"/>
              <p:nvPr/>
            </p:nvSpPr>
            <p:spPr>
              <a:xfrm>
                <a:off x="2752976" y="4432164"/>
                <a:ext cx="6437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ppm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6F63FA44-D14A-4237-81BE-A151F1D43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976" y="4432164"/>
                <a:ext cx="643731" cy="276999"/>
              </a:xfrm>
              <a:prstGeom prst="rect">
                <a:avLst/>
              </a:prstGeom>
              <a:blipFill>
                <a:blip r:embed="rId3"/>
                <a:stretch>
                  <a:fillRect l="-13333" t="-2174" r="-45714" b="-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age 17">
            <a:extLst>
              <a:ext uri="{FF2B5EF4-FFF2-40B4-BE49-F238E27FC236}">
                <a16:creationId xmlns:a16="http://schemas.microsoft.com/office/drawing/2014/main" id="{92571D91-8664-440D-8025-04E5DAEAC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13" y="811447"/>
            <a:ext cx="5184645" cy="347911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2839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0393B50-1CAE-480A-A05C-EFFA4E5F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F701-4968-46AE-B777-6FB50F0714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F5F7C14-2512-4703-8E22-9B487C6E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Synthèse de l’indigo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au 5">
                <a:extLst>
                  <a:ext uri="{FF2B5EF4-FFF2-40B4-BE49-F238E27FC236}">
                    <a16:creationId xmlns:a16="http://schemas.microsoft.com/office/drawing/2014/main" id="{56489335-11C8-43EC-B20B-EDCEEC3C10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0828286"/>
                  </p:ext>
                </p:extLst>
              </p:nvPr>
            </p:nvGraphicFramePr>
            <p:xfrm>
              <a:off x="66261" y="814152"/>
              <a:ext cx="8971722" cy="1922442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80661">
                      <a:extLst>
                        <a:ext uri="{9D8B030D-6E8A-4147-A177-3AD203B41FA5}">
                          <a16:colId xmlns:a16="http://schemas.microsoft.com/office/drawing/2014/main" val="3003314188"/>
                        </a:ext>
                      </a:extLst>
                    </a:gridCol>
                    <a:gridCol w="1736035">
                      <a:extLst>
                        <a:ext uri="{9D8B030D-6E8A-4147-A177-3AD203B41FA5}">
                          <a16:colId xmlns:a16="http://schemas.microsoft.com/office/drawing/2014/main" val="1415915122"/>
                        </a:ext>
                      </a:extLst>
                    </a:gridCol>
                    <a:gridCol w="1294369">
                      <a:extLst>
                        <a:ext uri="{9D8B030D-6E8A-4147-A177-3AD203B41FA5}">
                          <a16:colId xmlns:a16="http://schemas.microsoft.com/office/drawing/2014/main" val="1671443012"/>
                        </a:ext>
                      </a:extLst>
                    </a:gridCol>
                    <a:gridCol w="1170535">
                      <a:extLst>
                        <a:ext uri="{9D8B030D-6E8A-4147-A177-3AD203B41FA5}">
                          <a16:colId xmlns:a16="http://schemas.microsoft.com/office/drawing/2014/main" val="3016735953"/>
                        </a:ext>
                      </a:extLst>
                    </a:gridCol>
                    <a:gridCol w="1451582">
                      <a:extLst>
                        <a:ext uri="{9D8B030D-6E8A-4147-A177-3AD203B41FA5}">
                          <a16:colId xmlns:a16="http://schemas.microsoft.com/office/drawing/2014/main" val="1045672970"/>
                        </a:ext>
                      </a:extLst>
                    </a:gridCol>
                    <a:gridCol w="1410887">
                      <a:extLst>
                        <a:ext uri="{9D8B030D-6E8A-4147-A177-3AD203B41FA5}">
                          <a16:colId xmlns:a16="http://schemas.microsoft.com/office/drawing/2014/main" val="3038134244"/>
                        </a:ext>
                      </a:extLst>
                    </a:gridCol>
                    <a:gridCol w="927653">
                      <a:extLst>
                        <a:ext uri="{9D8B030D-6E8A-4147-A177-3AD203B41FA5}">
                          <a16:colId xmlns:a16="http://schemas.microsoft.com/office/drawing/2014/main" val="2247027443"/>
                        </a:ext>
                      </a:extLst>
                    </a:gridCol>
                  </a:tblGrid>
                  <a:tr h="520362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gridSpan="6"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fr-FR" sz="1400" b="0" i="1" smtClean="0">
                                    <a:latin typeface="+mj-lt"/>
                                  </a:rPr>
                                  <m:t>2 </m:t>
                                </m:r>
                                <m:sSub>
                                  <m:sSubPr>
                                    <m:ctrlPr>
                                      <a:rPr lang="fr-FR" sz="1400" b="0" i="1" smtClean="0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400" b="0" i="0" smtClean="0">
                                        <a:latin typeface="+mj-lt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fr-FR" sz="1400" b="0" i="0" smtClean="0">
                                        <a:latin typeface="+mj-lt"/>
                                      </a:rPr>
                                      <m:t>7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400" b="0" i="1" smtClean="0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400" b="0" i="0" smtClean="0">
                                        <a:latin typeface="+mj-lt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fr-FR" sz="1400" b="0" i="0" smtClean="0">
                                        <a:latin typeface="+mj-lt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fr-FR" sz="1400" b="0" i="0" smtClean="0">
                                    <a:latin typeface="+mj-lt"/>
                                  </a:rPr>
                                  <m:t>N</m:t>
                                </m:r>
                                <m:sSub>
                                  <m:sSubPr>
                                    <m:ctrlPr>
                                      <a:rPr lang="fr-FR" sz="1400" b="0" i="1" smtClean="0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400" b="0" i="0" smtClean="0">
                                        <a:latin typeface="+mj-lt"/>
                                      </a:rPr>
                                      <m:t>O</m:t>
                                    </m:r>
                                  </m:e>
                                  <m:sub>
                                    <m:r>
                                      <a:rPr lang="fr-FR" sz="1400" b="0" i="0" smtClean="0">
                                        <a:latin typeface="+mj-lt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fr-FR" sz="1400" b="0" i="0" smtClean="0">
                                    <a:latin typeface="+mj-lt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latin typeface="+mj-lt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400" b="0" i="1" smtClean="0">
                                        <a:latin typeface="+mj-lt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fr-FR" sz="1400" b="0" i="1" smtClean="0">
                                    <a:latin typeface="+mj-lt"/>
                                  </a:rPr>
                                  <m:t> </m:t>
                                </m:r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fr-FR" sz="1400" b="0" i="1" smtClean="0">
                                    <a:latin typeface="+mj-lt"/>
                                  </a:rPr>
                                  <m:t>+ 2 </m:t>
                                </m:r>
                                <m:sSub>
                                  <m:sSubPr>
                                    <m:ctrlPr>
                                      <a:rPr lang="fr-FR" sz="1400" b="0" i="1" smtClean="0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400" b="0" i="0" smtClean="0">
                                        <a:latin typeface="+mj-lt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fr-FR" sz="1400" b="0" i="0" smtClean="0">
                                        <a:latin typeface="+mj-lt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400" b="0" i="1" smtClean="0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400" b="0" i="0" smtClean="0">
                                        <a:latin typeface="+mj-lt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fr-FR" sz="1400" b="0" i="0" smtClean="0">
                                        <a:latin typeface="+mj-lt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fr-FR" sz="1400" b="0" i="0" smtClean="0">
                                    <a:latin typeface="+mj-lt"/>
                                  </a:rPr>
                                  <m:t>O</m:t>
                                </m:r>
                                <m:r>
                                  <a:rPr lang="fr-FR" sz="1400" b="0" i="0" smtClean="0">
                                    <a:latin typeface="+mj-lt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latin typeface="+mj-lt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400" b="0" i="1" smtClean="0">
                                        <a:latin typeface="+mj-lt"/>
                                      </a:rPr>
                                      <m:t>𝑙</m:t>
                                    </m:r>
                                  </m:e>
                                </m:d>
                                <m:r>
                                  <a:rPr lang="fr-FR" sz="1400" b="0" i="1" smtClean="0">
                                    <a:latin typeface="+mj-lt"/>
                                  </a:rPr>
                                  <m:t> +</m:t>
                                </m:r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400" b="0" i="1" smtClean="0">
                                    <a:latin typeface="+mj-lt"/>
                                  </a:rPr>
                                  <m:t> 2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1400" b="0" i="0" smtClean="0">
                                    <a:latin typeface="+mj-lt"/>
                                  </a:rPr>
                                  <m:t>H</m:t>
                                </m:r>
                                <m:sSup>
                                  <m:sSupPr>
                                    <m:ctrlPr>
                                      <a:rPr lang="fr-FR" sz="1400" b="0" i="1" smtClean="0">
                                        <a:latin typeface="+mj-lt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400" b="0" i="0" smtClean="0">
                                        <a:latin typeface="+mj-lt"/>
                                      </a:rPr>
                                      <m:t>O</m:t>
                                    </m:r>
                                  </m:e>
                                  <m:sup>
                                    <m:r>
                                      <a:rPr lang="fr-FR" sz="1400" b="0" i="0" smtClean="0">
                                        <a:latin typeface="+mj-lt"/>
                                      </a:rPr>
                                      <m:t>−</m:t>
                                    </m:r>
                                  </m:sup>
                                </m:sSup>
                                <m:r>
                                  <a:rPr lang="fr-FR" sz="1400" b="0" i="1" smtClean="0">
                                    <a:latin typeface="+mj-lt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latin typeface="+mj-lt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400" b="0" i="1" smtClean="0">
                                        <a:latin typeface="+mj-lt"/>
                                      </a:rPr>
                                      <m:t>𝑎𝑞</m:t>
                                    </m:r>
                                  </m:e>
                                </m:d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 →</m:t>
                                </m:r>
                                <m:r>
                                  <a:rPr lang="fr-FR" sz="1400" b="0" i="1" smtClean="0">
                                    <a:latin typeface="+mj-lt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fr-FR" sz="1400" b="0" i="1" smtClean="0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400" b="0" i="0" smtClean="0">
                                        <a:latin typeface="+mj-lt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fr-FR" sz="1400" b="0" i="0" smtClean="0">
                                        <a:latin typeface="+mj-lt"/>
                                      </a:rPr>
                                      <m:t>16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400" b="0" i="1" smtClean="0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400" b="0" i="0" smtClean="0">
                                        <a:latin typeface="+mj-lt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fr-FR" sz="1400" b="0" i="0" smtClean="0">
                                        <a:latin typeface="+mj-lt"/>
                                      </a:rPr>
                                      <m:t>10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400" b="0" i="1" smtClean="0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400" b="0" i="0" smtClean="0">
                                        <a:latin typeface="+mj-lt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a:rPr lang="fr-FR" sz="1400" b="0" i="0" smtClean="0">
                                        <a:latin typeface="+mj-lt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400" b="0" i="1" smtClean="0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400" b="0" i="0" smtClean="0">
                                        <a:latin typeface="+mj-lt"/>
                                      </a:rPr>
                                      <m:t>O</m:t>
                                    </m:r>
                                  </m:e>
                                  <m:sub>
                                    <m:r>
                                      <a:rPr lang="fr-FR" sz="1400" b="0" i="0" smtClean="0">
                                        <a:latin typeface="+mj-lt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sz="1400" b="0" i="1" smtClean="0">
                                    <a:latin typeface="+mj-lt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latin typeface="+mj-lt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400" b="0" i="1" smtClean="0">
                                        <a:latin typeface="+mj-lt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sz="1400" b="0" i="1" smtClean="0">
                                    <a:latin typeface="+mj-lt"/>
                                  </a:rPr>
                                  <m:t> 2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1400" b="0" i="0" smtClean="0">
                                    <a:latin typeface="+mj-lt"/>
                                  </a:rPr>
                                  <m:t>C</m:t>
                                </m:r>
                                <m:sSub>
                                  <m:sSubPr>
                                    <m:ctrlPr>
                                      <a:rPr lang="fr-FR" sz="1400" b="0" i="1" smtClean="0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400" b="0" i="0" smtClean="0">
                                        <a:latin typeface="+mj-lt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fr-FR" sz="1400" b="0" i="0" smtClean="0">
                                        <a:latin typeface="+mj-lt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fr-FR" sz="1400" b="0" i="0" smtClean="0">
                                    <a:latin typeface="+mj-lt"/>
                                  </a:rPr>
                                  <m:t>C</m:t>
                                </m:r>
                                <m:sSubSup>
                                  <m:sSubSupPr>
                                    <m:ctrlPr>
                                      <a:rPr lang="fr-FR" sz="1400" b="0" i="1" smtClean="0">
                                        <a:latin typeface="+mj-lt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400" b="0" i="0" smtClean="0">
                                        <a:latin typeface="+mj-lt"/>
                                      </a:rPr>
                                      <m:t>O</m:t>
                                    </m:r>
                                  </m:e>
                                  <m:sub>
                                    <m:r>
                                      <a:rPr lang="fr-FR" sz="1400" b="0" i="0" smtClean="0">
                                        <a:latin typeface="+mj-lt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fr-FR" sz="1400" b="0" i="0" smtClean="0">
                                        <a:latin typeface="+mj-lt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fr-FR" sz="1400" b="0" i="1" smtClean="0">
                                    <a:latin typeface="+mj-lt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latin typeface="+mj-lt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400" b="0" i="1" smtClean="0">
                                        <a:latin typeface="+mj-lt"/>
                                      </a:rPr>
                                      <m:t>𝑎𝑞</m:t>
                                    </m:r>
                                  </m:e>
                                </m:d>
                                <m:r>
                                  <a:rPr lang="fr-FR" sz="1400" b="0" i="1" smtClean="0">
                                    <a:latin typeface="+mj-lt"/>
                                  </a:rPr>
                                  <m:t>+</m:t>
                                </m:r>
                                <m:r>
                                  <a:rPr lang="fr-FR" sz="1400" b="0" i="0" smtClean="0">
                                    <a:latin typeface="+mj-lt"/>
                                  </a:rPr>
                                  <m:t>4 </m:t>
                                </m:r>
                                <m:sSub>
                                  <m:sSubPr>
                                    <m:ctrlPr>
                                      <a:rPr lang="fr-FR" sz="1400" b="0" i="1" smtClean="0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400" b="0" i="0" smtClean="0">
                                        <a:latin typeface="+mj-lt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fr-FR" sz="1400" b="0" i="0" smtClean="0">
                                        <a:latin typeface="+mj-lt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fr-FR" sz="1400" b="0" i="0" smtClean="0">
                                    <a:latin typeface="+mj-lt"/>
                                  </a:rPr>
                                  <m:t>O</m:t>
                                </m:r>
                                <m:r>
                                  <a:rPr lang="fr-FR" sz="1400" b="0" i="1" smtClean="0">
                                    <a:latin typeface="+mj-lt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latin typeface="+mj-lt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400" b="0" i="1" smtClean="0">
                                        <a:latin typeface="+mj-lt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fr-FR" sz="1200" b="0" dirty="0">
                            <a:latin typeface="+mj-lt"/>
                          </a:endParaRPr>
                        </a:p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642949"/>
                      </a:ext>
                    </a:extLst>
                  </a:tr>
                  <a:tr h="5203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0" dirty="0">
                              <a:latin typeface="+mj-lt"/>
                            </a:rPr>
                            <a:t>Espèces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0" dirty="0">
                              <a:latin typeface="+mj-lt"/>
                            </a:rPr>
                            <a:t>2-nitrobenzaldéhyde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0" dirty="0">
                              <a:latin typeface="+mj-lt"/>
                            </a:rPr>
                            <a:t>acétone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0" dirty="0">
                              <a:latin typeface="+mj-lt"/>
                            </a:rPr>
                            <a:t>ion hydroxyde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solidFill>
                                <a:srgbClr val="0070C0"/>
                              </a:solidFill>
                            </a:rPr>
                            <a:t>indigo</a:t>
                          </a:r>
                          <a:endParaRPr lang="fr-FR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ion éthanoate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eau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7525484"/>
                      </a:ext>
                    </a:extLst>
                  </a:tr>
                  <a:tr h="5203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0" dirty="0">
                              <a:latin typeface="+mj-lt"/>
                            </a:rPr>
                            <a:t>Quantités initiales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0" dirty="0">
                              <a:latin typeface="+mj-lt"/>
                            </a:rPr>
                            <a:t>0,5 g</a:t>
                          </a:r>
                        </a:p>
                        <a:p>
                          <a:pPr algn="ctr"/>
                          <a:r>
                            <a:rPr lang="fr-FR" sz="1600" b="0" dirty="0">
                              <a:latin typeface="+mj-lt"/>
                            </a:rPr>
                            <a:t>=3,3.10</a:t>
                          </a:r>
                          <a:r>
                            <a:rPr lang="fr-FR" sz="1600" b="0" baseline="30000" dirty="0">
                              <a:latin typeface="+mj-lt"/>
                            </a:rPr>
                            <a:t>-3</a:t>
                          </a:r>
                          <a:r>
                            <a:rPr lang="fr-FR" sz="1600" b="0" dirty="0">
                              <a:latin typeface="+mj-lt"/>
                            </a:rPr>
                            <a:t> mol</a:t>
                          </a:r>
                        </a:p>
                        <a:p>
                          <a:pPr algn="ctr"/>
                          <a:endParaRPr lang="fr-FR" sz="1600" b="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0" dirty="0">
                              <a:latin typeface="+mj-lt"/>
                            </a:rPr>
                            <a:t>5 mL</a:t>
                          </a:r>
                        </a:p>
                        <a:p>
                          <a:pPr algn="ctr"/>
                          <a:r>
                            <a:rPr lang="fr-FR" sz="1600" b="0" dirty="0">
                              <a:latin typeface="+mj-lt"/>
                            </a:rPr>
                            <a:t>=</a:t>
                          </a:r>
                          <a:r>
                            <a:rPr lang="fr-FR" sz="1600" b="0" baseline="0" dirty="0">
                              <a:latin typeface="+mj-lt"/>
                            </a:rPr>
                            <a:t>68.10</a:t>
                          </a:r>
                          <a:r>
                            <a:rPr lang="fr-FR" sz="1600" b="0" baseline="30000" dirty="0">
                              <a:latin typeface="+mj-lt"/>
                            </a:rPr>
                            <a:t>-3</a:t>
                          </a:r>
                          <a:r>
                            <a:rPr lang="fr-FR" sz="1600" b="0" dirty="0">
                              <a:latin typeface="+mj-lt"/>
                            </a:rPr>
                            <a:t>  mol</a:t>
                          </a:r>
                        </a:p>
                        <a:p>
                          <a:pPr algn="ctr"/>
                          <a:endParaRPr lang="fr-FR" sz="1600" b="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0" dirty="0">
                              <a:latin typeface="+mj-lt"/>
                            </a:rPr>
                            <a:t>2,5mL à 1mol/L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75971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au 5">
                <a:extLst>
                  <a:ext uri="{FF2B5EF4-FFF2-40B4-BE49-F238E27FC236}">
                    <a16:creationId xmlns:a16="http://schemas.microsoft.com/office/drawing/2014/main" id="{56489335-11C8-43EC-B20B-EDCEEC3C10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0828286"/>
                  </p:ext>
                </p:extLst>
              </p:nvPr>
            </p:nvGraphicFramePr>
            <p:xfrm>
              <a:off x="66261" y="814152"/>
              <a:ext cx="8971722" cy="1922442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80661">
                      <a:extLst>
                        <a:ext uri="{9D8B030D-6E8A-4147-A177-3AD203B41FA5}">
                          <a16:colId xmlns:a16="http://schemas.microsoft.com/office/drawing/2014/main" val="3003314188"/>
                        </a:ext>
                      </a:extLst>
                    </a:gridCol>
                    <a:gridCol w="1736035">
                      <a:extLst>
                        <a:ext uri="{9D8B030D-6E8A-4147-A177-3AD203B41FA5}">
                          <a16:colId xmlns:a16="http://schemas.microsoft.com/office/drawing/2014/main" val="1415915122"/>
                        </a:ext>
                      </a:extLst>
                    </a:gridCol>
                    <a:gridCol w="1294369">
                      <a:extLst>
                        <a:ext uri="{9D8B030D-6E8A-4147-A177-3AD203B41FA5}">
                          <a16:colId xmlns:a16="http://schemas.microsoft.com/office/drawing/2014/main" val="1671443012"/>
                        </a:ext>
                      </a:extLst>
                    </a:gridCol>
                    <a:gridCol w="1170535">
                      <a:extLst>
                        <a:ext uri="{9D8B030D-6E8A-4147-A177-3AD203B41FA5}">
                          <a16:colId xmlns:a16="http://schemas.microsoft.com/office/drawing/2014/main" val="3016735953"/>
                        </a:ext>
                      </a:extLst>
                    </a:gridCol>
                    <a:gridCol w="1451582">
                      <a:extLst>
                        <a:ext uri="{9D8B030D-6E8A-4147-A177-3AD203B41FA5}">
                          <a16:colId xmlns:a16="http://schemas.microsoft.com/office/drawing/2014/main" val="1045672970"/>
                        </a:ext>
                      </a:extLst>
                    </a:gridCol>
                    <a:gridCol w="1410887">
                      <a:extLst>
                        <a:ext uri="{9D8B030D-6E8A-4147-A177-3AD203B41FA5}">
                          <a16:colId xmlns:a16="http://schemas.microsoft.com/office/drawing/2014/main" val="3038134244"/>
                        </a:ext>
                      </a:extLst>
                    </a:gridCol>
                    <a:gridCol w="927653">
                      <a:extLst>
                        <a:ext uri="{9D8B030D-6E8A-4147-A177-3AD203B41FA5}">
                          <a16:colId xmlns:a16="http://schemas.microsoft.com/office/drawing/2014/main" val="2247027443"/>
                        </a:ext>
                      </a:extLst>
                    </a:gridCol>
                  </a:tblGrid>
                  <a:tr h="520362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gridSpan="6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2348" t="-1163" r="-305" b="-2697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64294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0" dirty="0">
                              <a:latin typeface="+mj-lt"/>
                            </a:rPr>
                            <a:t>Espèces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0" dirty="0">
                              <a:latin typeface="+mj-lt"/>
                            </a:rPr>
                            <a:t>2-nitrobenzaldéhyde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0" dirty="0">
                              <a:latin typeface="+mj-lt"/>
                            </a:rPr>
                            <a:t>acétone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0" dirty="0">
                              <a:latin typeface="+mj-lt"/>
                            </a:rPr>
                            <a:t>ion hydroxyde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solidFill>
                                <a:srgbClr val="0070C0"/>
                              </a:solidFill>
                            </a:rPr>
                            <a:t>indigo</a:t>
                          </a:r>
                          <a:endParaRPr lang="fr-FR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ion éthanoate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eau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7525484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0" dirty="0">
                              <a:latin typeface="+mj-lt"/>
                            </a:rPr>
                            <a:t>Quantités initiales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0" dirty="0">
                              <a:latin typeface="+mj-lt"/>
                            </a:rPr>
                            <a:t>0,5 g</a:t>
                          </a:r>
                        </a:p>
                        <a:p>
                          <a:pPr algn="ctr"/>
                          <a:r>
                            <a:rPr lang="fr-FR" sz="1600" b="0" dirty="0">
                              <a:latin typeface="+mj-lt"/>
                            </a:rPr>
                            <a:t>=3,3.10</a:t>
                          </a:r>
                          <a:r>
                            <a:rPr lang="fr-FR" sz="1600" b="0" baseline="30000" dirty="0">
                              <a:latin typeface="+mj-lt"/>
                            </a:rPr>
                            <a:t>-3</a:t>
                          </a:r>
                          <a:r>
                            <a:rPr lang="fr-FR" sz="1600" b="0" dirty="0">
                              <a:latin typeface="+mj-lt"/>
                            </a:rPr>
                            <a:t> mol</a:t>
                          </a:r>
                        </a:p>
                        <a:p>
                          <a:pPr algn="ctr"/>
                          <a:endParaRPr lang="fr-FR" sz="1600" b="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0" dirty="0">
                              <a:latin typeface="+mj-lt"/>
                            </a:rPr>
                            <a:t>5 mL</a:t>
                          </a:r>
                        </a:p>
                        <a:p>
                          <a:pPr algn="ctr"/>
                          <a:r>
                            <a:rPr lang="fr-FR" sz="1600" b="0" dirty="0">
                              <a:latin typeface="+mj-lt"/>
                            </a:rPr>
                            <a:t>=</a:t>
                          </a:r>
                          <a:r>
                            <a:rPr lang="fr-FR" sz="1600" b="0" baseline="0" dirty="0">
                              <a:latin typeface="+mj-lt"/>
                            </a:rPr>
                            <a:t>68.10</a:t>
                          </a:r>
                          <a:r>
                            <a:rPr lang="fr-FR" sz="1600" b="0" baseline="30000" dirty="0">
                              <a:latin typeface="+mj-lt"/>
                            </a:rPr>
                            <a:t>-3</a:t>
                          </a:r>
                          <a:r>
                            <a:rPr lang="fr-FR" sz="1600" b="0" dirty="0">
                              <a:latin typeface="+mj-lt"/>
                            </a:rPr>
                            <a:t>  mol</a:t>
                          </a:r>
                        </a:p>
                        <a:p>
                          <a:pPr algn="ctr"/>
                          <a:endParaRPr lang="fr-FR" sz="1600" b="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0" dirty="0">
                              <a:latin typeface="+mj-lt"/>
                            </a:rPr>
                            <a:t>2,5mL à 1mol/L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759711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Image 7">
            <a:extLst>
              <a:ext uri="{FF2B5EF4-FFF2-40B4-BE49-F238E27FC236}">
                <a16:creationId xmlns:a16="http://schemas.microsoft.com/office/drawing/2014/main" id="{C51E13EE-C4AE-4E92-B584-AE7294944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61" y="2734969"/>
            <a:ext cx="3790121" cy="211299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8703B82-4033-4788-A257-B767281F65BB}"/>
              </a:ext>
            </a:extLst>
          </p:cNvPr>
          <p:cNvSpPr/>
          <p:nvPr/>
        </p:nvSpPr>
        <p:spPr>
          <a:xfrm>
            <a:off x="1267975" y="3529854"/>
            <a:ext cx="12936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800" b="1" dirty="0">
                <a:solidFill>
                  <a:srgbClr val="0070C0"/>
                </a:solidFill>
              </a:rPr>
              <a:t>Indigo :</a:t>
            </a:r>
            <a:endParaRPr lang="fr-FR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896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7AA4F7E-D9AF-4E6D-8030-0014CBE1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6F93172-E462-4A47-959C-C3201663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Spectre RMN du paracétamol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1B77DD9-B560-4028-90AB-22D383B63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707" y="811447"/>
            <a:ext cx="5580303" cy="3760545"/>
          </a:xfrm>
          <a:prstGeom prst="rect">
            <a:avLst/>
          </a:prstGeom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E903AD73-AB43-47A3-9AFC-9D0B0FA242D5}"/>
              </a:ext>
            </a:extLst>
          </p:cNvPr>
          <p:cNvGrpSpPr/>
          <p:nvPr/>
        </p:nvGrpSpPr>
        <p:grpSpPr>
          <a:xfrm>
            <a:off x="459371" y="1779176"/>
            <a:ext cx="2383551" cy="1586736"/>
            <a:chOff x="-7307" y="1918252"/>
            <a:chExt cx="3461083" cy="2146851"/>
          </a:xfrm>
        </p:grpSpPr>
        <p:pic>
          <p:nvPicPr>
            <p:cNvPr id="24" name="Picture 2" descr="RÃ©sultat de recherche d'images pour &quot;structural paracetamol formula&quot;">
              <a:extLst>
                <a:ext uri="{FF2B5EF4-FFF2-40B4-BE49-F238E27FC236}">
                  <a16:creationId xmlns:a16="http://schemas.microsoft.com/office/drawing/2014/main" id="{AB717166-1249-49BB-8CE8-08D105A80A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065"/>
            <a:stretch/>
          </p:blipFill>
          <p:spPr bwMode="auto">
            <a:xfrm>
              <a:off x="73715" y="1995001"/>
              <a:ext cx="3304688" cy="2070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70C4D024-E1C4-485E-BF19-BE13D8910F80}"/>
                </a:ext>
              </a:extLst>
            </p:cNvPr>
            <p:cNvSpPr/>
            <p:nvPr/>
          </p:nvSpPr>
          <p:spPr>
            <a:xfrm>
              <a:off x="-1658" y="3030052"/>
              <a:ext cx="324000" cy="324000"/>
            </a:xfrm>
            <a:prstGeom prst="ellipse">
              <a:avLst/>
            </a:prstGeom>
            <a:solidFill>
              <a:srgbClr val="92D050">
                <a:alpha val="30196"/>
              </a:srgb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69C0BA8-6922-49EA-9B98-9BBAA08A9FF7}"/>
                </a:ext>
              </a:extLst>
            </p:cNvPr>
            <p:cNvSpPr/>
            <p:nvPr/>
          </p:nvSpPr>
          <p:spPr>
            <a:xfrm>
              <a:off x="-7307" y="3480496"/>
              <a:ext cx="324000" cy="324000"/>
            </a:xfrm>
            <a:prstGeom prst="ellipse">
              <a:avLst/>
            </a:prstGeom>
            <a:solidFill>
              <a:srgbClr val="92D050">
                <a:alpha val="30196"/>
              </a:srgb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155ED941-356B-4F46-B51A-6AA4F38E677C}"/>
                </a:ext>
              </a:extLst>
            </p:cNvPr>
            <p:cNvSpPr/>
            <p:nvPr/>
          </p:nvSpPr>
          <p:spPr>
            <a:xfrm>
              <a:off x="376628" y="3707837"/>
              <a:ext cx="324000" cy="324000"/>
            </a:xfrm>
            <a:prstGeom prst="ellipse">
              <a:avLst/>
            </a:prstGeom>
            <a:solidFill>
              <a:srgbClr val="92D050">
                <a:alpha val="30196"/>
              </a:srgb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E9D7749F-6FE8-4977-8A73-3E74E4E6179E}"/>
                </a:ext>
              </a:extLst>
            </p:cNvPr>
            <p:cNvSpPr/>
            <p:nvPr/>
          </p:nvSpPr>
          <p:spPr>
            <a:xfrm>
              <a:off x="1159641" y="3713015"/>
              <a:ext cx="324000" cy="324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30196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CCA95ABB-F1E5-4D58-8443-49A7E1B042C3}"/>
                </a:ext>
              </a:extLst>
            </p:cNvPr>
            <p:cNvSpPr/>
            <p:nvPr/>
          </p:nvSpPr>
          <p:spPr>
            <a:xfrm>
              <a:off x="3129776" y="2583268"/>
              <a:ext cx="324000" cy="324000"/>
            </a:xfrm>
            <a:prstGeom prst="ellipse">
              <a:avLst/>
            </a:prstGeom>
            <a:solidFill>
              <a:srgbClr val="C00000">
                <a:alpha val="3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5DCAFAC1-3627-4A68-A54F-ED272DD6BDB3}"/>
                </a:ext>
              </a:extLst>
            </p:cNvPr>
            <p:cNvSpPr/>
            <p:nvPr/>
          </p:nvSpPr>
          <p:spPr>
            <a:xfrm>
              <a:off x="1165026" y="2341572"/>
              <a:ext cx="324000" cy="324000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BA2E4A35-634B-48D0-8EB0-506C1BA133BC}"/>
                </a:ext>
              </a:extLst>
            </p:cNvPr>
            <p:cNvSpPr/>
            <p:nvPr/>
          </p:nvSpPr>
          <p:spPr>
            <a:xfrm>
              <a:off x="1947923" y="1918252"/>
              <a:ext cx="324000" cy="324000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C247ED69-5E7D-490F-A03F-58A0DC561BFD}"/>
                </a:ext>
              </a:extLst>
            </p:cNvPr>
            <p:cNvSpPr/>
            <p:nvPr/>
          </p:nvSpPr>
          <p:spPr>
            <a:xfrm>
              <a:off x="1947923" y="3697898"/>
              <a:ext cx="324000" cy="324000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46B6DF71-224B-46BF-898B-92787A7AA432}"/>
                </a:ext>
              </a:extLst>
            </p:cNvPr>
            <p:cNvSpPr/>
            <p:nvPr/>
          </p:nvSpPr>
          <p:spPr>
            <a:xfrm>
              <a:off x="2720163" y="3260034"/>
              <a:ext cx="324000" cy="324000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EF1367FE-CA3C-44E7-97FE-9591F49C326C}"/>
              </a:ext>
            </a:extLst>
          </p:cNvPr>
          <p:cNvCxnSpPr>
            <a:cxnSpLocks/>
          </p:cNvCxnSpPr>
          <p:nvPr/>
        </p:nvCxnSpPr>
        <p:spPr>
          <a:xfrm flipH="1">
            <a:off x="3177540" y="4384543"/>
            <a:ext cx="57994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6F63FA44-D14A-4237-81BE-A151F1D43ABF}"/>
                  </a:ext>
                </a:extLst>
              </p:cNvPr>
              <p:cNvSpPr txBox="1"/>
              <p:nvPr/>
            </p:nvSpPr>
            <p:spPr>
              <a:xfrm>
                <a:off x="2752976" y="4432164"/>
                <a:ext cx="6437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ppm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6F63FA44-D14A-4237-81BE-A151F1D43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976" y="4432164"/>
                <a:ext cx="643731" cy="276999"/>
              </a:xfrm>
              <a:prstGeom prst="rect">
                <a:avLst/>
              </a:prstGeom>
              <a:blipFill>
                <a:blip r:embed="rId4"/>
                <a:stretch>
                  <a:fillRect l="-13333" t="-2174" r="-45714" b="-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153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7AA4F7E-D9AF-4E6D-8030-0014CBE1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6F93172-E462-4A47-959C-C3201663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Spectre RMN du paracétamol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1B77DD9-B560-4028-90AB-22D383B63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707" y="811447"/>
            <a:ext cx="5580303" cy="3760545"/>
          </a:xfrm>
          <a:prstGeom prst="rect">
            <a:avLst/>
          </a:prstGeom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E903AD73-AB43-47A3-9AFC-9D0B0FA242D5}"/>
              </a:ext>
            </a:extLst>
          </p:cNvPr>
          <p:cNvGrpSpPr/>
          <p:nvPr/>
        </p:nvGrpSpPr>
        <p:grpSpPr>
          <a:xfrm>
            <a:off x="459371" y="1779176"/>
            <a:ext cx="2383551" cy="1586736"/>
            <a:chOff x="-7307" y="1918252"/>
            <a:chExt cx="3461083" cy="2146851"/>
          </a:xfrm>
        </p:grpSpPr>
        <p:pic>
          <p:nvPicPr>
            <p:cNvPr id="24" name="Picture 2" descr="RÃ©sultat de recherche d'images pour &quot;structural paracetamol formula&quot;">
              <a:extLst>
                <a:ext uri="{FF2B5EF4-FFF2-40B4-BE49-F238E27FC236}">
                  <a16:creationId xmlns:a16="http://schemas.microsoft.com/office/drawing/2014/main" id="{AB717166-1249-49BB-8CE8-08D105A80A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065"/>
            <a:stretch/>
          </p:blipFill>
          <p:spPr bwMode="auto">
            <a:xfrm>
              <a:off x="73715" y="1995001"/>
              <a:ext cx="3304688" cy="2070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70C4D024-E1C4-485E-BF19-BE13D8910F80}"/>
                </a:ext>
              </a:extLst>
            </p:cNvPr>
            <p:cNvSpPr/>
            <p:nvPr/>
          </p:nvSpPr>
          <p:spPr>
            <a:xfrm>
              <a:off x="-1658" y="3030052"/>
              <a:ext cx="324000" cy="324000"/>
            </a:xfrm>
            <a:prstGeom prst="ellipse">
              <a:avLst/>
            </a:prstGeom>
            <a:solidFill>
              <a:srgbClr val="92D050">
                <a:alpha val="30196"/>
              </a:srgb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69C0BA8-6922-49EA-9B98-9BBAA08A9FF7}"/>
                </a:ext>
              </a:extLst>
            </p:cNvPr>
            <p:cNvSpPr/>
            <p:nvPr/>
          </p:nvSpPr>
          <p:spPr>
            <a:xfrm>
              <a:off x="-7307" y="3480496"/>
              <a:ext cx="324000" cy="324000"/>
            </a:xfrm>
            <a:prstGeom prst="ellipse">
              <a:avLst/>
            </a:prstGeom>
            <a:solidFill>
              <a:srgbClr val="92D050">
                <a:alpha val="30196"/>
              </a:srgb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155ED941-356B-4F46-B51A-6AA4F38E677C}"/>
                </a:ext>
              </a:extLst>
            </p:cNvPr>
            <p:cNvSpPr/>
            <p:nvPr/>
          </p:nvSpPr>
          <p:spPr>
            <a:xfrm>
              <a:off x="376628" y="3707837"/>
              <a:ext cx="324000" cy="324000"/>
            </a:xfrm>
            <a:prstGeom prst="ellipse">
              <a:avLst/>
            </a:prstGeom>
            <a:solidFill>
              <a:srgbClr val="92D050">
                <a:alpha val="30196"/>
              </a:srgb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E9D7749F-6FE8-4977-8A73-3E74E4E6179E}"/>
                </a:ext>
              </a:extLst>
            </p:cNvPr>
            <p:cNvSpPr/>
            <p:nvPr/>
          </p:nvSpPr>
          <p:spPr>
            <a:xfrm>
              <a:off x="1159641" y="3713015"/>
              <a:ext cx="324000" cy="324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30196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CCA95ABB-F1E5-4D58-8443-49A7E1B042C3}"/>
                </a:ext>
              </a:extLst>
            </p:cNvPr>
            <p:cNvSpPr/>
            <p:nvPr/>
          </p:nvSpPr>
          <p:spPr>
            <a:xfrm>
              <a:off x="3129776" y="2583268"/>
              <a:ext cx="324000" cy="324000"/>
            </a:xfrm>
            <a:prstGeom prst="ellipse">
              <a:avLst/>
            </a:prstGeom>
            <a:solidFill>
              <a:srgbClr val="C00000">
                <a:alpha val="3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5DCAFAC1-3627-4A68-A54F-ED272DD6BDB3}"/>
                </a:ext>
              </a:extLst>
            </p:cNvPr>
            <p:cNvSpPr/>
            <p:nvPr/>
          </p:nvSpPr>
          <p:spPr>
            <a:xfrm>
              <a:off x="1165026" y="2341572"/>
              <a:ext cx="324000" cy="324000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BA2E4A35-634B-48D0-8EB0-506C1BA133BC}"/>
                </a:ext>
              </a:extLst>
            </p:cNvPr>
            <p:cNvSpPr/>
            <p:nvPr/>
          </p:nvSpPr>
          <p:spPr>
            <a:xfrm>
              <a:off x="1947923" y="1918252"/>
              <a:ext cx="324000" cy="324000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C247ED69-5E7D-490F-A03F-58A0DC561BFD}"/>
                </a:ext>
              </a:extLst>
            </p:cNvPr>
            <p:cNvSpPr/>
            <p:nvPr/>
          </p:nvSpPr>
          <p:spPr>
            <a:xfrm>
              <a:off x="1947923" y="3697898"/>
              <a:ext cx="324000" cy="324000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46B6DF71-224B-46BF-898B-92787A7AA432}"/>
                </a:ext>
              </a:extLst>
            </p:cNvPr>
            <p:cNvSpPr/>
            <p:nvPr/>
          </p:nvSpPr>
          <p:spPr>
            <a:xfrm>
              <a:off x="2720163" y="3260034"/>
              <a:ext cx="324000" cy="324000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EF1367FE-CA3C-44E7-97FE-9591F49C326C}"/>
              </a:ext>
            </a:extLst>
          </p:cNvPr>
          <p:cNvCxnSpPr>
            <a:cxnSpLocks/>
          </p:cNvCxnSpPr>
          <p:nvPr/>
        </p:nvCxnSpPr>
        <p:spPr>
          <a:xfrm flipH="1">
            <a:off x="3177540" y="4384543"/>
            <a:ext cx="57994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6F63FA44-D14A-4237-81BE-A151F1D43ABF}"/>
                  </a:ext>
                </a:extLst>
              </p:cNvPr>
              <p:cNvSpPr txBox="1"/>
              <p:nvPr/>
            </p:nvSpPr>
            <p:spPr>
              <a:xfrm>
                <a:off x="2752976" y="4432164"/>
                <a:ext cx="6437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ppm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6F63FA44-D14A-4237-81BE-A151F1D43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976" y="4432164"/>
                <a:ext cx="643731" cy="276999"/>
              </a:xfrm>
              <a:prstGeom prst="rect">
                <a:avLst/>
              </a:prstGeom>
              <a:blipFill>
                <a:blip r:embed="rId4"/>
                <a:stretch>
                  <a:fillRect l="-13333" t="-2174" r="-45714" b="-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lipse 17">
            <a:extLst>
              <a:ext uri="{FF2B5EF4-FFF2-40B4-BE49-F238E27FC236}">
                <a16:creationId xmlns:a16="http://schemas.microsoft.com/office/drawing/2014/main" id="{571C56DC-C981-4731-B3D1-3ACFF52C6ADF}"/>
              </a:ext>
            </a:extLst>
          </p:cNvPr>
          <p:cNvSpPr/>
          <p:nvPr/>
        </p:nvSpPr>
        <p:spPr>
          <a:xfrm>
            <a:off x="3698425" y="3642425"/>
            <a:ext cx="235400" cy="694497"/>
          </a:xfrm>
          <a:prstGeom prst="ellipse">
            <a:avLst/>
          </a:prstGeom>
          <a:solidFill>
            <a:schemeClr val="accent5">
              <a:lumMod val="60000"/>
              <a:lumOff val="40000"/>
              <a:alpha val="30196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3EC8113-2519-4039-8294-82A77832AFDC}"/>
              </a:ext>
            </a:extLst>
          </p:cNvPr>
          <p:cNvSpPr/>
          <p:nvPr/>
        </p:nvSpPr>
        <p:spPr>
          <a:xfrm>
            <a:off x="7764213" y="886497"/>
            <a:ext cx="235400" cy="3431971"/>
          </a:xfrm>
          <a:prstGeom prst="ellipse">
            <a:avLst/>
          </a:prstGeom>
          <a:solidFill>
            <a:srgbClr val="92D050">
              <a:alpha val="30196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D6805B30-F3DF-4955-B96A-4C75A7461B27}"/>
              </a:ext>
            </a:extLst>
          </p:cNvPr>
          <p:cNvSpPr/>
          <p:nvPr/>
        </p:nvSpPr>
        <p:spPr>
          <a:xfrm>
            <a:off x="5277274" y="3094511"/>
            <a:ext cx="235400" cy="1239130"/>
          </a:xfrm>
          <a:prstGeom prst="ellipse">
            <a:avLst/>
          </a:prstGeom>
          <a:solidFill>
            <a:srgbClr val="7030A0">
              <a:alpha val="30196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48E62509-1660-45CF-BE47-002B93BFB9A1}"/>
              </a:ext>
            </a:extLst>
          </p:cNvPr>
          <p:cNvSpPr/>
          <p:nvPr/>
        </p:nvSpPr>
        <p:spPr>
          <a:xfrm>
            <a:off x="4903631" y="3173297"/>
            <a:ext cx="235400" cy="1170177"/>
          </a:xfrm>
          <a:prstGeom prst="ellipse">
            <a:avLst/>
          </a:prstGeom>
          <a:solidFill>
            <a:srgbClr val="FFC000">
              <a:alpha val="3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04EDEC3D-BBE5-4B9A-878E-55C287C6E183}"/>
              </a:ext>
            </a:extLst>
          </p:cNvPr>
          <p:cNvSpPr/>
          <p:nvPr/>
        </p:nvSpPr>
        <p:spPr>
          <a:xfrm>
            <a:off x="3954368" y="3505203"/>
            <a:ext cx="235400" cy="853890"/>
          </a:xfrm>
          <a:prstGeom prst="ellipse">
            <a:avLst/>
          </a:prstGeom>
          <a:solidFill>
            <a:srgbClr val="FF0000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010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9C74BCE-62DB-40DC-A8F3-8FC6B33B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22CE3E9-4D1D-42DD-9752-E63C37E9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Merci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7819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37F7E85-EF7D-4C66-9C2A-7327EABB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F701-4968-46AE-B777-6FB50F0714C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3243A837-F462-4275-B72F-B1A3FBF2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Spectroscopie UV-Visible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79EABCF-D359-49A8-B952-5D0259DC419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797" y="1095572"/>
            <a:ext cx="3339003" cy="29539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F70B21-4043-4E1F-9C5E-D4FAA3F032F0}"/>
              </a:ext>
            </a:extLst>
          </p:cNvPr>
          <p:cNvSpPr/>
          <p:nvPr/>
        </p:nvSpPr>
        <p:spPr>
          <a:xfrm>
            <a:off x="5139344" y="2704451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r-FR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fr-FR" sz="2000" baseline="-25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λ</a:t>
            </a:r>
            <a:r>
              <a:rPr lang="fr-FR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=I</a:t>
            </a:r>
            <a:r>
              <a:rPr lang="fr-FR" sz="2000" baseline="-25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0λ</a:t>
            </a:r>
            <a:r>
              <a:rPr lang="fr-FR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/I</a:t>
            </a:r>
            <a:r>
              <a:rPr lang="fr-FR" sz="2000" baseline="-25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 λ</a:t>
            </a:r>
            <a:r>
              <a:rPr lang="fr-FR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la transmittance</a:t>
            </a:r>
          </a:p>
          <a:p>
            <a:pPr lvl="0" algn="just">
              <a:spcAft>
                <a:spcPts val="0"/>
              </a:spcAft>
            </a:pPr>
            <a:r>
              <a:rPr lang="fr-FR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r-FR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fr-FR" sz="2000" baseline="-25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λ</a:t>
            </a:r>
            <a:r>
              <a:rPr lang="fr-FR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= -log</a:t>
            </a:r>
            <a:r>
              <a:rPr lang="fr-FR" sz="2000" baseline="-25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fr-FR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(T) l’absorbance 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379DFAC8-C705-40D8-8F9C-3DFB5DD87C0E}"/>
              </a:ext>
            </a:extLst>
          </p:cNvPr>
          <p:cNvGrpSpPr/>
          <p:nvPr/>
        </p:nvGrpSpPr>
        <p:grpSpPr>
          <a:xfrm>
            <a:off x="5253644" y="762971"/>
            <a:ext cx="2675966" cy="1830924"/>
            <a:chOff x="5253644" y="762971"/>
            <a:chExt cx="2675966" cy="1830924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DBA9FB46-EE36-45BF-A735-5BDCD81DC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3644" y="762971"/>
              <a:ext cx="2675966" cy="183092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F95B8E-ADA4-4B20-BF4C-DE48216B3839}"/>
                </a:ext>
              </a:extLst>
            </p:cNvPr>
            <p:cNvSpPr/>
            <p:nvPr/>
          </p:nvSpPr>
          <p:spPr>
            <a:xfrm>
              <a:off x="6486525" y="1181100"/>
              <a:ext cx="319088" cy="842963"/>
            </a:xfrm>
            <a:prstGeom prst="rect">
              <a:avLst/>
            </a:prstGeom>
            <a:solidFill>
              <a:srgbClr val="066E9F">
                <a:alpha val="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48F653-B8EA-41B2-A0C0-A46EBE785B9E}"/>
                </a:ext>
              </a:extLst>
            </p:cNvPr>
            <p:cNvSpPr/>
            <p:nvPr/>
          </p:nvSpPr>
          <p:spPr>
            <a:xfrm>
              <a:off x="6374606" y="1350182"/>
              <a:ext cx="319088" cy="842963"/>
            </a:xfrm>
            <a:prstGeom prst="rect">
              <a:avLst/>
            </a:prstGeom>
            <a:solidFill>
              <a:srgbClr val="066E9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52ED99B9-5C3F-47B0-8B37-A28D13767F7D}"/>
                </a:ext>
              </a:extLst>
            </p:cNvPr>
            <p:cNvSpPr/>
            <p:nvPr/>
          </p:nvSpPr>
          <p:spPr>
            <a:xfrm>
              <a:off x="6374606" y="1185863"/>
              <a:ext cx="107566" cy="176212"/>
            </a:xfrm>
            <a:custGeom>
              <a:avLst/>
              <a:gdLst>
                <a:gd name="connsiteX0" fmla="*/ 97632 w 107566"/>
                <a:gd name="connsiteY0" fmla="*/ 0 h 176212"/>
                <a:gd name="connsiteX1" fmla="*/ 0 w 107566"/>
                <a:gd name="connsiteY1" fmla="*/ 166687 h 176212"/>
                <a:gd name="connsiteX2" fmla="*/ 107157 w 107566"/>
                <a:gd name="connsiteY2" fmla="*/ 176212 h 176212"/>
                <a:gd name="connsiteX3" fmla="*/ 97632 w 107566"/>
                <a:gd name="connsiteY3" fmla="*/ 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566" h="176212">
                  <a:moveTo>
                    <a:pt x="97632" y="0"/>
                  </a:moveTo>
                  <a:lnTo>
                    <a:pt x="0" y="166687"/>
                  </a:lnTo>
                  <a:lnTo>
                    <a:pt x="107157" y="176212"/>
                  </a:lnTo>
                  <a:cubicBezTo>
                    <a:pt x="107951" y="120650"/>
                    <a:pt x="108744" y="65087"/>
                    <a:pt x="97632" y="0"/>
                  </a:cubicBezTo>
                  <a:close/>
                </a:path>
              </a:pathLst>
            </a:custGeom>
            <a:solidFill>
              <a:srgbClr val="066E9F">
                <a:alpha val="1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D0B22B36-B27F-4DA4-B0DA-3096257BA398}"/>
                </a:ext>
              </a:extLst>
            </p:cNvPr>
            <p:cNvSpPr/>
            <p:nvPr/>
          </p:nvSpPr>
          <p:spPr>
            <a:xfrm>
              <a:off x="6705600" y="2021681"/>
              <a:ext cx="107156" cy="164307"/>
            </a:xfrm>
            <a:custGeom>
              <a:avLst/>
              <a:gdLst>
                <a:gd name="connsiteX0" fmla="*/ 107156 w 107156"/>
                <a:gd name="connsiteY0" fmla="*/ 0 h 164307"/>
                <a:gd name="connsiteX1" fmla="*/ 0 w 107156"/>
                <a:gd name="connsiteY1" fmla="*/ 164307 h 164307"/>
                <a:gd name="connsiteX2" fmla="*/ 4763 w 107156"/>
                <a:gd name="connsiteY2" fmla="*/ 4763 h 164307"/>
                <a:gd name="connsiteX3" fmla="*/ 107156 w 107156"/>
                <a:gd name="connsiteY3" fmla="*/ 0 h 164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156" h="164307">
                  <a:moveTo>
                    <a:pt x="107156" y="0"/>
                  </a:moveTo>
                  <a:lnTo>
                    <a:pt x="0" y="164307"/>
                  </a:lnTo>
                  <a:lnTo>
                    <a:pt x="4763" y="4763"/>
                  </a:lnTo>
                  <a:lnTo>
                    <a:pt x="107156" y="0"/>
                  </a:lnTo>
                  <a:close/>
                </a:path>
              </a:pathLst>
            </a:custGeom>
            <a:solidFill>
              <a:srgbClr val="066E9F">
                <a:alpha val="1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86829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F216BE3-DA8A-4B9B-A38E-6ABD2008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9166777-15E3-4047-9106-3D72CF522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8" y="144379"/>
            <a:ext cx="7905426" cy="694497"/>
          </a:xfrm>
        </p:spPr>
        <p:txBody>
          <a:bodyPr/>
          <a:lstStyle/>
          <a:p>
            <a:r>
              <a:rPr lang="fr-FR" dirty="0"/>
              <a:t>Spectre de l’indigo commercial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251D2B2-1F3C-4FDB-870D-D9BFD1171B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" t="3815" r="9625"/>
          <a:stretch/>
        </p:blipFill>
        <p:spPr>
          <a:xfrm>
            <a:off x="1471620" y="979359"/>
            <a:ext cx="5476859" cy="372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9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7A9D2DA-CFC9-4113-A49B-4926830F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716DA51-EB31-4302-BC53-E3CD129D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Synthèse du paracétamol</a:t>
            </a:r>
          </a:p>
        </p:txBody>
      </p:sp>
      <p:graphicFrame>
        <p:nvGraphicFramePr>
          <p:cNvPr id="20" name="Tableau 19">
            <a:extLst>
              <a:ext uri="{FF2B5EF4-FFF2-40B4-BE49-F238E27FC236}">
                <a16:creationId xmlns:a16="http://schemas.microsoft.com/office/drawing/2014/main" id="{131C4300-EF63-4EB6-8860-4B3C7F9AFE21}"/>
              </a:ext>
            </a:extLst>
          </p:cNvPr>
          <p:cNvGraphicFramePr>
            <a:graphicFrameLocks noGrp="1"/>
          </p:cNvGraphicFramePr>
          <p:nvPr/>
        </p:nvGraphicFramePr>
        <p:xfrm>
          <a:off x="115094" y="963212"/>
          <a:ext cx="8892209" cy="335572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14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4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7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4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3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1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85537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98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Para-</a:t>
                      </a:r>
                      <a:r>
                        <a:rPr lang="fr-FR" dirty="0" err="1"/>
                        <a:t>aminophénol</a:t>
                      </a:r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Anhydride acétique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Paracétamol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Acide acétique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20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9364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endParaRPr lang="fr-FR" dirty="0"/>
                    </a:p>
                    <a:p>
                      <a:pPr algn="ctr"/>
                      <a:endParaRPr lang="fr-FR" sz="1600" dirty="0"/>
                    </a:p>
                    <a:p>
                      <a:pPr algn="ctr"/>
                      <a:endParaRPr lang="fr-FR" sz="1600" dirty="0"/>
                    </a:p>
                    <a:p>
                      <a:pPr algn="ctr"/>
                      <a:endParaRPr lang="fr-FR" sz="16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Groupe 5">
            <a:extLst>
              <a:ext uri="{FF2B5EF4-FFF2-40B4-BE49-F238E27FC236}">
                <a16:creationId xmlns:a16="http://schemas.microsoft.com/office/drawing/2014/main" id="{39CCE95C-801C-46C8-9D36-97E6277EB4F8}"/>
              </a:ext>
            </a:extLst>
          </p:cNvPr>
          <p:cNvGrpSpPr/>
          <p:nvPr/>
        </p:nvGrpSpPr>
        <p:grpSpPr>
          <a:xfrm>
            <a:off x="115094" y="1021737"/>
            <a:ext cx="8866003" cy="3274647"/>
            <a:chOff x="193675" y="1501775"/>
            <a:chExt cx="11517120" cy="3922713"/>
          </a:xfrm>
        </p:grpSpPr>
        <p:pic>
          <p:nvPicPr>
            <p:cNvPr id="7" name="Picture 10" descr="RÃ©sultat de recherche d'images pour &quot;anhydride acÃ©tique&quot;">
              <a:extLst>
                <a:ext uri="{FF2B5EF4-FFF2-40B4-BE49-F238E27FC236}">
                  <a16:creationId xmlns:a16="http://schemas.microsoft.com/office/drawing/2014/main" id="{E6812FE2-FE8C-4D77-B869-091A3BAF8F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5163" y="1679575"/>
              <a:ext cx="2009775" cy="1211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6" descr="RÃ©sultat de recherche d'images pour &quot;acetic acid formula&quot;">
              <a:extLst>
                <a:ext uri="{FF2B5EF4-FFF2-40B4-BE49-F238E27FC236}">
                  <a16:creationId xmlns:a16="http://schemas.microsoft.com/office/drawing/2014/main" id="{EA4F46FC-5C80-4C1C-A4E8-006BF41FDB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75850" y="1560513"/>
              <a:ext cx="1665288" cy="143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" descr="https://orme-conseil.com/wp-content/uploads/2018/03/Pictogramme-CLP-%C3%A0-t%C3%A9l%C3%A9charger.jpg">
              <a:extLst>
                <a:ext uri="{FF2B5EF4-FFF2-40B4-BE49-F238E27FC236}">
                  <a16:creationId xmlns:a16="http://schemas.microsoft.com/office/drawing/2014/main" id="{8AAA6E4C-AEB1-42DB-AD4C-B5AD3530CB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9" t="64494" r="68137" b="8167"/>
            <a:stretch>
              <a:fillRect/>
            </a:stretch>
          </p:blipFill>
          <p:spPr bwMode="auto">
            <a:xfrm>
              <a:off x="1438276" y="4484688"/>
              <a:ext cx="927101" cy="93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" descr="https://orme-conseil.com/wp-content/uploads/2018/03/Pictogramme-CLP-%C3%A0-t%C3%A9l%C3%A9charger.jpg">
              <a:extLst>
                <a:ext uri="{FF2B5EF4-FFF2-40B4-BE49-F238E27FC236}">
                  <a16:creationId xmlns:a16="http://schemas.microsoft.com/office/drawing/2014/main" id="{FFE49CC9-A6F7-4AB2-A589-A2FA9F3085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9" t="64494" r="68137" b="8167"/>
            <a:stretch>
              <a:fillRect/>
            </a:stretch>
          </p:blipFill>
          <p:spPr bwMode="auto">
            <a:xfrm>
              <a:off x="3453561" y="4467226"/>
              <a:ext cx="927101" cy="93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" descr="https://orme-conseil.com/wp-content/uploads/2018/03/Pictogramme-CLP-%C3%A0-t%C3%A9l%C3%A9charger.jpg">
              <a:extLst>
                <a:ext uri="{FF2B5EF4-FFF2-40B4-BE49-F238E27FC236}">
                  <a16:creationId xmlns:a16="http://schemas.microsoft.com/office/drawing/2014/main" id="{6D0ADAEB-7649-49D8-A051-6AFE98713C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69" t="32262" r="35597" b="40401"/>
            <a:stretch>
              <a:fillRect/>
            </a:stretch>
          </p:blipFill>
          <p:spPr bwMode="auto">
            <a:xfrm>
              <a:off x="3842499" y="4046538"/>
              <a:ext cx="952500" cy="938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2" descr="https://orme-conseil.com/wp-content/uploads/2018/03/Pictogramme-CLP-%C3%A0-t%C3%A9l%C3%A9charger.jpg">
              <a:extLst>
                <a:ext uri="{FF2B5EF4-FFF2-40B4-BE49-F238E27FC236}">
                  <a16:creationId xmlns:a16="http://schemas.microsoft.com/office/drawing/2014/main" id="{4F4EA700-5533-452B-A950-D821C449F2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69" t="1834" r="35597" b="72176"/>
            <a:stretch>
              <a:fillRect/>
            </a:stretch>
          </p:blipFill>
          <p:spPr bwMode="auto">
            <a:xfrm>
              <a:off x="4277473" y="4532313"/>
              <a:ext cx="954086" cy="892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15" descr="Image associÃ©e">
              <a:extLst>
                <a:ext uri="{FF2B5EF4-FFF2-40B4-BE49-F238E27FC236}">
                  <a16:creationId xmlns:a16="http://schemas.microsoft.com/office/drawing/2014/main" id="{21BF66F3-E45B-4C21-ACCF-95AA063A26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8281" y="4403082"/>
              <a:ext cx="884237" cy="884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17" descr="Image associÃ©e">
              <a:extLst>
                <a:ext uri="{FF2B5EF4-FFF2-40B4-BE49-F238E27FC236}">
                  <a16:creationId xmlns:a16="http://schemas.microsoft.com/office/drawing/2014/main" id="{84988A52-946F-47FF-9E89-C9C4AC8D24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6558" y="4403081"/>
              <a:ext cx="884237" cy="884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2" descr="RÃ©sultat de recherche d'images pour &quot;para-aminophÃ©nol&quot;">
              <a:extLst>
                <a:ext uri="{FF2B5EF4-FFF2-40B4-BE49-F238E27FC236}">
                  <a16:creationId xmlns:a16="http://schemas.microsoft.com/office/drawing/2014/main" id="{83B135DD-B2C5-4562-85B9-3A09E57D20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75" y="1620838"/>
              <a:ext cx="2495550" cy="131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 descr="RÃ©sultat de recherche d'images pour &quot;paracÃ©tamol&quot;">
              <a:extLst>
                <a:ext uri="{FF2B5EF4-FFF2-40B4-BE49-F238E27FC236}">
                  <a16:creationId xmlns:a16="http://schemas.microsoft.com/office/drawing/2014/main" id="{301C585B-71CC-4A6C-ABB9-412F62A0E2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8475" y="1501775"/>
              <a:ext cx="2890838" cy="155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" descr="https://orme-conseil.com/wp-content/uploads/2018/03/Pictogramme-CLP-%C3%A0-t%C3%A9l%C3%A9charger.jpg">
              <a:extLst>
                <a:ext uri="{FF2B5EF4-FFF2-40B4-BE49-F238E27FC236}">
                  <a16:creationId xmlns:a16="http://schemas.microsoft.com/office/drawing/2014/main" id="{AC2D9813-1319-4E99-9E30-FF454B1773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9" t="64494" r="68137" b="8167"/>
            <a:stretch>
              <a:fillRect/>
            </a:stretch>
          </p:blipFill>
          <p:spPr bwMode="auto">
            <a:xfrm>
              <a:off x="7830344" y="4278999"/>
              <a:ext cx="927101" cy="938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Image 33">
              <a:extLst>
                <a:ext uri="{FF2B5EF4-FFF2-40B4-BE49-F238E27FC236}">
                  <a16:creationId xmlns:a16="http://schemas.microsoft.com/office/drawing/2014/main" id="{DE3B5BE5-B3B2-4483-B95E-A24FCC0A3F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863" y="4132263"/>
              <a:ext cx="774699" cy="77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" descr="https://orme-conseil.com/wp-content/uploads/2018/03/Pictogramme-CLP-%C3%A0-t%C3%A9l%C3%A9charger.jpg">
              <a:extLst>
                <a:ext uri="{FF2B5EF4-FFF2-40B4-BE49-F238E27FC236}">
                  <a16:creationId xmlns:a16="http://schemas.microsoft.com/office/drawing/2014/main" id="{26300DC8-8A2C-4169-B298-FC3FDBD698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41" t="64494" r="1920" b="8167"/>
            <a:stretch>
              <a:fillRect/>
            </a:stretch>
          </p:blipFill>
          <p:spPr bwMode="auto">
            <a:xfrm>
              <a:off x="439738" y="4459287"/>
              <a:ext cx="1066800" cy="938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5F08D389-A943-4880-820E-BC5EE8A47F04}"/>
              </a:ext>
            </a:extLst>
          </p:cNvPr>
          <p:cNvSpPr txBox="1"/>
          <p:nvPr/>
        </p:nvSpPr>
        <p:spPr>
          <a:xfrm>
            <a:off x="106795" y="2760971"/>
            <a:ext cx="217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5,50g = 5,04.10</a:t>
            </a:r>
            <a:r>
              <a:rPr lang="fr-FR" baseline="30000" dirty="0">
                <a:latin typeface="+mj-lt"/>
              </a:rPr>
              <a:t>-2</a:t>
            </a:r>
            <a:r>
              <a:rPr lang="fr-FR" dirty="0">
                <a:latin typeface="+mj-lt"/>
              </a:rPr>
              <a:t>mol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DB17CF1-30AB-4A68-81A7-6F7CEA3A1D55}"/>
              </a:ext>
            </a:extLst>
          </p:cNvPr>
          <p:cNvSpPr txBox="1"/>
          <p:nvPr/>
        </p:nvSpPr>
        <p:spPr>
          <a:xfrm>
            <a:off x="2383589" y="2739623"/>
            <a:ext cx="217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~7,0mL = 7,4.10</a:t>
            </a:r>
            <a:r>
              <a:rPr lang="fr-FR" baseline="30000" dirty="0">
                <a:latin typeface="+mj-lt"/>
              </a:rPr>
              <a:t>-2</a:t>
            </a:r>
            <a:r>
              <a:rPr lang="fr-FR" dirty="0">
                <a:latin typeface="+mj-lt"/>
              </a:rPr>
              <a:t>mol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FAB52C54-A5CC-4041-AA93-D8D30E7D86E2}"/>
              </a:ext>
            </a:extLst>
          </p:cNvPr>
          <p:cNvCxnSpPr/>
          <p:nvPr/>
        </p:nvCxnSpPr>
        <p:spPr>
          <a:xfrm>
            <a:off x="4263656" y="1706666"/>
            <a:ext cx="10632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2CCCFBC4-C873-4EBE-AA8C-65E82B282A7F}"/>
              </a:ext>
            </a:extLst>
          </p:cNvPr>
          <p:cNvSpPr txBox="1"/>
          <p:nvPr/>
        </p:nvSpPr>
        <p:spPr>
          <a:xfrm>
            <a:off x="1779372" y="1414278"/>
            <a:ext cx="398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+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6A9DDED-D1DF-4280-817C-7D9D9E919346}"/>
              </a:ext>
            </a:extLst>
          </p:cNvPr>
          <p:cNvSpPr txBox="1"/>
          <p:nvPr/>
        </p:nvSpPr>
        <p:spPr>
          <a:xfrm>
            <a:off x="7356295" y="1509180"/>
            <a:ext cx="398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556333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24C7472-8334-4407-865F-648C8644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1095554-DB5C-4ECB-AE22-371A3C103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553" y="117967"/>
            <a:ext cx="7543800" cy="694497"/>
          </a:xfrm>
        </p:spPr>
        <p:txBody>
          <a:bodyPr/>
          <a:lstStyle/>
          <a:p>
            <a:r>
              <a:rPr lang="fr-FR" dirty="0"/>
              <a:t>Spectroscopie infrarouge (IR)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66861F9-5759-477E-8C42-65C809A8F2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24" b="21806"/>
          <a:stretch/>
        </p:blipFill>
        <p:spPr>
          <a:xfrm>
            <a:off x="800100" y="909080"/>
            <a:ext cx="7543800" cy="3615686"/>
          </a:xfrm>
          <a:prstGeom prst="rect">
            <a:avLst/>
          </a:prstGeom>
        </p:spPr>
      </p:pic>
      <p:pic>
        <p:nvPicPr>
          <p:cNvPr id="5" name="Picture 4" descr="RÃ©sultat de recherche d'images pour &quot;paracÃ©tamol&quot;">
            <a:extLst>
              <a:ext uri="{FF2B5EF4-FFF2-40B4-BE49-F238E27FC236}">
                <a16:creationId xmlns:a16="http://schemas.microsoft.com/office/drawing/2014/main" id="{45568AE7-40B2-4099-88B3-FA8E835F7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345" y="60791"/>
            <a:ext cx="1112102" cy="64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12D267-BB8A-44C7-9264-032C18ECB210}"/>
              </a:ext>
            </a:extLst>
          </p:cNvPr>
          <p:cNvSpPr/>
          <p:nvPr/>
        </p:nvSpPr>
        <p:spPr>
          <a:xfrm rot="16200000">
            <a:off x="-344438" y="2448395"/>
            <a:ext cx="206120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Transmittance (%)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09D61EE-35CF-4523-ABE0-BD38781B9E4F}"/>
              </a:ext>
            </a:extLst>
          </p:cNvPr>
          <p:cNvSpPr txBox="1"/>
          <p:nvPr/>
        </p:nvSpPr>
        <p:spPr>
          <a:xfrm>
            <a:off x="6801851" y="4380387"/>
            <a:ext cx="253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Nombre d’onde (cm</a:t>
            </a:r>
            <a:r>
              <a:rPr lang="fr-FR" baseline="30000" dirty="0"/>
              <a:t>-1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4403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24C7472-8334-4407-865F-648C8644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1095554-DB5C-4ECB-AE22-371A3C103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553" y="117967"/>
            <a:ext cx="7543800" cy="694497"/>
          </a:xfrm>
        </p:spPr>
        <p:txBody>
          <a:bodyPr/>
          <a:lstStyle/>
          <a:p>
            <a:r>
              <a:rPr lang="fr-FR" dirty="0"/>
              <a:t>Spectroscopie infrarouge (IR)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66861F9-5759-477E-8C42-65C809A8F2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24" b="21806"/>
          <a:stretch/>
        </p:blipFill>
        <p:spPr>
          <a:xfrm>
            <a:off x="800100" y="909080"/>
            <a:ext cx="7543800" cy="3615686"/>
          </a:xfrm>
          <a:prstGeom prst="rect">
            <a:avLst/>
          </a:prstGeom>
        </p:spPr>
      </p:pic>
      <p:pic>
        <p:nvPicPr>
          <p:cNvPr id="5" name="Picture 4" descr="RÃ©sultat de recherche d'images pour &quot;paracÃ©tamol&quot;">
            <a:extLst>
              <a:ext uri="{FF2B5EF4-FFF2-40B4-BE49-F238E27FC236}">
                <a16:creationId xmlns:a16="http://schemas.microsoft.com/office/drawing/2014/main" id="{45568AE7-40B2-4099-88B3-FA8E835F7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345" y="60791"/>
            <a:ext cx="1112102" cy="64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12D267-BB8A-44C7-9264-032C18ECB210}"/>
              </a:ext>
            </a:extLst>
          </p:cNvPr>
          <p:cNvSpPr/>
          <p:nvPr/>
        </p:nvSpPr>
        <p:spPr>
          <a:xfrm rot="16200000">
            <a:off x="-344438" y="2448395"/>
            <a:ext cx="206120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Transmittance (%)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09D61EE-35CF-4523-ABE0-BD38781B9E4F}"/>
              </a:ext>
            </a:extLst>
          </p:cNvPr>
          <p:cNvSpPr txBox="1"/>
          <p:nvPr/>
        </p:nvSpPr>
        <p:spPr>
          <a:xfrm>
            <a:off x="6801851" y="4380387"/>
            <a:ext cx="253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Nombre d’onde (cm</a:t>
            </a:r>
            <a:r>
              <a:rPr lang="fr-FR" baseline="30000" dirty="0"/>
              <a:t>-1</a:t>
            </a:r>
            <a:r>
              <a:rPr lang="fr-FR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D0261B-34CF-46B6-850C-FCABBEC269A5}"/>
              </a:ext>
            </a:extLst>
          </p:cNvPr>
          <p:cNvSpPr/>
          <p:nvPr/>
        </p:nvSpPr>
        <p:spPr>
          <a:xfrm>
            <a:off x="5176838" y="992981"/>
            <a:ext cx="3167062" cy="3387406"/>
          </a:xfrm>
          <a:prstGeom prst="rect">
            <a:avLst/>
          </a:prstGeom>
          <a:solidFill>
            <a:schemeClr val="accent2">
              <a:lumMod val="50000"/>
              <a:alpha val="3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64D2CB-B7E1-49E2-93B0-131C9D6A2261}"/>
              </a:ext>
            </a:extLst>
          </p:cNvPr>
          <p:cNvSpPr/>
          <p:nvPr/>
        </p:nvSpPr>
        <p:spPr>
          <a:xfrm>
            <a:off x="1120426" y="992981"/>
            <a:ext cx="4056411" cy="3387406"/>
          </a:xfrm>
          <a:prstGeom prst="rect">
            <a:avLst/>
          </a:prstGeom>
          <a:solidFill>
            <a:schemeClr val="bg1">
              <a:alpha val="16078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40E7F2B-8447-4DAC-8BD7-68DF85AED6E8}"/>
              </a:ext>
            </a:extLst>
          </p:cNvPr>
          <p:cNvSpPr txBox="1"/>
          <p:nvPr/>
        </p:nvSpPr>
        <p:spPr>
          <a:xfrm>
            <a:off x="1752600" y="3478998"/>
            <a:ext cx="243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Bandes caractéristique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0CAB268-77C3-4413-89F2-2993BC2A3F73}"/>
              </a:ext>
            </a:extLst>
          </p:cNvPr>
          <p:cNvSpPr txBox="1"/>
          <p:nvPr/>
        </p:nvSpPr>
        <p:spPr>
          <a:xfrm>
            <a:off x="5884777" y="3478998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Empreinte digitale</a:t>
            </a:r>
          </a:p>
        </p:txBody>
      </p:sp>
    </p:spTree>
    <p:extLst>
      <p:ext uri="{BB962C8B-B14F-4D97-AF65-F5344CB8AC3E}">
        <p14:creationId xmlns:p14="http://schemas.microsoft.com/office/powerpoint/2010/main" val="442087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1A00D8B-F130-4126-87F7-A15EB444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4773AC4-21F5-45B1-A818-20110222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 données IR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Espace réservé du contenu 3">
                <a:extLst>
                  <a:ext uri="{FF2B5EF4-FFF2-40B4-BE49-F238E27FC236}">
                    <a16:creationId xmlns:a16="http://schemas.microsoft.com/office/drawing/2014/main" id="{A1066941-84A9-4CFB-832D-33AE908451D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04251606"/>
                  </p:ext>
                </p:extLst>
              </p:nvPr>
            </p:nvGraphicFramePr>
            <p:xfrm>
              <a:off x="104775" y="757341"/>
              <a:ext cx="8934449" cy="4094331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0953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763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573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9812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971674">
                      <a:extLst>
                        <a:ext uri="{9D8B030D-6E8A-4147-A177-3AD203B41FA5}">
                          <a16:colId xmlns:a16="http://schemas.microsoft.com/office/drawing/2014/main" val="3067414083"/>
                        </a:ext>
                      </a:extLst>
                    </a:gridCol>
                  </a:tblGrid>
                  <a:tr h="24627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Type</a:t>
                          </a:r>
                          <a:r>
                            <a:rPr lang="fr-FR" baseline="0" dirty="0"/>
                            <a:t> de liaison</a:t>
                          </a:r>
                          <a:endParaRPr lang="fr-FR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baseline="0" smtClean="0"/>
                                <m:t>𝝈</m:t>
                              </m:r>
                            </m:oMath>
                          </a14:m>
                          <a:r>
                            <a:rPr lang="fr-FR" dirty="0"/>
                            <a:t> (en </a:t>
                          </a:r>
                          <a14:m>
                            <m:oMath xmlns:m="http://schemas.openxmlformats.org/officeDocument/2006/math">
                              <m:r>
                                <a:rPr lang="fr-FR" smtClean="0"/>
                                <m:t>𝐜</m:t>
                              </m:r>
                              <m:sSup>
                                <m:sSupPr>
                                  <m:ctrlPr>
                                    <a:rPr lang="fr-FR" smtClean="0"/>
                                  </m:ctrlPr>
                                </m:sSupPr>
                                <m:e>
                                  <m:r>
                                    <a:rPr lang="fr-FR" smtClean="0"/>
                                    <m:t>𝐦</m:t>
                                  </m:r>
                                </m:e>
                                <m:sup>
                                  <m:r>
                                    <a:rPr lang="fr-FR" smtClean="0"/>
                                    <m:t>−</m:t>
                                  </m:r>
                                  <m:r>
                                    <a:rPr lang="fr-FR" smtClean="0"/>
                                    <m:t>𝟏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Largeur de la bande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Intensité</a:t>
                          </a:r>
                          <a:r>
                            <a:rPr lang="fr-FR" baseline="0" dirty="0"/>
                            <a:t> d’absorption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Remarques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10278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fr-FR" smtClean="0"/>
                                <m:t>O</m:t>
                              </m:r>
                              <m:r>
                                <a:rPr lang="fr-FR" smtClean="0"/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fr-FR" smtClean="0"/>
                                <m:t>H</m:t>
                              </m:r>
                            </m:oMath>
                          </a14:m>
                          <a:r>
                            <a:rPr lang="fr-FR" dirty="0"/>
                            <a:t> </a:t>
                          </a:r>
                        </a:p>
                        <a:p>
                          <a:pPr algn="ctr"/>
                          <a:r>
                            <a:rPr lang="fr-FR" dirty="0"/>
                            <a:t>hydroxyle</a:t>
                          </a:r>
                          <a:endParaRPr lang="fr-FR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aseline="0" dirty="0"/>
                            <a:t>phase gazeuse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3600 – 3700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Fine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Moyenne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72441">
                    <a:tc vMerge="1">
                      <a:txBody>
                        <a:bodyPr/>
                        <a:lstStyle/>
                        <a:p>
                          <a:endParaRPr lang="fr-FR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aseline="0" dirty="0"/>
                            <a:t>phase condensée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3200 - 3400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Large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Forte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se superpose à la précédente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1027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mtClean="0"/>
                                  <m:t>N</m:t>
                                </m:r>
                                <m:r>
                                  <a:rPr lang="fr-FR" smtClean="0"/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fr-FR" smtClean="0"/>
                                  <m:t>H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3100 - 3500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Fine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Moyenne (amine) à forte (amide)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double bande si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fr-FR" sz="1200" smtClean="0"/>
                                <m:t>N</m:t>
                              </m:r>
                              <m:sSub>
                                <m:sSubPr>
                                  <m:ctrlPr>
                                    <a:rPr lang="fr-FR" sz="1200" smtClean="0"/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200" smtClean="0"/>
                                    <m:t>H</m:t>
                                  </m:r>
                                </m:e>
                                <m:sub>
                                  <m:r>
                                    <a:rPr lang="fr-FR" sz="1200" smtClean="0"/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fr-FR" sz="12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7587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mtClean="0"/>
                                  <m:t>C</m:t>
                                </m:r>
                                <m:r>
                                  <a:rPr lang="fr-FR" smtClean="0"/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fr-FR" smtClean="0"/>
                                  <m:t>H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2900 - 3100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Variable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Moyenne à forte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Peut descendre à 2700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fr-FR" sz="1200" smtClean="0"/>
                                <m:t>c</m:t>
                              </m:r>
                              <m:sSup>
                                <m:sSupPr>
                                  <m:ctrlPr>
                                    <a:rPr lang="fr-FR" sz="1200" smtClean="0"/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200" smtClean="0"/>
                                    <m:t>m</m:t>
                                  </m:r>
                                </m:e>
                                <m:sup>
                                  <m:r>
                                    <a:rPr lang="fr-FR" sz="1200" smtClean="0"/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sz="1200" dirty="0"/>
                            <a:t> pour</a:t>
                          </a:r>
                          <a:r>
                            <a:rPr lang="fr-FR" sz="1200" baseline="0" dirty="0"/>
                            <a:t> un aldéhyde</a:t>
                          </a:r>
                          <a:endParaRPr lang="fr-FR" sz="12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413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fr-FR" smtClean="0"/>
                                <m:t>O</m:t>
                              </m:r>
                              <m:r>
                                <a:rPr lang="fr-FR" smtClean="0"/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fr-FR" smtClean="0"/>
                                <m:t>H</m:t>
                              </m:r>
                            </m:oMath>
                          </a14:m>
                          <a:r>
                            <a:rPr lang="fr-FR" dirty="0"/>
                            <a:t> </a:t>
                          </a:r>
                          <a:r>
                            <a:rPr lang="fr-FR" sz="1600" dirty="0"/>
                            <a:t>carboxyle</a:t>
                          </a:r>
                          <a:endParaRPr lang="fr-FR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2500 - 3200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Large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Moyenne à forte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se superpose aux C-H</a:t>
                          </a:r>
                          <a:endParaRPr lang="fr-FR" sz="12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822622"/>
                      </a:ext>
                    </a:extLst>
                  </a:tr>
                  <a:tr h="2735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mtClean="0"/>
                                  <m:t>C</m:t>
                                </m:r>
                                <m:r>
                                  <a:rPr lang="fr-FR" smtClean="0"/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fr-FR" smtClean="0"/>
                                  <m:t>O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1650 - 1750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Fine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Forte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735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mtClean="0"/>
                                  <m:t>C</m:t>
                                </m:r>
                                <m:r>
                                  <a:rPr lang="fr-FR" smtClean="0"/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fr-FR" smtClean="0"/>
                                  <m:t>C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1600 - 1700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Variable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Moyenne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724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mtClean="0"/>
                                  <m:t>N</m:t>
                                </m:r>
                                <m:r>
                                  <a:rPr lang="fr-FR" smtClean="0"/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fr-FR" smtClean="0"/>
                                  <m:t>H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1560 - 1640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Fine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Forte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se superpose à C=O pour un amide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360577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Espace réservé du contenu 3">
                <a:extLst>
                  <a:ext uri="{FF2B5EF4-FFF2-40B4-BE49-F238E27FC236}">
                    <a16:creationId xmlns:a16="http://schemas.microsoft.com/office/drawing/2014/main" id="{A1066941-84A9-4CFB-832D-33AE908451D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04251606"/>
                  </p:ext>
                </p:extLst>
              </p:nvPr>
            </p:nvGraphicFramePr>
            <p:xfrm>
              <a:off x="104775" y="757341"/>
              <a:ext cx="8934449" cy="4094331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0953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763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573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9812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971674">
                      <a:extLst>
                        <a:ext uri="{9D8B030D-6E8A-4147-A177-3AD203B41FA5}">
                          <a16:colId xmlns:a16="http://schemas.microsoft.com/office/drawing/2014/main" val="3067414083"/>
                        </a:ext>
                      </a:extLst>
                    </a:gridCol>
                  </a:tblGrid>
                  <a:tr h="301879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Type</a:t>
                          </a:r>
                          <a:r>
                            <a:rPr lang="fr-FR" baseline="0" dirty="0"/>
                            <a:t> de liaison</a:t>
                          </a:r>
                          <a:endParaRPr lang="fr-FR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1244" t="-2000" r="-442584" b="-125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Largeur de la bande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Intensité</a:t>
                          </a:r>
                          <a:r>
                            <a:rPr lang="fr-FR" baseline="0" dirty="0"/>
                            <a:t> d’absorption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Remarques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2920">
                    <a:tc row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6" t="-30909" r="-716667" b="-28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aseline="0" dirty="0"/>
                            <a:t>phase gazeuse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3600 – 3700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Fine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Moyenne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2920">
                    <a:tc vMerge="1">
                      <a:txBody>
                        <a:bodyPr/>
                        <a:lstStyle/>
                        <a:p>
                          <a:endParaRPr lang="fr-FR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aseline="0" dirty="0"/>
                            <a:t>phase condensée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3200 - 3400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Large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Forte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se superpose à la précédente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6" t="-263415" r="-716667" b="-4658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3100 - 3500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Fine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Moyenne (amine) à forte (amide)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52778" t="-263415" r="-1235" b="-4658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75871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6" t="-268468" r="-716667" b="-2441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2900 - 3100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Variable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Moyenne à forte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52778" t="-268468" r="-1235" b="-2441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4102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6" t="-459551" r="-716667" b="-204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2500 - 3200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Large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Moyenne à forte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se superpose aux C-H</a:t>
                          </a:r>
                          <a:endParaRPr lang="fr-FR" sz="12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822622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6" t="-1016327" r="-716667" b="-2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1650 - 1750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Fine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Forte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6" t="-1139583" r="-716667" b="-177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1600 - 1700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Variable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Moyenne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72441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6" t="-762821" r="-716667" b="-89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1560 - 1640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Fine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Forte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se superpose à C=O pour un amide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360577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02198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958F6F6-FCD6-46A7-B483-42D5E56B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BD7EA9E-91B5-495B-A59B-68B71703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Spectre IR du pentane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6B99500-6120-4D7F-BFB7-9D8D6494A16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2269" y="1194989"/>
            <a:ext cx="5601907" cy="3295232"/>
          </a:xfrm>
          <a:prstGeom prst="rect">
            <a:avLst/>
          </a:prstGeom>
        </p:spPr>
      </p:pic>
      <p:pic>
        <p:nvPicPr>
          <p:cNvPr id="5" name="Picture 4" descr="RÃ©sultat de recherche d'images pour &quot;pentane&quot;">
            <a:extLst>
              <a:ext uri="{FF2B5EF4-FFF2-40B4-BE49-F238E27FC236}">
                <a16:creationId xmlns:a16="http://schemas.microsoft.com/office/drawing/2014/main" id="{E035B3CF-D4E0-498B-BF8D-4695F6F70D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09" b="33722"/>
          <a:stretch/>
        </p:blipFill>
        <p:spPr bwMode="auto">
          <a:xfrm>
            <a:off x="6024825" y="159273"/>
            <a:ext cx="1892825" cy="55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562045"/>
      </p:ext>
    </p:extLst>
  </p:cSld>
  <p:clrMapOvr>
    <a:masterClrMapping/>
  </p:clrMapOvr>
</p:sld>
</file>

<file path=ppt/theme/theme1.xml><?xml version="1.0" encoding="utf-8"?>
<a:theme xmlns:a="http://schemas.openxmlformats.org/drawingml/2006/main" name="Titr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xt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Merci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1066</TotalTime>
  <Words>555</Words>
  <Application>Microsoft Office PowerPoint</Application>
  <PresentationFormat>Personnalisé</PresentationFormat>
  <Paragraphs>175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Symbol</vt:lpstr>
      <vt:lpstr>Wingdings</vt:lpstr>
      <vt:lpstr>Titre</vt:lpstr>
      <vt:lpstr>texte</vt:lpstr>
      <vt:lpstr>Merci</vt:lpstr>
      <vt:lpstr>Caractérisations par spectroscopie en synthèse organique</vt:lpstr>
      <vt:lpstr>Synthèse de l’indigo</vt:lpstr>
      <vt:lpstr>Spectroscopie UV-Visible</vt:lpstr>
      <vt:lpstr>Spectre de l’indigo commercial</vt:lpstr>
      <vt:lpstr>Synthèse du paracétamol</vt:lpstr>
      <vt:lpstr>Spectroscopie infrarouge (IR)</vt:lpstr>
      <vt:lpstr>Spectroscopie infrarouge (IR)</vt:lpstr>
      <vt:lpstr>Table de données IR</vt:lpstr>
      <vt:lpstr>Spectre IR du pentane </vt:lpstr>
      <vt:lpstr>Spectre IR du pentanol</vt:lpstr>
      <vt:lpstr>Spectre IR du pentan-1-amine</vt:lpstr>
      <vt:lpstr>Spectroscopie infrarouge (IR)</vt:lpstr>
      <vt:lpstr>Spectre IR de l’indigo</vt:lpstr>
      <vt:lpstr>Limitations de la  spectroscopie  IR</vt:lpstr>
      <vt:lpstr>Spectroscopie  RMN</vt:lpstr>
      <vt:lpstr>Spectre RMN et déplacement chimique</vt:lpstr>
      <vt:lpstr>Table de déplacement chimique</vt:lpstr>
      <vt:lpstr>Spectre RMN du paracétamol</vt:lpstr>
      <vt:lpstr>Spectre RMN du paracétamol</vt:lpstr>
      <vt:lpstr>Spectre RMN du paracétamol</vt:lpstr>
      <vt:lpstr>Spectre RMN du paracétamol</vt:lpstr>
      <vt:lpstr>Merci</vt:lpstr>
    </vt:vector>
  </TitlesOfParts>
  <Company>RENAULT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PIRONNEAU Marc</dc:creator>
  <dc:description/>
  <cp:lastModifiedBy>Eloïse Mestre</cp:lastModifiedBy>
  <cp:revision>66</cp:revision>
  <cp:lastPrinted>2015-03-31T14:07:15Z</cp:lastPrinted>
  <dcterms:created xsi:type="dcterms:W3CDTF">2020-03-24T08:48:58Z</dcterms:created>
  <dcterms:modified xsi:type="dcterms:W3CDTF">2020-05-13T13:43:01Z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RENAULT DeSign</vt:lpwstr>
  </property>
  <property fmtid="{D5CDD505-2E9C-101B-9397-08002B2CF9AE}" pid="4" name="ContentTypeId">
    <vt:lpwstr>0x0101008477E3DB2009FC49ADD3BBFEB391E983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MSIP_Label_fd1c0902-ed92-4fed-896d-2e7725de02d4_ActionId">
    <vt:lpwstr>bfe6ccbd-fb37-4aeb-8e54-00004c58dbb4</vt:lpwstr>
  </property>
  <property fmtid="{D5CDD505-2E9C-101B-9397-08002B2CF9AE}" pid="10" name="MSIP_Label_fd1c0902-ed92-4fed-896d-2e7725de02d4_ContentBits">
    <vt:lpwstr>2</vt:lpwstr>
  </property>
  <property fmtid="{D5CDD505-2E9C-101B-9397-08002B2CF9AE}" pid="11" name="MSIP_Label_fd1c0902-ed92-4fed-896d-2e7725de02d4_Enabled">
    <vt:lpwstr>true</vt:lpwstr>
  </property>
  <property fmtid="{D5CDD505-2E9C-101B-9397-08002B2CF9AE}" pid="12" name="MSIP_Label_fd1c0902-ed92-4fed-896d-2e7725de02d4_Method">
    <vt:lpwstr>Standard</vt:lpwstr>
  </property>
  <property fmtid="{D5CDD505-2E9C-101B-9397-08002B2CF9AE}" pid="13" name="MSIP_Label_fd1c0902-ed92-4fed-896d-2e7725de02d4_Name">
    <vt:lpwstr>Anyone (not protected)</vt:lpwstr>
  </property>
  <property fmtid="{D5CDD505-2E9C-101B-9397-08002B2CF9AE}" pid="14" name="MSIP_Label_fd1c0902-ed92-4fed-896d-2e7725de02d4_SetDate">
    <vt:lpwstr>2020-03-24T08:50:27Z</vt:lpwstr>
  </property>
  <property fmtid="{D5CDD505-2E9C-101B-9397-08002B2CF9AE}" pid="15" name="MSIP_Label_fd1c0902-ed92-4fed-896d-2e7725de02d4_SiteId">
    <vt:lpwstr>d6b0bbee-7cd9-4d60-bce6-4a67b543e2ae</vt:lpwstr>
  </property>
  <property fmtid="{D5CDD505-2E9C-101B-9397-08002B2CF9AE}" pid="16" name="Notes">
    <vt:i4>0</vt:i4>
  </property>
  <property fmtid="{D5CDD505-2E9C-101B-9397-08002B2CF9AE}" pid="17" name="PresentationFormat">
    <vt:lpwstr>Affichage à l'écran (16:9)</vt:lpwstr>
  </property>
  <property fmtid="{D5CDD505-2E9C-101B-9397-08002B2CF9AE}" pid="18" name="ScaleCrop">
    <vt:bool>false</vt:bool>
  </property>
  <property fmtid="{D5CDD505-2E9C-101B-9397-08002B2CF9AE}" pid="19" name="ShareDoc">
    <vt:bool>false</vt:bool>
  </property>
  <property fmtid="{D5CDD505-2E9C-101B-9397-08002B2CF9AE}" pid="20" name="Slides">
    <vt:i4>5</vt:i4>
  </property>
</Properties>
</file>