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5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BE4D0"/>
    <a:srgbClr val="C1DF87"/>
    <a:srgbClr val="E9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4AB8B47-1CDD-474F-88DF-C7D7649F2CAA}"/>
              </a:ext>
            </a:extLst>
          </p:cNvPr>
          <p:cNvSpPr txBox="1">
            <a:spLocks/>
          </p:cNvSpPr>
          <p:nvPr/>
        </p:nvSpPr>
        <p:spPr>
          <a:xfrm>
            <a:off x="707365" y="514784"/>
            <a:ext cx="11064240" cy="2290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Séparations, purifications, </a:t>
            </a:r>
          </a:p>
          <a:p>
            <a:r>
              <a:rPr lang="fr-FR" dirty="0"/>
              <a:t>contrôles de pureté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CD98BF-3CFD-4FD0-B8F2-D5141097EA87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D7B8D2-51AD-49AD-B6BE-FC245EAE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84EB3A5-746D-4CC4-8689-5CEEA398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Distillation fractionnée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02F18967-394D-4DFD-A758-21E48421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81" y="954698"/>
            <a:ext cx="4668637" cy="37758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A1ABCB-800B-4DF2-9582-5F953E1B7D48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liquide</a:t>
            </a:r>
          </a:p>
        </p:txBody>
      </p:sp>
    </p:spTree>
    <p:extLst>
      <p:ext uri="{BB962C8B-B14F-4D97-AF65-F5344CB8AC3E}">
        <p14:creationId xmlns:p14="http://schemas.microsoft.com/office/powerpoint/2010/main" val="135464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57F5A6-46F4-4E42-A1A5-48B8AAE2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B1178B-7A8E-42F1-8F3F-C362BB33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mis en œuvre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6A2234C-659F-4C23-9BF5-95926E7A4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8481"/>
              </p:ext>
            </p:extLst>
          </p:nvPr>
        </p:nvGraphicFramePr>
        <p:xfrm>
          <a:off x="544558" y="1127896"/>
          <a:ext cx="8054883" cy="2889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4961">
                  <a:extLst>
                    <a:ext uri="{9D8B030D-6E8A-4147-A177-3AD203B41FA5}">
                      <a16:colId xmlns:a16="http://schemas.microsoft.com/office/drawing/2014/main" val="911966525"/>
                    </a:ext>
                  </a:extLst>
                </a:gridCol>
                <a:gridCol w="2684961">
                  <a:extLst>
                    <a:ext uri="{9D8B030D-6E8A-4147-A177-3AD203B41FA5}">
                      <a16:colId xmlns:a16="http://schemas.microsoft.com/office/drawing/2014/main" val="3953701201"/>
                    </a:ext>
                  </a:extLst>
                </a:gridCol>
                <a:gridCol w="2684961">
                  <a:extLst>
                    <a:ext uri="{9D8B030D-6E8A-4147-A177-3AD203B41FA5}">
                      <a16:colId xmlns:a16="http://schemas.microsoft.com/office/drawing/2014/main" val="2212852011"/>
                    </a:ext>
                  </a:extLst>
                </a:gridCol>
              </a:tblGrid>
              <a:tr h="67993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Type de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Liquide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Solide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15590"/>
                  </a:ext>
                </a:extLst>
              </a:tr>
              <a:tr h="828512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Méthodes de séparation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Extraction liquide-liquide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Evaporateur rotatif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Précipitation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Essorage Büchner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04251"/>
                  </a:ext>
                </a:extLst>
              </a:tr>
              <a:tr h="650973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Contrôle de pureté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Réfractomètre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Température de 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20270"/>
                  </a:ext>
                </a:extLst>
              </a:tr>
              <a:tr h="729880">
                <a:tc>
                  <a:txBody>
                    <a:bodyPr/>
                    <a:lstStyle/>
                    <a:p>
                      <a:pPr algn="ctr"/>
                      <a:endParaRPr lang="fr-FR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Méthodes de purification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Distillation 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Distillation fractionnée</a:t>
                      </a:r>
                    </a:p>
                  </a:txBody>
                  <a:tcPr>
                    <a:solidFill>
                      <a:srgbClr val="CBE4D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Recristallisation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séchage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11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90855C-AA92-45AE-94E7-9950BE42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567C9A7-FEA3-49D5-BE3E-ABBCA25E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de Cannizzaro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DF7F172-9C6D-4425-8DA0-330E8CB226B9}"/>
              </a:ext>
            </a:extLst>
          </p:cNvPr>
          <p:cNvGrpSpPr/>
          <p:nvPr/>
        </p:nvGrpSpPr>
        <p:grpSpPr>
          <a:xfrm>
            <a:off x="265828" y="863834"/>
            <a:ext cx="1218983" cy="3655890"/>
            <a:chOff x="5181600" y="1927458"/>
            <a:chExt cx="1494155" cy="4240258"/>
          </a:xfrm>
        </p:grpSpPr>
        <p:grpSp>
          <p:nvGrpSpPr>
            <p:cNvPr id="10" name="Grouper 936">
              <a:extLst>
                <a:ext uri="{FF2B5EF4-FFF2-40B4-BE49-F238E27FC236}">
                  <a16:creationId xmlns:a16="http://schemas.microsoft.com/office/drawing/2014/main" id="{BE1910AA-8E12-4CF5-A415-E711193ED9A5}"/>
                </a:ext>
              </a:extLst>
            </p:cNvPr>
            <p:cNvGrpSpPr/>
            <p:nvPr/>
          </p:nvGrpSpPr>
          <p:grpSpPr>
            <a:xfrm>
              <a:off x="5352094" y="1927458"/>
              <a:ext cx="968533" cy="1875467"/>
              <a:chOff x="-139471" y="0"/>
              <a:chExt cx="751611" cy="1455420"/>
            </a:xfrm>
          </p:grpSpPr>
          <p:sp>
            <p:nvSpPr>
              <p:cNvPr id="62" name="Rectangle à coins arrondis 943">
                <a:extLst>
                  <a:ext uri="{FF2B5EF4-FFF2-40B4-BE49-F238E27FC236}">
                    <a16:creationId xmlns:a16="http://schemas.microsoft.com/office/drawing/2014/main" id="{084F6DF6-3FD3-4A06-BC92-93CED8758F12}"/>
                  </a:ext>
                </a:extLst>
              </p:cNvPr>
              <p:cNvSpPr/>
              <p:nvPr/>
            </p:nvSpPr>
            <p:spPr>
              <a:xfrm>
                <a:off x="136525" y="134620"/>
                <a:ext cx="337185" cy="117602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FD2BBAD-F107-4BC4-955A-09D3E85D777A}"/>
                  </a:ext>
                </a:extLst>
              </p:cNvPr>
              <p:cNvSpPr/>
              <p:nvPr/>
            </p:nvSpPr>
            <p:spPr>
              <a:xfrm>
                <a:off x="242570" y="33020"/>
                <a:ext cx="130175" cy="1369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3BEA9F-BF16-416C-8374-1F1C6D3070BB}"/>
                  </a:ext>
                </a:extLst>
              </p:cNvPr>
              <p:cNvSpPr/>
              <p:nvPr/>
            </p:nvSpPr>
            <p:spPr>
              <a:xfrm>
                <a:off x="218440" y="0"/>
                <a:ext cx="169545" cy="4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EF5455F-9B18-46DA-B076-D0E045D1DC60}"/>
                  </a:ext>
                </a:extLst>
              </p:cNvPr>
              <p:cNvSpPr/>
              <p:nvPr/>
            </p:nvSpPr>
            <p:spPr>
              <a:xfrm>
                <a:off x="245745" y="1397635"/>
                <a:ext cx="124481" cy="57785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6" name="Arc plein 65">
                <a:extLst>
                  <a:ext uri="{FF2B5EF4-FFF2-40B4-BE49-F238E27FC236}">
                    <a16:creationId xmlns:a16="http://schemas.microsoft.com/office/drawing/2014/main" id="{55BEAB43-263E-4360-93B1-AADA78C4F768}"/>
                  </a:ext>
                </a:extLst>
              </p:cNvPr>
              <p:cNvSpPr/>
              <p:nvPr/>
            </p:nvSpPr>
            <p:spPr>
              <a:xfrm rot="5400000">
                <a:off x="325755" y="233045"/>
                <a:ext cx="297180" cy="275590"/>
              </a:xfrm>
              <a:prstGeom prst="blockArc">
                <a:avLst>
                  <a:gd name="adj1" fmla="val 10800000"/>
                  <a:gd name="adj2" fmla="val 16383978"/>
                  <a:gd name="adj3" fmla="val 206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9D45CAD2-CBA3-4374-8BF0-7144959B07CF}"/>
                  </a:ext>
                </a:extLst>
              </p:cNvPr>
              <p:cNvCxnSpPr/>
              <p:nvPr/>
            </p:nvCxnSpPr>
            <p:spPr>
              <a:xfrm>
                <a:off x="584200" y="340360"/>
                <a:ext cx="0" cy="17907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plein 67">
                <a:extLst>
                  <a:ext uri="{FF2B5EF4-FFF2-40B4-BE49-F238E27FC236}">
                    <a16:creationId xmlns:a16="http://schemas.microsoft.com/office/drawing/2014/main" id="{05744FEA-EDAC-42F3-8B71-F965C6F0AB1C}"/>
                  </a:ext>
                </a:extLst>
              </p:cNvPr>
              <p:cNvSpPr/>
              <p:nvPr/>
            </p:nvSpPr>
            <p:spPr>
              <a:xfrm rot="16200000" flipH="1">
                <a:off x="-10795" y="1127125"/>
                <a:ext cx="297180" cy="275590"/>
              </a:xfrm>
              <a:prstGeom prst="blockArc">
                <a:avLst>
                  <a:gd name="adj1" fmla="val 10800000"/>
                  <a:gd name="adj2" fmla="val 16383978"/>
                  <a:gd name="adj3" fmla="val 206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69" name="Connecteur droit avec flèche 68">
                <a:extLst>
                  <a:ext uri="{FF2B5EF4-FFF2-40B4-BE49-F238E27FC236}">
                    <a16:creationId xmlns:a16="http://schemas.microsoft.com/office/drawing/2014/main" id="{20603092-2E21-4691-BB5B-D875A8AB4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9471" y="1240790"/>
                <a:ext cx="167411" cy="10287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r 951">
              <a:extLst>
                <a:ext uri="{FF2B5EF4-FFF2-40B4-BE49-F238E27FC236}">
                  <a16:creationId xmlns:a16="http://schemas.microsoft.com/office/drawing/2014/main" id="{28249739-AF92-46A9-9470-846A28829906}"/>
                </a:ext>
              </a:extLst>
            </p:cNvPr>
            <p:cNvGrpSpPr/>
            <p:nvPr/>
          </p:nvGrpSpPr>
          <p:grpSpPr>
            <a:xfrm>
              <a:off x="5181600" y="3877388"/>
              <a:ext cx="1472880" cy="1252766"/>
              <a:chOff x="0" y="0"/>
              <a:chExt cx="1143000" cy="972185"/>
            </a:xfrm>
          </p:grpSpPr>
          <p:grpSp>
            <p:nvGrpSpPr>
              <p:cNvPr id="58" name="Grouper 952">
                <a:extLst>
                  <a:ext uri="{FF2B5EF4-FFF2-40B4-BE49-F238E27FC236}">
                    <a16:creationId xmlns:a16="http://schemas.microsoft.com/office/drawing/2014/main" id="{1C26266E-64BA-4A7B-A8DE-C228F7997DE9}"/>
                  </a:ext>
                </a:extLst>
              </p:cNvPr>
              <p:cNvGrpSpPr/>
              <p:nvPr/>
            </p:nvGrpSpPr>
            <p:grpSpPr>
              <a:xfrm>
                <a:off x="0" y="226695"/>
                <a:ext cx="1143000" cy="745490"/>
                <a:chOff x="0" y="0"/>
                <a:chExt cx="1143000" cy="74549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F0D1502-09A2-41E1-B5FE-B9DDDF72FA5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74549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54182DE3-EB79-436F-A091-7F7C30FDC7ED}"/>
                    </a:ext>
                  </a:extLst>
                </p:cNvPr>
                <p:cNvSpPr/>
                <p:nvPr/>
              </p:nvSpPr>
              <p:spPr>
                <a:xfrm>
                  <a:off x="114300" y="496570"/>
                  <a:ext cx="114300" cy="135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9" name="Corde 58">
                <a:extLst>
                  <a:ext uri="{FF2B5EF4-FFF2-40B4-BE49-F238E27FC236}">
                    <a16:creationId xmlns:a16="http://schemas.microsoft.com/office/drawing/2014/main" id="{2655CB2F-D209-4E45-80EE-DEC31387249D}"/>
                  </a:ext>
                </a:extLst>
              </p:cNvPr>
              <p:cNvSpPr/>
              <p:nvPr/>
            </p:nvSpPr>
            <p:spPr>
              <a:xfrm rot="17567007">
                <a:off x="227330" y="4445"/>
                <a:ext cx="706120" cy="697230"/>
              </a:xfrm>
              <a:prstGeom prst="chord">
                <a:avLst>
                  <a:gd name="adj1" fmla="val 2700000"/>
                  <a:gd name="adj2" fmla="val 1623616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2" name="Grouper 1156">
              <a:extLst>
                <a:ext uri="{FF2B5EF4-FFF2-40B4-BE49-F238E27FC236}">
                  <a16:creationId xmlns:a16="http://schemas.microsoft.com/office/drawing/2014/main" id="{0C55C403-4502-45F6-B84B-6897FF5CF9F6}"/>
                </a:ext>
              </a:extLst>
            </p:cNvPr>
            <p:cNvGrpSpPr/>
            <p:nvPr/>
          </p:nvGrpSpPr>
          <p:grpSpPr>
            <a:xfrm>
              <a:off x="5184873" y="5117061"/>
              <a:ext cx="1490882" cy="1050655"/>
              <a:chOff x="0" y="0"/>
              <a:chExt cx="1156970" cy="81534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B7DDD3-8366-4E01-8BD6-D671F87F0CAB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10033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12426CC-14AE-43A4-94CA-75780011FDB1}"/>
                  </a:ext>
                </a:extLst>
              </p:cNvPr>
              <p:cNvSpPr/>
              <p:nvPr/>
            </p:nvSpPr>
            <p:spPr>
              <a:xfrm>
                <a:off x="13970" y="715010"/>
                <a:ext cx="1143000" cy="10033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0E15E158-5E82-4B38-9CA1-1852FBADCCBC}"/>
                  </a:ext>
                </a:extLst>
              </p:cNvPr>
              <p:cNvCxnSpPr/>
              <p:nvPr/>
            </p:nvCxnSpPr>
            <p:spPr>
              <a:xfrm>
                <a:off x="113665" y="100330"/>
                <a:ext cx="924227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3BD83A9C-71DB-4052-B4C9-8FAFBEEEC18D}"/>
                  </a:ext>
                </a:extLst>
              </p:cNvPr>
              <p:cNvCxnSpPr/>
              <p:nvPr/>
            </p:nvCxnSpPr>
            <p:spPr>
              <a:xfrm flipH="1">
                <a:off x="113665" y="100330"/>
                <a:ext cx="924862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B079F713-7FE1-49D2-B1FA-54590F956C8B}"/>
                  </a:ext>
                </a:extLst>
              </p:cNvPr>
              <p:cNvCxnSpPr/>
              <p:nvPr/>
            </p:nvCxnSpPr>
            <p:spPr>
              <a:xfrm>
                <a:off x="113665" y="405130"/>
                <a:ext cx="924227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8067740-B9C1-4089-A8FD-D26E78DF23F1}"/>
                  </a:ext>
                </a:extLst>
              </p:cNvPr>
              <p:cNvCxnSpPr/>
              <p:nvPr/>
            </p:nvCxnSpPr>
            <p:spPr>
              <a:xfrm flipH="1">
                <a:off x="113665" y="405130"/>
                <a:ext cx="924560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r 1287">
              <a:extLst>
                <a:ext uri="{FF2B5EF4-FFF2-40B4-BE49-F238E27FC236}">
                  <a16:creationId xmlns:a16="http://schemas.microsoft.com/office/drawing/2014/main" id="{DEE043E7-7B5A-4AFA-8BB5-F81BFC522F50}"/>
                </a:ext>
              </a:extLst>
            </p:cNvPr>
            <p:cNvGrpSpPr/>
            <p:nvPr/>
          </p:nvGrpSpPr>
          <p:grpSpPr>
            <a:xfrm>
              <a:off x="5387803" y="3642545"/>
              <a:ext cx="985193" cy="1138209"/>
              <a:chOff x="0" y="0"/>
              <a:chExt cx="764540" cy="883285"/>
            </a:xfrm>
          </p:grpSpPr>
          <p:grpSp>
            <p:nvGrpSpPr>
              <p:cNvPr id="14" name="Grouper 1286">
                <a:extLst>
                  <a:ext uri="{FF2B5EF4-FFF2-40B4-BE49-F238E27FC236}">
                    <a16:creationId xmlns:a16="http://schemas.microsoft.com/office/drawing/2014/main" id="{9D0C16D9-8FFA-4A5D-97FE-3DF5222046F5}"/>
                  </a:ext>
                </a:extLst>
              </p:cNvPr>
              <p:cNvGrpSpPr/>
              <p:nvPr/>
            </p:nvGrpSpPr>
            <p:grpSpPr>
              <a:xfrm>
                <a:off x="71120" y="0"/>
                <a:ext cx="693420" cy="883285"/>
                <a:chOff x="0" y="0"/>
                <a:chExt cx="693420" cy="883285"/>
              </a:xfrm>
            </p:grpSpPr>
            <p:grpSp>
              <p:nvGrpSpPr>
                <p:cNvPr id="19" name="Grouper 1231">
                  <a:extLst>
                    <a:ext uri="{FF2B5EF4-FFF2-40B4-BE49-F238E27FC236}">
                      <a16:creationId xmlns:a16="http://schemas.microsoft.com/office/drawing/2014/main" id="{DDC77826-FADD-4B58-A8A2-E492E6BBC7C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93420" cy="883285"/>
                  <a:chOff x="0" y="0"/>
                  <a:chExt cx="693420" cy="883285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9A357EF-00A2-4C07-8741-FFC770248013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28575" y="14859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91E7DB8-2C5E-4088-A82C-0371B74817AE}"/>
                      </a:ext>
                    </a:extLst>
                  </p:cNvPr>
                  <p:cNvSpPr/>
                  <p:nvPr/>
                </p:nvSpPr>
                <p:spPr>
                  <a:xfrm>
                    <a:off x="272415" y="1270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9" name="Ellipse 48">
                    <a:extLst>
                      <a:ext uri="{FF2B5EF4-FFF2-40B4-BE49-F238E27FC236}">
                        <a16:creationId xmlns:a16="http://schemas.microsoft.com/office/drawing/2014/main" id="{6D8555B6-EAF7-4720-882E-E5AFC4086A75}"/>
                      </a:ext>
                    </a:extLst>
                  </p:cNvPr>
                  <p:cNvSpPr/>
                  <p:nvPr/>
                </p:nvSpPr>
                <p:spPr>
                  <a:xfrm>
                    <a:off x="0" y="189865"/>
                    <a:ext cx="693420" cy="6934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A5DF7B9-7713-4495-B9BF-ACEC9EE136C1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38735" y="136525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FE19E10A-764B-457E-BD97-A72A500A8378}"/>
                      </a:ext>
                    </a:extLst>
                  </p:cNvPr>
                  <p:cNvSpPr/>
                  <p:nvPr/>
                </p:nvSpPr>
                <p:spPr>
                  <a:xfrm>
                    <a:off x="280035" y="0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0" name="Grouper 1285">
                  <a:extLst>
                    <a:ext uri="{FF2B5EF4-FFF2-40B4-BE49-F238E27FC236}">
                      <a16:creationId xmlns:a16="http://schemas.microsoft.com/office/drawing/2014/main" id="{F25A8CF4-BC3C-4B11-A759-9DC946C6E221}"/>
                    </a:ext>
                  </a:extLst>
                </p:cNvPr>
                <p:cNvGrpSpPr/>
                <p:nvPr/>
              </p:nvGrpSpPr>
              <p:grpSpPr>
                <a:xfrm>
                  <a:off x="0" y="189230"/>
                  <a:ext cx="693420" cy="693420"/>
                  <a:chOff x="0" y="0"/>
                  <a:chExt cx="693420" cy="693420"/>
                </a:xfrm>
              </p:grpSpPr>
              <p:sp>
                <p:nvSpPr>
                  <p:cNvPr id="21" name="Corde 20">
                    <a:extLst>
                      <a:ext uri="{FF2B5EF4-FFF2-40B4-BE49-F238E27FC236}">
                        <a16:creationId xmlns:a16="http://schemas.microsoft.com/office/drawing/2014/main" id="{083C75A6-4A64-4187-9733-0D93AAA3D4DB}"/>
                      </a:ext>
                    </a:extLst>
                  </p:cNvPr>
                  <p:cNvSpPr/>
                  <p:nvPr/>
                </p:nvSpPr>
                <p:spPr>
                  <a:xfrm rot="17560116">
                    <a:off x="0" y="0"/>
                    <a:ext cx="693420" cy="693420"/>
                  </a:xfrm>
                  <a:prstGeom prst="chord">
                    <a:avLst>
                      <a:gd name="adj1" fmla="val 4447445"/>
                      <a:gd name="adj2" fmla="val 1432163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22" name="Grouper 1119">
                    <a:extLst>
                      <a:ext uri="{FF2B5EF4-FFF2-40B4-BE49-F238E27FC236}">
                        <a16:creationId xmlns:a16="http://schemas.microsoft.com/office/drawing/2014/main" id="{1F79E823-796E-4C3F-8669-2C6808C20E80}"/>
                      </a:ext>
                    </a:extLst>
                  </p:cNvPr>
                  <p:cNvGrpSpPr/>
                  <p:nvPr/>
                </p:nvGrpSpPr>
                <p:grpSpPr>
                  <a:xfrm>
                    <a:off x="150495" y="434341"/>
                    <a:ext cx="410210" cy="220343"/>
                    <a:chOff x="0" y="1"/>
                    <a:chExt cx="410210" cy="220343"/>
                  </a:xfrm>
                </p:grpSpPr>
                <p:grpSp>
                  <p:nvGrpSpPr>
                    <p:cNvPr id="23" name="Grouper 1121">
                      <a:extLst>
                        <a:ext uri="{FF2B5EF4-FFF2-40B4-BE49-F238E27FC236}">
                          <a16:creationId xmlns:a16="http://schemas.microsoft.com/office/drawing/2014/main" id="{F40C3263-FE83-440F-9FBA-9719B5C6555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74322" y="1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40" name="Ellipse 39">
                        <a:extLst>
                          <a:ext uri="{FF2B5EF4-FFF2-40B4-BE49-F238E27FC236}">
                            <a16:creationId xmlns:a16="http://schemas.microsoft.com/office/drawing/2014/main" id="{77FE0C77-BF1A-406F-B2B0-63B50AAC2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1" name="Ellipse 40">
                        <a:extLst>
                          <a:ext uri="{FF2B5EF4-FFF2-40B4-BE49-F238E27FC236}">
                            <a16:creationId xmlns:a16="http://schemas.microsoft.com/office/drawing/2014/main" id="{5A33869F-4C6C-4A64-952E-969AFF1680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3C5888B0-7109-402A-9415-F5FF4C1091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3" name="Ellipse 42">
                        <a:extLst>
                          <a:ext uri="{FF2B5EF4-FFF2-40B4-BE49-F238E27FC236}">
                            <a16:creationId xmlns:a16="http://schemas.microsoft.com/office/drawing/2014/main" id="{2441F250-44C0-4F20-86BB-987B37256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4" name="Ellipse 43">
                        <a:extLst>
                          <a:ext uri="{FF2B5EF4-FFF2-40B4-BE49-F238E27FC236}">
                            <a16:creationId xmlns:a16="http://schemas.microsoft.com/office/drawing/2014/main" id="{E2520642-E095-424F-A328-E54CFA45CF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5" name="Ellipse 44">
                        <a:extLst>
                          <a:ext uri="{FF2B5EF4-FFF2-40B4-BE49-F238E27FC236}">
                            <a16:creationId xmlns:a16="http://schemas.microsoft.com/office/drawing/2014/main" id="{578B05C7-08F7-41FB-AE4C-02970FC5B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6" name="Ellipse 45">
                        <a:extLst>
                          <a:ext uri="{FF2B5EF4-FFF2-40B4-BE49-F238E27FC236}">
                            <a16:creationId xmlns:a16="http://schemas.microsoft.com/office/drawing/2014/main" id="{4CB28CDB-7873-467D-AF82-92DDE6CB5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4" name="Grouper 1129">
                      <a:extLst>
                        <a:ext uri="{FF2B5EF4-FFF2-40B4-BE49-F238E27FC236}">
                          <a16:creationId xmlns:a16="http://schemas.microsoft.com/office/drawing/2014/main" id="{2D44E28F-C5BC-496C-87C2-16A9C4ECE6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36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33" name="Ellipse 32">
                        <a:extLst>
                          <a:ext uri="{FF2B5EF4-FFF2-40B4-BE49-F238E27FC236}">
                            <a16:creationId xmlns:a16="http://schemas.microsoft.com/office/drawing/2014/main" id="{DBD36DA0-10F7-4E83-9505-B287C5CFA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4" name="Ellipse 33">
                        <a:extLst>
                          <a:ext uri="{FF2B5EF4-FFF2-40B4-BE49-F238E27FC236}">
                            <a16:creationId xmlns:a16="http://schemas.microsoft.com/office/drawing/2014/main" id="{BA581DD9-338F-4BD5-BECD-E6D973D6C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5" name="Ellipse 34">
                        <a:extLst>
                          <a:ext uri="{FF2B5EF4-FFF2-40B4-BE49-F238E27FC236}">
                            <a16:creationId xmlns:a16="http://schemas.microsoft.com/office/drawing/2014/main" id="{796CFED0-DF48-43AD-B971-3A1F3C067B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6" name="Ellipse 35">
                        <a:extLst>
                          <a:ext uri="{FF2B5EF4-FFF2-40B4-BE49-F238E27FC236}">
                            <a16:creationId xmlns:a16="http://schemas.microsoft.com/office/drawing/2014/main" id="{5CBFF6A0-CE8B-4BFC-8013-B4BEBEE525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7" name="Ellipse 36">
                        <a:extLst>
                          <a:ext uri="{FF2B5EF4-FFF2-40B4-BE49-F238E27FC236}">
                            <a16:creationId xmlns:a16="http://schemas.microsoft.com/office/drawing/2014/main" id="{62A9760E-C80F-44E8-AE80-85C238AF4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8" name="Ellipse 37">
                        <a:extLst>
                          <a:ext uri="{FF2B5EF4-FFF2-40B4-BE49-F238E27FC236}">
                            <a16:creationId xmlns:a16="http://schemas.microsoft.com/office/drawing/2014/main" id="{399DC1FE-E331-42FE-A72F-F69DF59D7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9" name="Ellipse 38">
                        <a:extLst>
                          <a:ext uri="{FF2B5EF4-FFF2-40B4-BE49-F238E27FC236}">
                            <a16:creationId xmlns:a16="http://schemas.microsoft.com/office/drawing/2014/main" id="{736A0FA3-DDD5-460D-B3F4-4D4BF6279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5" name="Grouper 1137">
                      <a:extLst>
                        <a:ext uri="{FF2B5EF4-FFF2-40B4-BE49-F238E27FC236}">
                          <a16:creationId xmlns:a16="http://schemas.microsoft.com/office/drawing/2014/main" id="{C4B569A6-167D-4FED-A77D-57303E3D875F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139065" y="16504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6" name="Ellipse 25">
                        <a:extLst>
                          <a:ext uri="{FF2B5EF4-FFF2-40B4-BE49-F238E27FC236}">
                            <a16:creationId xmlns:a16="http://schemas.microsoft.com/office/drawing/2014/main" id="{D07CE52E-86F3-4B2F-AA23-FF0B52492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C559092F-257F-43A8-B00D-1511D9BCBB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8" name="Ellipse 27">
                        <a:extLst>
                          <a:ext uri="{FF2B5EF4-FFF2-40B4-BE49-F238E27FC236}">
                            <a16:creationId xmlns:a16="http://schemas.microsoft.com/office/drawing/2014/main" id="{2E47325D-454B-4AF6-9289-E0087F78C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87833EB5-12FC-45A3-8B10-DDFAA054B5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0" name="Ellipse 29">
                        <a:extLst>
                          <a:ext uri="{FF2B5EF4-FFF2-40B4-BE49-F238E27FC236}">
                            <a16:creationId xmlns:a16="http://schemas.microsoft.com/office/drawing/2014/main" id="{74BFD91B-ABA6-4397-A536-3C54E878D5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162E4D2F-BAED-4356-9A27-F0652157F7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2" name="Ellipse 31">
                        <a:extLst>
                          <a:ext uri="{FF2B5EF4-FFF2-40B4-BE49-F238E27FC236}">
                            <a16:creationId xmlns:a16="http://schemas.microsoft.com/office/drawing/2014/main" id="{5E81C003-D678-410D-8FB6-A09155300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E8CCF86-9B11-497B-BC98-C8755C0206F9}"/>
                  </a:ext>
                </a:extLst>
              </p:cNvPr>
              <p:cNvSpPr/>
              <p:nvPr/>
            </p:nvSpPr>
            <p:spPr>
              <a:xfrm>
                <a:off x="338455" y="800100"/>
                <a:ext cx="146050" cy="755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16" name="Grouper 1282">
                <a:extLst>
                  <a:ext uri="{FF2B5EF4-FFF2-40B4-BE49-F238E27FC236}">
                    <a16:creationId xmlns:a16="http://schemas.microsoft.com/office/drawing/2014/main" id="{D4F41E26-D4F5-49E4-9F27-B962BFAAAA75}"/>
                  </a:ext>
                </a:extLst>
              </p:cNvPr>
              <p:cNvGrpSpPr/>
              <p:nvPr/>
            </p:nvGrpSpPr>
            <p:grpSpPr>
              <a:xfrm rot="19859595">
                <a:off x="0" y="89535"/>
                <a:ext cx="219710" cy="161925"/>
                <a:chOff x="0" y="0"/>
                <a:chExt cx="219710" cy="16192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23F90F3-95CC-474D-A1FE-69D8A51216B7}"/>
                    </a:ext>
                  </a:extLst>
                </p:cNvPr>
                <p:cNvSpPr/>
                <p:nvPr/>
              </p:nvSpPr>
              <p:spPr>
                <a:xfrm>
                  <a:off x="45720" y="45720"/>
                  <a:ext cx="134620" cy="11620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82D24D8-C60D-42B0-B3F0-832A5A91D17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19710" cy="4508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07290EF0-D3BC-4A1F-BCFC-E61E5561E697}"/>
              </a:ext>
            </a:extLst>
          </p:cNvPr>
          <p:cNvSpPr txBox="1"/>
          <p:nvPr/>
        </p:nvSpPr>
        <p:spPr>
          <a:xfrm>
            <a:off x="1484811" y="919985"/>
            <a:ext cx="3434671" cy="1477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 g de  KOH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 </a:t>
            </a:r>
            <a:r>
              <a:rPr lang="fr-FR" dirty="0" err="1"/>
              <a:t>mL</a:t>
            </a:r>
            <a:r>
              <a:rPr lang="fr-FR" dirty="0"/>
              <a:t> d’eau distillée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 </a:t>
            </a:r>
            <a:r>
              <a:rPr lang="fr-FR" dirty="0" err="1"/>
              <a:t>mL</a:t>
            </a:r>
            <a:r>
              <a:rPr lang="fr-FR" dirty="0"/>
              <a:t> de benzaldéhyde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Chauffer à reflux pendant 1h puis ajouter de l’eau distillée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704ADDF-BD0E-4600-80B2-6F5CB828DD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111528" y="1658650"/>
            <a:ext cx="373283" cy="78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9E7A800E-CCCC-4B49-8245-00B8D83FDD2C}"/>
              </a:ext>
            </a:extLst>
          </p:cNvPr>
          <p:cNvSpPr/>
          <p:nvPr/>
        </p:nvSpPr>
        <p:spPr>
          <a:xfrm>
            <a:off x="3306726" y="2827009"/>
            <a:ext cx="2583711" cy="6069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2" name="Espace réservé du contenu 16">
            <a:extLst>
              <a:ext uri="{FF2B5EF4-FFF2-40B4-BE49-F238E27FC236}">
                <a16:creationId xmlns:a16="http://schemas.microsoft.com/office/drawing/2014/main" id="{414B9130-B2BE-4933-858B-9441A3302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67" y="837780"/>
            <a:ext cx="3023553" cy="3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7316BF-99BD-4B47-95CD-28508FE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EB69A7-FEBE-4997-9A79-3E6139EA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liquide-liquide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9153E1-541C-44EF-B9BE-DFA2E3F8E033}"/>
              </a:ext>
            </a:extLst>
          </p:cNvPr>
          <p:cNvSpPr txBox="1"/>
          <p:nvPr/>
        </p:nvSpPr>
        <p:spPr>
          <a:xfrm>
            <a:off x="46768" y="768251"/>
            <a:ext cx="56280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Ions benzoate : solubles dans l’eau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Alcool benzylique : mieux miscible dans le diéthyléther</a:t>
            </a:r>
          </a:p>
        </p:txBody>
      </p:sp>
      <p:pic>
        <p:nvPicPr>
          <p:cNvPr id="12" name="Espace réservé du contenu 16">
            <a:extLst>
              <a:ext uri="{FF2B5EF4-FFF2-40B4-BE49-F238E27FC236}">
                <a16:creationId xmlns:a16="http://schemas.microsoft.com/office/drawing/2014/main" id="{C437F124-4600-4F4F-8AD0-2752F5A5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3" y="1579474"/>
            <a:ext cx="2497643" cy="305396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5D3ADE0-BB21-441C-B854-2FCE88436311}"/>
              </a:ext>
            </a:extLst>
          </p:cNvPr>
          <p:cNvSpPr txBox="1"/>
          <p:nvPr/>
        </p:nvSpPr>
        <p:spPr>
          <a:xfrm>
            <a:off x="5212729" y="4055826"/>
            <a:ext cx="110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3x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14B497-E98B-4F31-AF88-18D7B44F42AF}"/>
              </a:ext>
            </a:extLst>
          </p:cNvPr>
          <p:cNvCxnSpPr>
            <a:cxnSpLocks/>
          </p:cNvCxnSpPr>
          <p:nvPr/>
        </p:nvCxnSpPr>
        <p:spPr>
          <a:xfrm flipV="1">
            <a:off x="3632200" y="1769679"/>
            <a:ext cx="781662" cy="9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383255F-8481-43D5-B2EA-71D7EE53349E}"/>
              </a:ext>
            </a:extLst>
          </p:cNvPr>
          <p:cNvSpPr txBox="1"/>
          <p:nvPr/>
        </p:nvSpPr>
        <p:spPr>
          <a:xfrm rot="18533334">
            <a:off x="3212701" y="1972884"/>
            <a:ext cx="122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orga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9AD9840-E23E-4152-92A8-106990BF9718}"/>
              </a:ext>
            </a:extLst>
          </p:cNvPr>
          <p:cNvCxnSpPr/>
          <p:nvPr/>
        </p:nvCxnSpPr>
        <p:spPr>
          <a:xfrm>
            <a:off x="3632200" y="3106456"/>
            <a:ext cx="11684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6BC8C4A-D38A-41AE-8471-711EFCBE2FFC}"/>
              </a:ext>
            </a:extLst>
          </p:cNvPr>
          <p:cNvSpPr txBox="1"/>
          <p:nvPr/>
        </p:nvSpPr>
        <p:spPr>
          <a:xfrm>
            <a:off x="3453851" y="3166720"/>
            <a:ext cx="180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aqueuse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A612C9F-1636-43FA-AF08-CDF6FAE3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79" y="2239681"/>
            <a:ext cx="628650" cy="1733550"/>
          </a:xfrm>
          <a:prstGeom prst="rect">
            <a:avLst/>
          </a:prstGeom>
        </p:spPr>
      </p:pic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2450E919-E052-4DFC-BBF7-52749AE781C3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5447407" y="2012252"/>
            <a:ext cx="201227" cy="253633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6BB91-F1DD-4095-8931-5580C283BB4D}"/>
              </a:ext>
            </a:extLst>
          </p:cNvPr>
          <p:cNvSpPr/>
          <p:nvPr/>
        </p:nvSpPr>
        <p:spPr>
          <a:xfrm>
            <a:off x="5652002" y="1853788"/>
            <a:ext cx="133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diéthyléther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3A3B5E6-4465-4995-A410-6AC3061647A8}"/>
              </a:ext>
            </a:extLst>
          </p:cNvPr>
          <p:cNvCxnSpPr/>
          <p:nvPr/>
        </p:nvCxnSpPr>
        <p:spPr>
          <a:xfrm>
            <a:off x="5817300" y="3098237"/>
            <a:ext cx="11684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F01426A-3611-4DA2-972F-E1EA59A9235E}"/>
              </a:ext>
            </a:extLst>
          </p:cNvPr>
          <p:cNvSpPr txBox="1"/>
          <p:nvPr/>
        </p:nvSpPr>
        <p:spPr>
          <a:xfrm>
            <a:off x="5830581" y="3053366"/>
            <a:ext cx="119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Mélanger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28B313F-8926-44EA-864D-24AF59E89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066" y="2124015"/>
            <a:ext cx="628650" cy="1838325"/>
          </a:xfrm>
          <a:prstGeom prst="rect">
            <a:avLst/>
          </a:prstGeom>
        </p:spPr>
      </p:pic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F20DFEAE-FC22-4799-AFCB-48A6C0320A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2514602" y="3043178"/>
            <a:ext cx="5342114" cy="1182338"/>
          </a:xfrm>
          <a:prstGeom prst="bentConnector3">
            <a:avLst>
              <a:gd name="adj1" fmla="val -42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 0 0.031 0.014 0.031 0.031 C 0.031 0.049 0.017 0.063 0 0.063 C -0.017 0.063 -0.031 0.077 -0.031 0.094 C -0.031 0.111 -0.017 0.125 0 0.125 C 0.017 0.125 0.031 0.139 0.031 0.156 C 0.031 0.173 0.017 0.187 0 0.187 C -0.017 0.187 -0.031 0.201 -0.031 0.219 C -0.031 0.236 -0.017 0.25 0 0.25 C 0.017 0.25 0.031 0.236 0.031 0.219 C 0.031 0.201 0.017 0.187 0 0.187 C -0.017 0.187 -0.031 0.173 -0.031 0.156 C -0.031 0.139 -0.017 0.125 0 0.125 C 0.017 0.125 0.031 0.111 0.031 0.094 C 0.031 0.077 0.017 0.063 0 0.063 C -0.017 0.063 -0.031 0.049 -0.031 0.031 C -0.031 0.014 -0.017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21A203-6AC1-493F-93DB-BFAEC04F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F375E3-4CB9-4434-8CDA-0659DE5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Evaporateur rotatif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940F86CA-C09E-4C40-AAA7-78427D5B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69" y="838876"/>
            <a:ext cx="4081421" cy="372418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083A7DCE-1A8F-4FBB-A0B9-13574DA0F9A8}"/>
              </a:ext>
            </a:extLst>
          </p:cNvPr>
          <p:cNvGrpSpPr/>
          <p:nvPr/>
        </p:nvGrpSpPr>
        <p:grpSpPr>
          <a:xfrm>
            <a:off x="5820399" y="2454030"/>
            <a:ext cx="1336977" cy="820901"/>
            <a:chOff x="5157538" y="3251323"/>
            <a:chExt cx="1430495" cy="875509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C98C157B-8B11-4291-8F00-C4179CB76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538" y="3559100"/>
              <a:ext cx="557462" cy="567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C1399C6-7A50-49F6-B27A-25707E446F72}"/>
                </a:ext>
              </a:extLst>
            </p:cNvPr>
            <p:cNvSpPr txBox="1"/>
            <p:nvPr/>
          </p:nvSpPr>
          <p:spPr>
            <a:xfrm>
              <a:off x="5436269" y="3251323"/>
              <a:ext cx="115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Bain marie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13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FC155D-7866-4011-B11C-ED81473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BB1BFB-8F92-4AF1-A11C-1E0ED415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solide-liquide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0AADC-D33C-4AE3-9893-6C971274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5" y="1051739"/>
            <a:ext cx="2639171" cy="35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FF135F-B69B-4A65-9006-6BDAC50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423B90-71E1-4B49-922C-AA4015C3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24825"/>
            <a:ext cx="9023230" cy="694497"/>
          </a:xfrm>
        </p:spPr>
        <p:txBody>
          <a:bodyPr/>
          <a:lstStyle/>
          <a:p>
            <a:r>
              <a:rPr lang="fr-FR" sz="4000" dirty="0"/>
              <a:t>Chromatographie sur couche mince (CCM)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F5B527D-5AE2-4D8E-8682-1F5E221F1EDB}"/>
              </a:ext>
            </a:extLst>
          </p:cNvPr>
          <p:cNvGrpSpPr/>
          <p:nvPr/>
        </p:nvGrpSpPr>
        <p:grpSpPr>
          <a:xfrm>
            <a:off x="62055" y="1700635"/>
            <a:ext cx="3454600" cy="2406435"/>
            <a:chOff x="-802947" y="1806667"/>
            <a:chExt cx="5588002" cy="3945344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98948A1E-BF8A-48C5-AC62-086DEB5AB683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18031C64-8C12-4AB8-98C9-8AC555BFC713}"/>
                </a:ext>
              </a:extLst>
            </p:cNvPr>
            <p:cNvGrpSpPr/>
            <p:nvPr/>
          </p:nvGrpSpPr>
          <p:grpSpPr>
            <a:xfrm>
              <a:off x="-802947" y="1806667"/>
              <a:ext cx="5588002" cy="3945344"/>
              <a:chOff x="-802947" y="1806667"/>
              <a:chExt cx="5588002" cy="394534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D1FEAFA1-C9A6-4254-9752-B1D49C031361}"/>
                  </a:ext>
                </a:extLst>
              </p:cNvPr>
              <p:cNvGrpSpPr/>
              <p:nvPr/>
            </p:nvGrpSpPr>
            <p:grpSpPr>
              <a:xfrm>
                <a:off x="-802947" y="3181994"/>
                <a:ext cx="4289691" cy="2189275"/>
                <a:chOff x="-802947" y="3181994"/>
                <a:chExt cx="4289691" cy="2189275"/>
              </a:xfrm>
            </p:grpSpPr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70422014-72F8-4558-A6D3-AA403DBBB3A4}"/>
                    </a:ext>
                  </a:extLst>
                </p:cNvPr>
                <p:cNvSpPr txBox="1"/>
                <p:nvPr/>
              </p:nvSpPr>
              <p:spPr>
                <a:xfrm>
                  <a:off x="-802947" y="3181994"/>
                  <a:ext cx="3113416" cy="176609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5/6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Éthanoate d’éthyle 1/6</a:t>
                  </a:r>
                </a:p>
              </p:txBody>
            </p: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47ADF50E-AFBC-4429-9A50-7512DE6A9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469" y="4963834"/>
                  <a:ext cx="1176275" cy="4074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64F5239F-D662-4765-A74D-0F83FEEEE03F}"/>
                  </a:ext>
                </a:extLst>
              </p:cNvPr>
              <p:cNvGrpSpPr/>
              <p:nvPr/>
            </p:nvGrpSpPr>
            <p:grpSpPr>
              <a:xfrm>
                <a:off x="124525" y="1806667"/>
                <a:ext cx="4660530" cy="3945344"/>
                <a:chOff x="124525" y="1806667"/>
                <a:chExt cx="4660530" cy="3945344"/>
              </a:xfrm>
            </p:grpSpPr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AF697A5D-50CB-4913-9E5F-9A2951EF0068}"/>
                    </a:ext>
                  </a:extLst>
                </p:cNvPr>
                <p:cNvGrpSpPr/>
                <p:nvPr/>
              </p:nvGrpSpPr>
              <p:grpSpPr>
                <a:xfrm>
                  <a:off x="2636916" y="1806667"/>
                  <a:ext cx="2148139" cy="3945344"/>
                  <a:chOff x="2636916" y="1806667"/>
                  <a:chExt cx="2148139" cy="3945344"/>
                </a:xfrm>
              </p:grpSpPr>
              <p:sp>
                <p:nvSpPr>
                  <p:cNvPr id="27" name="Arrondir un rectangle avec un coin du même côté 734">
                    <a:extLst>
                      <a:ext uri="{FF2B5EF4-FFF2-40B4-BE49-F238E27FC236}">
                        <a16:creationId xmlns:a16="http://schemas.microsoft.com/office/drawing/2014/main" id="{4A75EB70-F5C6-45C4-B962-BB13936E8907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636916" y="3025115"/>
                    <a:ext cx="2148139" cy="2726896"/>
                  </a:xfrm>
                  <a:custGeom>
                    <a:avLst/>
                    <a:gdLst>
                      <a:gd name="connsiteX0" fmla="*/ 358030 w 2148139"/>
                      <a:gd name="connsiteY0" fmla="*/ 0 h 2726896"/>
                      <a:gd name="connsiteX1" fmla="*/ 1790109 w 2148139"/>
                      <a:gd name="connsiteY1" fmla="*/ 0 h 2726896"/>
                      <a:gd name="connsiteX2" fmla="*/ 2148139 w 2148139"/>
                      <a:gd name="connsiteY2" fmla="*/ 358030 h 2726896"/>
                      <a:gd name="connsiteX3" fmla="*/ 2148139 w 2148139"/>
                      <a:gd name="connsiteY3" fmla="*/ 2726896 h 2726896"/>
                      <a:gd name="connsiteX4" fmla="*/ 2148139 w 2148139"/>
                      <a:gd name="connsiteY4" fmla="*/ 2726896 h 2726896"/>
                      <a:gd name="connsiteX5" fmla="*/ 0 w 2148139"/>
                      <a:gd name="connsiteY5" fmla="*/ 2726896 h 2726896"/>
                      <a:gd name="connsiteX6" fmla="*/ 0 w 2148139"/>
                      <a:gd name="connsiteY6" fmla="*/ 2726896 h 2726896"/>
                      <a:gd name="connsiteX7" fmla="*/ 0 w 2148139"/>
                      <a:gd name="connsiteY7" fmla="*/ 358030 h 2726896"/>
                      <a:gd name="connsiteX8" fmla="*/ 358030 w 2148139"/>
                      <a:gd name="connsiteY8" fmla="*/ 0 h 2726896"/>
                      <a:gd name="connsiteX0" fmla="*/ 0 w 2239579"/>
                      <a:gd name="connsiteY0" fmla="*/ 2726896 h 2818336"/>
                      <a:gd name="connsiteX1" fmla="*/ 0 w 2239579"/>
                      <a:gd name="connsiteY1" fmla="*/ 2726896 h 2818336"/>
                      <a:gd name="connsiteX2" fmla="*/ 0 w 2239579"/>
                      <a:gd name="connsiteY2" fmla="*/ 358030 h 2818336"/>
                      <a:gd name="connsiteX3" fmla="*/ 358030 w 2239579"/>
                      <a:gd name="connsiteY3" fmla="*/ 0 h 2818336"/>
                      <a:gd name="connsiteX4" fmla="*/ 1790109 w 2239579"/>
                      <a:gd name="connsiteY4" fmla="*/ 0 h 2818336"/>
                      <a:gd name="connsiteX5" fmla="*/ 2148139 w 2239579"/>
                      <a:gd name="connsiteY5" fmla="*/ 358030 h 2818336"/>
                      <a:gd name="connsiteX6" fmla="*/ 2148139 w 2239579"/>
                      <a:gd name="connsiteY6" fmla="*/ 2726896 h 2818336"/>
                      <a:gd name="connsiteX7" fmla="*/ 2239579 w 2239579"/>
                      <a:gd name="connsiteY7" fmla="*/ 2818336 h 2818336"/>
                      <a:gd name="connsiteX0" fmla="*/ 0 w 2148139"/>
                      <a:gd name="connsiteY0" fmla="*/ 2726896 h 2726896"/>
                      <a:gd name="connsiteX1" fmla="*/ 0 w 2148139"/>
                      <a:gd name="connsiteY1" fmla="*/ 2726896 h 2726896"/>
                      <a:gd name="connsiteX2" fmla="*/ 0 w 2148139"/>
                      <a:gd name="connsiteY2" fmla="*/ 358030 h 2726896"/>
                      <a:gd name="connsiteX3" fmla="*/ 358030 w 2148139"/>
                      <a:gd name="connsiteY3" fmla="*/ 0 h 2726896"/>
                      <a:gd name="connsiteX4" fmla="*/ 1790109 w 2148139"/>
                      <a:gd name="connsiteY4" fmla="*/ 0 h 2726896"/>
                      <a:gd name="connsiteX5" fmla="*/ 2148139 w 2148139"/>
                      <a:gd name="connsiteY5" fmla="*/ 358030 h 2726896"/>
                      <a:gd name="connsiteX6" fmla="*/ 2148139 w 2148139"/>
                      <a:gd name="connsiteY6" fmla="*/ 2726896 h 272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139" h="2726896">
                        <a:moveTo>
                          <a:pt x="0" y="2726896"/>
                        </a:moveTo>
                        <a:lnTo>
                          <a:pt x="0" y="2726896"/>
                        </a:lnTo>
                        <a:lnTo>
                          <a:pt x="0" y="358030"/>
                        </a:lnTo>
                        <a:cubicBezTo>
                          <a:pt x="0" y="160295"/>
                          <a:pt x="160295" y="0"/>
                          <a:pt x="358030" y="0"/>
                        </a:cubicBezTo>
                        <a:lnTo>
                          <a:pt x="1790109" y="0"/>
                        </a:lnTo>
                        <a:cubicBezTo>
                          <a:pt x="1987844" y="0"/>
                          <a:pt x="2148139" y="160295"/>
                          <a:pt x="2148139" y="358030"/>
                        </a:cubicBezTo>
                        <a:lnTo>
                          <a:pt x="2148139" y="2726896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28" name="Parallélogramme 27">
                    <a:extLst>
                      <a:ext uri="{FF2B5EF4-FFF2-40B4-BE49-F238E27FC236}">
                        <a16:creationId xmlns:a16="http://schemas.microsoft.com/office/drawing/2014/main" id="{E18E57A2-83DC-4290-9B8E-9C2512781AEC}"/>
                      </a:ext>
                    </a:extLst>
                  </p:cNvPr>
                  <p:cNvSpPr/>
                  <p:nvPr/>
                </p:nvSpPr>
                <p:spPr>
                  <a:xfrm rot="21208233" flipH="1">
                    <a:off x="2705989" y="1806667"/>
                    <a:ext cx="96139" cy="3893402"/>
                  </a:xfrm>
                  <a:prstGeom prst="parallelogram">
                    <a:avLst>
                      <a:gd name="adj" fmla="val 7793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27B4B310-13BC-49E1-8793-BB4A1A0E7708}"/>
                    </a:ext>
                  </a:extLst>
                </p:cNvPr>
                <p:cNvGrpSpPr/>
                <p:nvPr/>
              </p:nvGrpSpPr>
              <p:grpSpPr>
                <a:xfrm>
                  <a:off x="124525" y="2050140"/>
                  <a:ext cx="2438465" cy="605518"/>
                  <a:chOff x="124525" y="2050140"/>
                  <a:chExt cx="2438465" cy="605518"/>
                </a:xfrm>
              </p:grpSpPr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25B12ED7-9421-4643-9AC3-2F7A7E42BC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25" y="2050140"/>
                    <a:ext cx="1811069" cy="60551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Plaque</a:t>
                    </a:r>
                  </a:p>
                </p:txBody>
              </p:sp>
              <p:cxnSp>
                <p:nvCxnSpPr>
                  <p:cNvPr id="26" name="Connecteur droit avec flèche 25">
                    <a:extLst>
                      <a:ext uri="{FF2B5EF4-FFF2-40B4-BE49-F238E27FC236}">
                        <a16:creationId xmlns:a16="http://schemas.microsoft.com/office/drawing/2014/main" id="{4EC9263E-1573-41C0-9889-CE348B2F7886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 flipV="1">
                    <a:off x="1935594" y="2234807"/>
                    <a:ext cx="627396" cy="1180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319BBC48-9983-40FE-8445-64A269F71980}"/>
              </a:ext>
            </a:extLst>
          </p:cNvPr>
          <p:cNvSpPr txBox="1"/>
          <p:nvPr/>
        </p:nvSpPr>
        <p:spPr>
          <a:xfrm>
            <a:off x="6555136" y="1473348"/>
            <a:ext cx="2273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1.</a:t>
            </a:r>
            <a:r>
              <a:rPr lang="fr-FR" sz="1600" dirty="0"/>
              <a:t> Benzaldéhyde </a:t>
            </a:r>
            <a:endParaRPr lang="fr-FR" sz="1600" b="1" dirty="0"/>
          </a:p>
          <a:p>
            <a:r>
              <a:rPr lang="fr-FR" sz="1600" b="1" dirty="0"/>
              <a:t>2. </a:t>
            </a:r>
            <a:r>
              <a:rPr lang="fr-FR" sz="1600" dirty="0"/>
              <a:t>Alcool benzylique </a:t>
            </a:r>
            <a:r>
              <a:rPr lang="fr-FR" sz="1600" dirty="0" err="1"/>
              <a:t>exp</a:t>
            </a:r>
            <a:endParaRPr lang="fr-FR" sz="1600" b="1" dirty="0"/>
          </a:p>
          <a:p>
            <a:r>
              <a:rPr lang="fr-FR" sz="1600" b="1" dirty="0"/>
              <a:t>3. </a:t>
            </a:r>
            <a:r>
              <a:rPr lang="fr-FR" sz="1600" dirty="0"/>
              <a:t>Alcool benzylique pur</a:t>
            </a:r>
            <a:endParaRPr lang="fr-FR" sz="1600" b="1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64A2F6BA-9C22-462A-B64B-FE2EF21B1F2B}"/>
              </a:ext>
            </a:extLst>
          </p:cNvPr>
          <p:cNvSpPr txBox="1"/>
          <p:nvPr/>
        </p:nvSpPr>
        <p:spPr>
          <a:xfrm>
            <a:off x="6555136" y="3335084"/>
            <a:ext cx="2273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a. </a:t>
            </a:r>
            <a:r>
              <a:rPr lang="fr-FR" sz="1600" dirty="0"/>
              <a:t>Benzaldéhyde</a:t>
            </a:r>
            <a:endParaRPr lang="fr-FR" sz="1600" b="1" dirty="0"/>
          </a:p>
          <a:p>
            <a:r>
              <a:rPr lang="fr-FR" sz="1600" b="1" dirty="0"/>
              <a:t>b. </a:t>
            </a:r>
            <a:r>
              <a:rPr lang="fr-FR" sz="1600" dirty="0"/>
              <a:t> Acide benzoïque </a:t>
            </a:r>
            <a:r>
              <a:rPr lang="fr-FR" sz="1600" dirty="0" err="1"/>
              <a:t>exp</a:t>
            </a:r>
            <a:endParaRPr lang="fr-FR" sz="1600" b="1" dirty="0"/>
          </a:p>
          <a:p>
            <a:r>
              <a:rPr lang="fr-FR" sz="1600" b="1" dirty="0"/>
              <a:t>c. </a:t>
            </a:r>
            <a:r>
              <a:rPr lang="fr-FR" sz="1600" dirty="0"/>
              <a:t>Acide benzoïque pur</a:t>
            </a:r>
            <a:endParaRPr lang="fr-FR" sz="1600" b="1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09FC1F3-3423-47C3-8AEE-2CFC02F4F7E3}"/>
              </a:ext>
            </a:extLst>
          </p:cNvPr>
          <p:cNvGrpSpPr/>
          <p:nvPr/>
        </p:nvGrpSpPr>
        <p:grpSpPr>
          <a:xfrm>
            <a:off x="4963338" y="811784"/>
            <a:ext cx="1328018" cy="1786346"/>
            <a:chOff x="4963338" y="811784"/>
            <a:chExt cx="1328018" cy="1786346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8FCC3935-8360-47A7-B486-97E3AE7E56E6}"/>
                </a:ext>
              </a:extLst>
            </p:cNvPr>
            <p:cNvGrpSpPr/>
            <p:nvPr/>
          </p:nvGrpSpPr>
          <p:grpSpPr>
            <a:xfrm>
              <a:off x="4963338" y="811784"/>
              <a:ext cx="1328018" cy="1786346"/>
              <a:chOff x="4963338" y="811784"/>
              <a:chExt cx="1328018" cy="1786346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916D246-07AE-46E0-8CDB-A8E22538CF6D}"/>
                  </a:ext>
                </a:extLst>
              </p:cNvPr>
              <p:cNvGrpSpPr/>
              <p:nvPr/>
            </p:nvGrpSpPr>
            <p:grpSpPr>
              <a:xfrm>
                <a:off x="4963338" y="811784"/>
                <a:ext cx="1328018" cy="1786346"/>
                <a:chOff x="8618654" y="1496535"/>
                <a:chExt cx="3009458" cy="455355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73C14F8-0712-404D-A4AB-7B144D97F5D0}"/>
                    </a:ext>
                  </a:extLst>
                </p:cNvPr>
                <p:cNvSpPr/>
                <p:nvPr/>
              </p:nvSpPr>
              <p:spPr>
                <a:xfrm>
                  <a:off x="8618654" y="1496535"/>
                  <a:ext cx="3009458" cy="45535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BE1676BE-74C1-44CB-8ACD-02C82D290135}"/>
                    </a:ext>
                  </a:extLst>
                </p:cNvPr>
                <p:cNvGrpSpPr/>
                <p:nvPr/>
              </p:nvGrpSpPr>
              <p:grpSpPr>
                <a:xfrm>
                  <a:off x="8618654" y="5503215"/>
                  <a:ext cx="3009458" cy="228423"/>
                  <a:chOff x="7959437" y="5558105"/>
                  <a:chExt cx="3009458" cy="228423"/>
                </a:xfrm>
              </p:grpSpPr>
              <p:cxnSp>
                <p:nvCxnSpPr>
                  <p:cNvPr id="39" name="Connecteur droit 38">
                    <a:extLst>
                      <a:ext uri="{FF2B5EF4-FFF2-40B4-BE49-F238E27FC236}">
                        <a16:creationId xmlns:a16="http://schemas.microsoft.com/office/drawing/2014/main" id="{5177A6E5-0AB6-40EB-B78C-59B10FE18B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9437" y="5629613"/>
                    <a:ext cx="300945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0AFA783B-93D2-4F19-A6C9-B6EA02A7595B}"/>
                      </a:ext>
                    </a:extLst>
                  </p:cNvPr>
                  <p:cNvGrpSpPr/>
                  <p:nvPr/>
                </p:nvGrpSpPr>
                <p:grpSpPr>
                  <a:xfrm>
                    <a:off x="8532975" y="5558105"/>
                    <a:ext cx="2083845" cy="228423"/>
                    <a:chOff x="8732930" y="5568643"/>
                    <a:chExt cx="1798477" cy="197141"/>
                  </a:xfrm>
                </p:grpSpPr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F4E2F3A1-8D73-4835-8773-D7A766182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930" y="556864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3" name="Ellipse 42">
                      <a:extLst>
                        <a:ext uri="{FF2B5EF4-FFF2-40B4-BE49-F238E27FC236}">
                          <a16:creationId xmlns:a16="http://schemas.microsoft.com/office/drawing/2014/main" id="{23BE5901-698E-45AB-A92A-D44AF3FAF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7893" y="5588285"/>
                      <a:ext cx="140817" cy="15839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4" name="Ellipse 43">
                      <a:extLst>
                        <a:ext uri="{FF2B5EF4-FFF2-40B4-BE49-F238E27FC236}">
                          <a16:creationId xmlns:a16="http://schemas.microsoft.com/office/drawing/2014/main" id="{43AA37E4-352A-4BF4-B8E8-252E6F44E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0590" y="560738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7AE6750-24D6-4440-BB19-11325D800ACA}"/>
                  </a:ext>
                </a:extLst>
              </p:cNvPr>
              <p:cNvSpPr txBox="1"/>
              <p:nvPr/>
            </p:nvSpPr>
            <p:spPr>
              <a:xfrm>
                <a:off x="5138683" y="2129921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1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DB68CA80-0B37-48E0-B6E0-3C7F32D6BC2D}"/>
                  </a:ext>
                </a:extLst>
              </p:cNvPr>
              <p:cNvSpPr txBox="1"/>
              <p:nvPr/>
            </p:nvSpPr>
            <p:spPr>
              <a:xfrm>
                <a:off x="5513600" y="2121982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2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AE028A3A-28B4-42DC-B2B5-7284A28D29FB}"/>
                  </a:ext>
                </a:extLst>
              </p:cNvPr>
              <p:cNvSpPr txBox="1"/>
              <p:nvPr/>
            </p:nvSpPr>
            <p:spPr>
              <a:xfrm>
                <a:off x="5982473" y="2144813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3</a:t>
                </a:r>
              </a:p>
            </p:txBody>
          </p: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B08E42E-CB41-44B9-AB27-B5798201C6FF}"/>
                </a:ext>
              </a:extLst>
            </p:cNvPr>
            <p:cNvSpPr/>
            <p:nvPr/>
          </p:nvSpPr>
          <p:spPr>
            <a:xfrm>
              <a:off x="5154892" y="1473348"/>
              <a:ext cx="149747" cy="3757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D59553-3D82-4BC1-9CE9-52FD050A173A}"/>
                </a:ext>
              </a:extLst>
            </p:cNvPr>
            <p:cNvSpPr/>
            <p:nvPr/>
          </p:nvSpPr>
          <p:spPr>
            <a:xfrm>
              <a:off x="6002455" y="1168795"/>
              <a:ext cx="133538" cy="426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614397A-4868-49E7-915A-6C8F0A9C351A}"/>
                </a:ext>
              </a:extLst>
            </p:cNvPr>
            <p:cNvSpPr/>
            <p:nvPr/>
          </p:nvSpPr>
          <p:spPr>
            <a:xfrm>
              <a:off x="5597690" y="1168795"/>
              <a:ext cx="133538" cy="5021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DF4565-C2B1-4ECB-9295-6D76ABB6229A}"/>
              </a:ext>
            </a:extLst>
          </p:cNvPr>
          <p:cNvGrpSpPr/>
          <p:nvPr/>
        </p:nvGrpSpPr>
        <p:grpSpPr>
          <a:xfrm>
            <a:off x="4979547" y="2861118"/>
            <a:ext cx="1328018" cy="1786346"/>
            <a:chOff x="4979547" y="2861118"/>
            <a:chExt cx="1328018" cy="1786346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D326A34-58B4-48D0-BE9E-F3B6272FF9CE}"/>
                </a:ext>
              </a:extLst>
            </p:cNvPr>
            <p:cNvGrpSpPr/>
            <p:nvPr/>
          </p:nvGrpSpPr>
          <p:grpSpPr>
            <a:xfrm>
              <a:off x="4979547" y="2861118"/>
              <a:ext cx="1328018" cy="1786346"/>
              <a:chOff x="4963338" y="811784"/>
              <a:chExt cx="1328018" cy="1786346"/>
            </a:xfrm>
          </p:grpSpPr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F1A30617-57D1-457F-9A35-726305B5190B}"/>
                  </a:ext>
                </a:extLst>
              </p:cNvPr>
              <p:cNvGrpSpPr/>
              <p:nvPr/>
            </p:nvGrpSpPr>
            <p:grpSpPr>
              <a:xfrm>
                <a:off x="4963338" y="811784"/>
                <a:ext cx="1328018" cy="1786346"/>
                <a:chOff x="8618654" y="1496535"/>
                <a:chExt cx="3009458" cy="4553558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74B78F-1E14-4F8B-9F78-648B10C869B2}"/>
                    </a:ext>
                  </a:extLst>
                </p:cNvPr>
                <p:cNvSpPr/>
                <p:nvPr/>
              </p:nvSpPr>
              <p:spPr>
                <a:xfrm>
                  <a:off x="8618654" y="1496535"/>
                  <a:ext cx="3009458" cy="45535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78" name="Groupe 77">
                  <a:extLst>
                    <a:ext uri="{FF2B5EF4-FFF2-40B4-BE49-F238E27FC236}">
                      <a16:creationId xmlns:a16="http://schemas.microsoft.com/office/drawing/2014/main" id="{E9962ADD-0AFB-4F0D-9D7C-19418142A0F5}"/>
                    </a:ext>
                  </a:extLst>
                </p:cNvPr>
                <p:cNvGrpSpPr/>
                <p:nvPr/>
              </p:nvGrpSpPr>
              <p:grpSpPr>
                <a:xfrm>
                  <a:off x="8618654" y="5503215"/>
                  <a:ext cx="3009458" cy="228423"/>
                  <a:chOff x="7959437" y="5558105"/>
                  <a:chExt cx="3009458" cy="228423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5EC5A71C-A00C-4DE1-86D6-DD09EFD9A5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9437" y="5629613"/>
                    <a:ext cx="300945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" name="Groupe 79">
                    <a:extLst>
                      <a:ext uri="{FF2B5EF4-FFF2-40B4-BE49-F238E27FC236}">
                        <a16:creationId xmlns:a16="http://schemas.microsoft.com/office/drawing/2014/main" id="{CDE9E64C-A7AE-4819-8EF9-EC56FF82EDE9}"/>
                      </a:ext>
                    </a:extLst>
                  </p:cNvPr>
                  <p:cNvGrpSpPr/>
                  <p:nvPr/>
                </p:nvGrpSpPr>
                <p:grpSpPr>
                  <a:xfrm>
                    <a:off x="8532975" y="5558105"/>
                    <a:ext cx="2083845" cy="228423"/>
                    <a:chOff x="8732930" y="5568643"/>
                    <a:chExt cx="1798477" cy="197141"/>
                  </a:xfrm>
                </p:grpSpPr>
                <p:sp>
                  <p:nvSpPr>
                    <p:cNvPr id="81" name="Ellipse 80">
                      <a:extLst>
                        <a:ext uri="{FF2B5EF4-FFF2-40B4-BE49-F238E27FC236}">
                          <a16:creationId xmlns:a16="http://schemas.microsoft.com/office/drawing/2014/main" id="{63F58FBB-AFC7-4D5E-9F1A-C2FC9EEDF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930" y="556864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82" name="Ellipse 81">
                      <a:extLst>
                        <a:ext uri="{FF2B5EF4-FFF2-40B4-BE49-F238E27FC236}">
                          <a16:creationId xmlns:a16="http://schemas.microsoft.com/office/drawing/2014/main" id="{19A4D06F-FE22-4550-A209-25EBBF45F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7893" y="5588285"/>
                      <a:ext cx="140817" cy="15839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3" name="Ellipse 82">
                      <a:extLst>
                        <a:ext uri="{FF2B5EF4-FFF2-40B4-BE49-F238E27FC236}">
                          <a16:creationId xmlns:a16="http://schemas.microsoft.com/office/drawing/2014/main" id="{CA088A1D-9077-40E3-9483-F4C50825B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0590" y="560738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E6BE652-3ACD-4F53-9084-266E23B23672}"/>
                  </a:ext>
                </a:extLst>
              </p:cNvPr>
              <p:cNvSpPr txBox="1"/>
              <p:nvPr/>
            </p:nvSpPr>
            <p:spPr>
              <a:xfrm>
                <a:off x="5138683" y="2129921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a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61DABC9D-9E2E-4B12-B19F-98A13E66D318}"/>
                  </a:ext>
                </a:extLst>
              </p:cNvPr>
              <p:cNvSpPr txBox="1"/>
              <p:nvPr/>
            </p:nvSpPr>
            <p:spPr>
              <a:xfrm>
                <a:off x="5513600" y="2121982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b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144F67D4-AAC2-407A-AAA1-555DF906B8A7}"/>
                  </a:ext>
                </a:extLst>
              </p:cNvPr>
              <p:cNvSpPr txBox="1"/>
              <p:nvPr/>
            </p:nvSpPr>
            <p:spPr>
              <a:xfrm>
                <a:off x="5982473" y="2144813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c</a:t>
                </a:r>
              </a:p>
            </p:txBody>
          </p: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2F5B01F-64F3-41AF-9FE9-2120B69170AD}"/>
                </a:ext>
              </a:extLst>
            </p:cNvPr>
            <p:cNvSpPr/>
            <p:nvPr/>
          </p:nvSpPr>
          <p:spPr>
            <a:xfrm>
              <a:off x="5154892" y="3562686"/>
              <a:ext cx="149747" cy="3757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7496C16-EF99-431F-8EC3-AE74D8EF7C30}"/>
                </a:ext>
              </a:extLst>
            </p:cNvPr>
            <p:cNvSpPr/>
            <p:nvPr/>
          </p:nvSpPr>
          <p:spPr>
            <a:xfrm>
              <a:off x="5559756" y="3078114"/>
              <a:ext cx="149746" cy="615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8047179-78ED-4C37-86FE-60A55790A47E}"/>
                </a:ext>
              </a:extLst>
            </p:cNvPr>
            <p:cNvSpPr/>
            <p:nvPr/>
          </p:nvSpPr>
          <p:spPr>
            <a:xfrm>
              <a:off x="6029451" y="3078114"/>
              <a:ext cx="133538" cy="5021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7744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39332B-210B-47A2-B817-3B36F804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EA78384-7CF4-42B9-A9FF-2CA834E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Banc </a:t>
            </a:r>
            <a:r>
              <a:rPr lang="fr-FR" dirty="0" err="1"/>
              <a:t>Köfler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29AD97-4A39-40A9-9D62-359C94D3ED38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de température de fusion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FBC54CC9-6A47-4C2E-AFA2-6C0CE0719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6" b="96516" l="1590" r="96460">
                        <a14:foregroundMark x1="19364" y1="46690" x2="14306" y2="47213"/>
                        <a14:foregroundMark x1="8647" y1="37887" x2="34971" y2="20906"/>
                        <a14:foregroundMark x1="34971" y1="20906" x2="40968" y2="22822"/>
                        <a14:foregroundMark x1="40968" y1="22822" x2="49061" y2="43206"/>
                        <a14:foregroundMark x1="49061" y1="43206" x2="48483" y2="56446"/>
                        <a14:foregroundMark x1="48483" y1="56446" x2="43642" y2="66725"/>
                        <a14:foregroundMark x1="39879" y1="69851" x2="9405" y2="95160"/>
                        <a14:foregroundMark x1="43642" y1="66725" x2="42882" y2="67356"/>
                        <a14:foregroundMark x1="24350" y1="64460" x2="36633" y2="52091"/>
                        <a14:foregroundMark x1="36633" y1="52091" x2="42558" y2="51394"/>
                        <a14:foregroundMark x1="42558" y1="51394" x2="43353" y2="53136"/>
                        <a14:foregroundMark x1="18569" y1="77875" x2="13078" y2="73868"/>
                        <a14:foregroundMark x1="13078" y1="73868" x2="42775" y2="43554"/>
                        <a14:foregroundMark x1="42775" y1="43554" x2="48555" y2="44774"/>
                        <a14:foregroundMark x1="48555" y1="44774" x2="44653" y2="43728"/>
                        <a14:foregroundMark x1="9610" y1="94599" x2="13367" y2="92509"/>
                        <a14:foregroundMark x1="9465" y1="38502" x2="3974" y2="42857"/>
                        <a14:foregroundMark x1="3974" y1="42857" x2="1590" y2="70035"/>
                        <a14:foregroundMark x1="1590" y1="70035" x2="7803" y2="92857"/>
                        <a14:foregroundMark x1="7803" y1="92857" x2="13295" y2="87631"/>
                        <a14:foregroundMark x1="13295" y1="87631" x2="14668" y2="60627"/>
                        <a14:foregroundMark x1="14668" y1="60627" x2="8960" y2="39721"/>
                        <a14:foregroundMark x1="5853" y1="47561" x2="5564" y2="45296"/>
                        <a14:foregroundMark x1="5202" y1="46167" x2="5564" y2="46341"/>
                        <a14:foregroundMark x1="5853" y1="44077" x2="5853" y2="44077"/>
                        <a14:foregroundMark x1="6214" y1="79094" x2="6575" y2="81185"/>
                        <a14:foregroundMark x1="68786" y1="4355" x2="68786" y2="13763"/>
                        <a14:foregroundMark x1="68786" y1="3484" x2="68786" y2="8188"/>
                        <a14:foregroundMark x1="68497" y1="6794" x2="68497" y2="4181"/>
                        <a14:foregroundMark x1="53179" y1="50174" x2="52529" y2="91986"/>
                        <a14:foregroundMark x1="52529" y1="91986" x2="74494" y2="96516"/>
                        <a14:foregroundMark x1="74494" y1="96516" x2="85116" y2="89547"/>
                        <a14:foregroundMark x1="85116" y1="89547" x2="85838" y2="56969"/>
                        <a14:foregroundMark x1="85838" y1="56969" x2="83743" y2="43554"/>
                        <a14:foregroundMark x1="83743" y1="43554" x2="76517" y2="44077"/>
                        <a14:foregroundMark x1="69220" y1="53136" x2="59176" y2="69861"/>
                        <a14:foregroundMark x1="59176" y1="69861" x2="56864" y2="81707"/>
                        <a14:foregroundMark x1="56864" y1="81707" x2="61344" y2="90070"/>
                        <a14:foregroundMark x1="61344" y1="90070" x2="74205" y2="89199"/>
                        <a14:foregroundMark x1="74205" y1="89199" x2="77095" y2="76481"/>
                        <a14:foregroundMark x1="77095" y1="76481" x2="76228" y2="63589"/>
                        <a14:foregroundMark x1="76228" y1="63589" x2="73988" y2="51394"/>
                        <a14:foregroundMark x1="73988" y1="51394" x2="68569" y2="56098"/>
                        <a14:foregroundMark x1="68569" y1="56098" x2="68497" y2="56098"/>
                        <a14:foregroundMark x1="66908" y1="62195" x2="63295" y2="72300"/>
                        <a14:foregroundMark x1="63295" y1="72300" x2="68425" y2="78049"/>
                        <a14:foregroundMark x1="68425" y1="78049" x2="71532" y2="67247"/>
                        <a14:foregroundMark x1="71532" y1="67247" x2="65607" y2="71951"/>
                        <a14:foregroundMark x1="65607" y1="71951" x2="63656" y2="82927"/>
                        <a14:foregroundMark x1="68497" y1="25610" x2="74205" y2="25087"/>
                        <a14:foregroundMark x1="74205" y1="25087" x2="85838" y2="25087"/>
                        <a14:foregroundMark x1="85838" y1="25087" x2="91257" y2="24564"/>
                        <a14:foregroundMark x1="91257" y1="24564" x2="96460" y2="29617"/>
                        <a14:foregroundMark x1="96460" y1="29617" x2="92847" y2="21951"/>
                        <a14:foregroundMark x1="92847" y1="21603" x2="87645" y2="25958"/>
                        <a14:foregroundMark x1="87645" y1="25958" x2="92558" y2="32230"/>
                        <a14:foregroundMark x1="92558" y1="32230" x2="90390" y2="19861"/>
                        <a14:foregroundMark x1="90390" y1="19861" x2="88584" y2="22125"/>
                        <a14:foregroundMark x1="88223" y1="22822" x2="88439" y2="20732"/>
                        <a14:foregroundMark x1="92702" y1="21080" x2="86994" y2="22997"/>
                        <a14:foregroundMark x1="86994" y1="22997" x2="88945" y2="35366"/>
                        <a14:foregroundMark x1="88945" y1="35366" x2="94581" y2="34669"/>
                        <a14:foregroundMark x1="94581" y1="34669" x2="95809" y2="21951"/>
                        <a14:foregroundMark x1="95809" y1="21951" x2="89234" y2="19164"/>
                        <a14:foregroundMark x1="89234" y1="19164" x2="85332" y2="30139"/>
                        <a14:foregroundMark x1="85332" y1="30139" x2="88078" y2="41638"/>
                        <a14:foregroundMark x1="88078" y1="41638" x2="93497" y2="39721"/>
                        <a14:foregroundMark x1="93497" y1="39721" x2="91040" y2="31533"/>
                        <a14:foregroundMark x1="88945" y1="37282" x2="90246" y2="50348"/>
                        <a14:foregroundMark x1="90246" y1="50348" x2="94364" y2="40767"/>
                        <a14:foregroundMark x1="94364" y1="40767" x2="95520" y2="27526"/>
                        <a14:foregroundMark x1="95520" y1="27526" x2="92197" y2="26481"/>
                        <a14:foregroundMark x1="85838" y1="37108" x2="79769" y2="38850"/>
                        <a14:foregroundMark x1="79769" y1="38850" x2="78540" y2="41115"/>
                        <a14:foregroundMark x1="96098" y1="23345" x2="90607" y2="20383"/>
                        <a14:foregroundMark x1="90607" y1="20383" x2="87500" y2="22822"/>
                        <a14:foregroundMark x1="85910" y1="78223" x2="91474" y2="75784"/>
                        <a14:foregroundMark x1="91474" y1="75784" x2="90607" y2="89024"/>
                        <a14:foregroundMark x1="90607" y1="89024" x2="85043" y2="87805"/>
                        <a14:foregroundMark x1="85043" y1="87805" x2="90173" y2="81185"/>
                        <a14:foregroundMark x1="90173" y1="81185" x2="89451" y2="83972"/>
                        <a14:foregroundMark x1="92341" y1="75261" x2="92847" y2="84669"/>
                        <a14:foregroundMark x1="91835" y1="75784" x2="95303" y2="86237"/>
                        <a14:foregroundMark x1="95303" y1="86237" x2="91040" y2="89895"/>
                        <a14:foregroundMark x1="92341" y1="75784" x2="92702" y2="82230"/>
                        <a14:foregroundMark x1="94436" y1="80314" x2="92486" y2="79443"/>
                        <a14:foregroundMark x1="94292" y1="78571" x2="94436" y2="77352"/>
                        <a14:backgroundMark x1="35332" y1="80836" x2="35332" y2="80836"/>
                        <a14:backgroundMark x1="43136" y1="67944" x2="33960" y2="83275"/>
                        <a14:backgroundMark x1="33960" y1="83275" x2="38656" y2="92509"/>
                        <a14:backgroundMark x1="38656" y1="92509" x2="42847" y2="82056"/>
                        <a14:backgroundMark x1="42847" y1="82056" x2="39957" y2="79965"/>
                        <a14:backgroundMark x1="2827" y1="79971" x2="4263" y2="87631"/>
                        <a14:backgroundMark x1="7610" y1="95143" x2="8454" y2="97038"/>
                        <a14:backgroundMark x1="7057" y1="93903" x2="7411" y2="94698"/>
                        <a14:backgroundMark x1="4263" y1="87631" x2="5934" y2="91381"/>
                        <a14:backgroundMark x1="8454" y1="97038" x2="2673" y2="99826"/>
                        <a14:backgroundMark x1="2673" y1="99826" x2="0" y2="88153"/>
                        <a14:backgroundMark x1="0" y1="88153" x2="506" y2="46341"/>
                        <a14:backgroundMark x1="506" y1="46341" x2="3613" y2="35366"/>
                        <a14:backgroundMark x1="3613" y1="35366" x2="8728" y2="36273"/>
                        <a14:backgroundMark x1="2240" y1="46167" x2="2095" y2="46690"/>
                        <a14:backgroundMark x1="2095" y1="44077" x2="1517" y2="44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020155"/>
            <a:ext cx="87884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35125B-8BCB-4F67-AF7A-E4C4794D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5F719A-CC24-4029-8C5B-4B80B826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Réfractomètre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C05F97-AFF9-46C4-89C4-665EE60649E2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d’indice de réfraction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4D38ACA4-816F-4E06-9DFF-AB09E0A12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6" y="758283"/>
            <a:ext cx="5196802" cy="22661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9A39D9-2459-4B29-A2ED-C532267B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8" y="3185631"/>
            <a:ext cx="6116189" cy="14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EFE635-2376-4D9B-B90B-942FF06E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F4D253A-0119-4691-BAAD-C9FD7C7C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Recristallisation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C923A69C-B964-48EB-9F8E-92570419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8" y="771737"/>
            <a:ext cx="4474824" cy="39215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B6BDE8-E078-47AA-94DA-9E4E69DE9467}"/>
              </a:ext>
            </a:extLst>
          </p:cNvPr>
          <p:cNvSpPr txBox="1"/>
          <p:nvPr/>
        </p:nvSpPr>
        <p:spPr>
          <a:xfrm>
            <a:off x="0" y="771737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solide</a:t>
            </a:r>
          </a:p>
        </p:txBody>
      </p:sp>
    </p:spTree>
    <p:extLst>
      <p:ext uri="{BB962C8B-B14F-4D97-AF65-F5344CB8AC3E}">
        <p14:creationId xmlns:p14="http://schemas.microsoft.com/office/powerpoint/2010/main" val="3609527922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187</Words>
  <Application>Microsoft Office PowerPoint</Application>
  <PresentationFormat>Personnalisé</PresentationFormat>
  <Paragraphs>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Amiri</vt:lpstr>
      <vt:lpstr>Arial</vt:lpstr>
      <vt:lpstr>Calibri</vt:lpstr>
      <vt:lpstr>Calibri Light</vt:lpstr>
      <vt:lpstr>Titre</vt:lpstr>
      <vt:lpstr>texte</vt:lpstr>
      <vt:lpstr>Merci</vt:lpstr>
      <vt:lpstr>Présentation PowerPoint</vt:lpstr>
      <vt:lpstr>Réaction de Cannizzaro</vt:lpstr>
      <vt:lpstr>Extraction liquide-liquide</vt:lpstr>
      <vt:lpstr>Evaporateur rotatif</vt:lpstr>
      <vt:lpstr>Séparation solide-liquide</vt:lpstr>
      <vt:lpstr>Chromatographie sur couche mince (CCM)</vt:lpstr>
      <vt:lpstr>Banc Köfler</vt:lpstr>
      <vt:lpstr>Réfractomètre</vt:lpstr>
      <vt:lpstr>Recristallisation</vt:lpstr>
      <vt:lpstr>Distillation fractionnée</vt:lpstr>
      <vt:lpstr>Méthodes mis en œuvre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38</cp:revision>
  <cp:lastPrinted>2015-03-31T14:07:15Z</cp:lastPrinted>
  <dcterms:created xsi:type="dcterms:W3CDTF">2020-03-24T08:48:58Z</dcterms:created>
  <dcterms:modified xsi:type="dcterms:W3CDTF">2020-05-22T12:15:34Z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