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</p:sldMasterIdLst>
  <p:notesMasterIdLst>
    <p:notesMasterId r:id="rId24"/>
  </p:notesMasterIdLst>
  <p:sldIdLst>
    <p:sldId id="257" r:id="rId4"/>
    <p:sldId id="259" r:id="rId5"/>
    <p:sldId id="260" r:id="rId6"/>
    <p:sldId id="266" r:id="rId7"/>
    <p:sldId id="269" r:id="rId8"/>
    <p:sldId id="270" r:id="rId9"/>
    <p:sldId id="272" r:id="rId10"/>
    <p:sldId id="286" r:id="rId11"/>
    <p:sldId id="268" r:id="rId12"/>
    <p:sldId id="273" r:id="rId13"/>
    <p:sldId id="287" r:id="rId14"/>
    <p:sldId id="275" r:id="rId15"/>
    <p:sldId id="274" r:id="rId16"/>
    <p:sldId id="280" r:id="rId17"/>
    <p:sldId id="281" r:id="rId18"/>
    <p:sldId id="282" r:id="rId19"/>
    <p:sldId id="283" r:id="rId20"/>
    <p:sldId id="284" r:id="rId21"/>
    <p:sldId id="285" r:id="rId22"/>
    <p:sldId id="258" r:id="rId23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AA1D06"/>
    <a:srgbClr val="45B4F9"/>
    <a:srgbClr val="DCF3FE"/>
    <a:srgbClr val="6B6B6B"/>
    <a:srgbClr val="C1D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2020-05-22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3F3BEDD-3280-49C7-BA47-A9F8858CDC01}"/>
              </a:ext>
            </a:extLst>
          </p:cNvPr>
          <p:cNvCxnSpPr/>
          <p:nvPr userDrawn="1"/>
        </p:nvCxnSpPr>
        <p:spPr>
          <a:xfrm>
            <a:off x="798921" y="2710731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62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1196586" y="269960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A679E2-BCF3-45FF-9846-55A224C8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6335"/>
            <a:ext cx="984019" cy="273928"/>
          </a:xfrm>
        </p:spPr>
        <p:txBody>
          <a:bodyPr/>
          <a:lstStyle/>
          <a:p>
            <a:fld id="{9A31F701-4968-46AE-B777-6FB50F0714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649B183-356E-41EB-B214-6891081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79" y="1695451"/>
            <a:ext cx="8345079" cy="1088404"/>
          </a:xfrm>
        </p:spPr>
        <p:txBody>
          <a:bodyPr>
            <a:noAutofit/>
          </a:bodyPr>
          <a:lstStyle/>
          <a:p>
            <a:r>
              <a:rPr lang="fr-FR" sz="5400" dirty="0"/>
              <a:t>Stratégie et sélectivité en chimie organique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AC654D-D0E1-4F64-B9D3-25446D986FCD}"/>
              </a:ext>
            </a:extLst>
          </p:cNvPr>
          <p:cNvSpPr txBox="1"/>
          <p:nvPr/>
        </p:nvSpPr>
        <p:spPr>
          <a:xfrm>
            <a:off x="5418767" y="2783855"/>
            <a:ext cx="292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Agrégation 2020</a:t>
            </a:r>
          </a:p>
        </p:txBody>
      </p:sp>
    </p:spTree>
    <p:extLst>
      <p:ext uri="{BB962C8B-B14F-4D97-AF65-F5344CB8AC3E}">
        <p14:creationId xmlns:p14="http://schemas.microsoft.com/office/powerpoint/2010/main" val="2241335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3E14F2C-70DC-41D8-B054-7A8E1750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7BAFB93-00E9-45EE-9D9E-1D406D71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Spectre IR du paracétamol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15B5A1-E09B-43A5-80F6-2B560AC37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24" b="21806"/>
          <a:stretch/>
        </p:blipFill>
        <p:spPr>
          <a:xfrm>
            <a:off x="350154" y="782630"/>
            <a:ext cx="8118798" cy="38912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763649-90C8-45A6-BA34-068C41A0E68D}"/>
              </a:ext>
            </a:extLst>
          </p:cNvPr>
          <p:cNvSpPr/>
          <p:nvPr/>
        </p:nvSpPr>
        <p:spPr>
          <a:xfrm>
            <a:off x="5071701" y="838877"/>
            <a:ext cx="3411734" cy="3637874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8">
                <a:extLst>
                  <a:ext uri="{FF2B5EF4-FFF2-40B4-BE49-F238E27FC236}">
                    <a16:creationId xmlns:a16="http://schemas.microsoft.com/office/drawing/2014/main" id="{88378F78-106B-4AAD-9166-598A37E00E44}"/>
                  </a:ext>
                </a:extLst>
              </p:cNvPr>
              <p:cNvSpPr txBox="1"/>
              <p:nvPr/>
            </p:nvSpPr>
            <p:spPr>
              <a:xfrm>
                <a:off x="2209520" y="2791029"/>
                <a:ext cx="1822174" cy="83099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l-GR" sz="1600" dirty="0">
                    <a:solidFill>
                      <a:prstClr val="black"/>
                    </a:solidFill>
                    <a:latin typeface="+mj-lt"/>
                  </a:rPr>
                  <a:t>δ</a:t>
                </a:r>
                <a:r>
                  <a:rPr lang="fr-FR" sz="1200" dirty="0">
                    <a:solidFill>
                      <a:prstClr val="black"/>
                    </a:solidFill>
                    <a:latin typeface="+mj-lt"/>
                  </a:rPr>
                  <a:t>(cm</a:t>
                </a:r>
                <a:r>
                  <a:rPr lang="fr-FR" sz="1200" baseline="30000" dirty="0">
                    <a:solidFill>
                      <a:prstClr val="black"/>
                    </a:solidFill>
                    <a:latin typeface="+mj-lt"/>
                  </a:rPr>
                  <a:t>-1</a:t>
                </a:r>
                <a:r>
                  <a:rPr lang="fr-FR" sz="1200" dirty="0">
                    <a:solidFill>
                      <a:prstClr val="black"/>
                    </a:solidFill>
                    <a:latin typeface="+mj-lt"/>
                  </a:rPr>
                  <a:t>) </a:t>
                </a:r>
                <a:r>
                  <a:rPr lang="fr-FR" sz="1600" i="1" dirty="0">
                    <a:latin typeface="+mj-lt"/>
                    <a:ea typeface="Cambria Math" panose="02040503050406030204" pitchFamily="18" charset="0"/>
                  </a:rPr>
                  <a:t>: 3300 - 3500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b="0" i="1" dirty="0">
                  <a:latin typeface="+mj-lt"/>
                  <a:ea typeface="Cambria Math" panose="02040503050406030204" pitchFamily="18" charset="0"/>
                </a:endParaRPr>
              </a:p>
              <a:p>
                <a:pPr algn="ctr"/>
                <a:r>
                  <a:rPr lang="fr-FR" sz="1600" b="1" dirty="0">
                    <a:latin typeface="+mj-lt"/>
                    <a:ea typeface="Cambria Math" panose="02040503050406030204" pitchFamily="18" charset="0"/>
                  </a:rPr>
                  <a:t>(amide ou amine)</a:t>
                </a:r>
              </a:p>
            </p:txBody>
          </p:sp>
        </mc:Choice>
        <mc:Fallback xmlns="">
          <p:sp>
            <p:nvSpPr>
              <p:cNvPr id="6" name="ZoneTexte 8">
                <a:extLst>
                  <a:ext uri="{FF2B5EF4-FFF2-40B4-BE49-F238E27FC236}">
                    <a16:creationId xmlns:a16="http://schemas.microsoft.com/office/drawing/2014/main" id="{88378F78-106B-4AAD-9166-598A37E0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520" y="2791029"/>
                <a:ext cx="1822174" cy="830997"/>
              </a:xfrm>
              <a:prstGeom prst="rect">
                <a:avLst/>
              </a:prstGeom>
              <a:blipFill>
                <a:blip r:embed="rId3"/>
                <a:stretch>
                  <a:fillRect l="-987" t="-709" b="-6383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>
            <a:extLst>
              <a:ext uri="{FF2B5EF4-FFF2-40B4-BE49-F238E27FC236}">
                <a16:creationId xmlns:a16="http://schemas.microsoft.com/office/drawing/2014/main" id="{F1B1466A-C24C-4FDA-90A9-DAD58EFB03F6}"/>
              </a:ext>
            </a:extLst>
          </p:cNvPr>
          <p:cNvSpPr/>
          <p:nvPr/>
        </p:nvSpPr>
        <p:spPr>
          <a:xfrm>
            <a:off x="1642519" y="1919234"/>
            <a:ext cx="145815" cy="1615901"/>
          </a:xfrm>
          <a:prstGeom prst="ellipse">
            <a:avLst/>
          </a:prstGeom>
          <a:solidFill>
            <a:srgbClr val="FF0000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9">
                <a:extLst>
                  <a:ext uri="{FF2B5EF4-FFF2-40B4-BE49-F238E27FC236}">
                    <a16:creationId xmlns:a16="http://schemas.microsoft.com/office/drawing/2014/main" id="{D4A7879A-4671-421D-8A50-C0B03A24CA0C}"/>
                  </a:ext>
                </a:extLst>
              </p:cNvPr>
              <p:cNvSpPr txBox="1"/>
              <p:nvPr/>
            </p:nvSpPr>
            <p:spPr>
              <a:xfrm>
                <a:off x="2281017" y="1601987"/>
                <a:ext cx="1822174" cy="584775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l-GR" sz="1600" dirty="0">
                    <a:solidFill>
                      <a:prstClr val="black"/>
                    </a:solidFill>
                  </a:rPr>
                  <a:t>δ</a:t>
                </a:r>
                <a:r>
                  <a:rPr lang="fr-FR" sz="1200" dirty="0">
                    <a:solidFill>
                      <a:prstClr val="black"/>
                    </a:solidFill>
                  </a:rPr>
                  <a:t>(cm</a:t>
                </a:r>
                <a:r>
                  <a:rPr lang="fr-FR" sz="1200" baseline="30000" dirty="0">
                    <a:solidFill>
                      <a:prstClr val="black"/>
                    </a:solidFill>
                  </a:rPr>
                  <a:t>-1</a:t>
                </a:r>
                <a:r>
                  <a:rPr lang="fr-FR" sz="1200" dirty="0">
                    <a:solidFill>
                      <a:prstClr val="black"/>
                    </a:solidFill>
                  </a:rPr>
                  <a:t>) </a:t>
                </a:r>
                <a:r>
                  <a:rPr lang="fr-FR" sz="1600" b="0" i="1" dirty="0">
                    <a:latin typeface="Cambria Math" panose="02040503050406030204" pitchFamily="18" charset="0"/>
                  </a:rPr>
                  <a:t>: </a:t>
                </a:r>
                <a:r>
                  <a:rPr lang="fr-FR" sz="1600" i="1" dirty="0">
                    <a:latin typeface="+mj-lt"/>
                  </a:rPr>
                  <a:t>30</a:t>
                </a:r>
                <a:r>
                  <a:rPr lang="fr-FR" sz="1600" b="0" i="1" dirty="0">
                    <a:latin typeface="+mj-lt"/>
                  </a:rPr>
                  <a:t>00 – 3200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ZoneTexte 9">
                <a:extLst>
                  <a:ext uri="{FF2B5EF4-FFF2-40B4-BE49-F238E27FC236}">
                    <a16:creationId xmlns:a16="http://schemas.microsoft.com/office/drawing/2014/main" id="{D4A7879A-4671-421D-8A50-C0B03A24C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017" y="1601987"/>
                <a:ext cx="1822174" cy="584775"/>
              </a:xfrm>
              <a:prstGeom prst="rect">
                <a:avLst/>
              </a:prstGeom>
              <a:blipFill>
                <a:blip r:embed="rId4"/>
                <a:stretch>
                  <a:fillRect l="-987" t="-2970"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>
            <a:extLst>
              <a:ext uri="{FF2B5EF4-FFF2-40B4-BE49-F238E27FC236}">
                <a16:creationId xmlns:a16="http://schemas.microsoft.com/office/drawing/2014/main" id="{1DB299DF-6153-4253-8E67-3A751A4523DA}"/>
              </a:ext>
            </a:extLst>
          </p:cNvPr>
          <p:cNvSpPr/>
          <p:nvPr/>
        </p:nvSpPr>
        <p:spPr>
          <a:xfrm>
            <a:off x="1787473" y="1601987"/>
            <a:ext cx="333558" cy="1756302"/>
          </a:xfrm>
          <a:prstGeom prst="ellipse">
            <a:avLst/>
          </a:prstGeom>
          <a:solidFill>
            <a:srgbClr val="92D050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11">
                <a:extLst>
                  <a:ext uri="{FF2B5EF4-FFF2-40B4-BE49-F238E27FC236}">
                    <a16:creationId xmlns:a16="http://schemas.microsoft.com/office/drawing/2014/main" id="{E94DE234-7666-4FB3-82D7-2B25223DFDCE}"/>
                  </a:ext>
                </a:extLst>
              </p:cNvPr>
              <p:cNvSpPr txBox="1"/>
              <p:nvPr/>
            </p:nvSpPr>
            <p:spPr>
              <a:xfrm>
                <a:off x="2699267" y="3773355"/>
                <a:ext cx="1820227" cy="584775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l-GR" sz="1600" dirty="0">
                    <a:solidFill>
                      <a:prstClr val="black"/>
                    </a:solidFill>
                  </a:rPr>
                  <a:t>δ</a:t>
                </a:r>
                <a:r>
                  <a:rPr lang="fr-FR" sz="1200" dirty="0">
                    <a:solidFill>
                      <a:prstClr val="black"/>
                    </a:solidFill>
                  </a:rPr>
                  <a:t>(cm</a:t>
                </a:r>
                <a:r>
                  <a:rPr lang="fr-FR" sz="1200" baseline="30000" dirty="0">
                    <a:solidFill>
                      <a:prstClr val="black"/>
                    </a:solidFill>
                  </a:rPr>
                  <a:t>-1</a:t>
                </a:r>
                <a:r>
                  <a:rPr lang="fr-FR" sz="1200" dirty="0">
                    <a:solidFill>
                      <a:prstClr val="black"/>
                    </a:solidFill>
                  </a:rPr>
                  <a:t>) </a:t>
                </a:r>
                <a:r>
                  <a:rPr lang="fr-FR" sz="1600" b="0" i="1" dirty="0">
                    <a:latin typeface="+mj-lt"/>
                  </a:rPr>
                  <a:t>: 1650 - 1700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fr-FR" sz="1600" dirty="0">
                    <a:latin typeface="+mj-lt"/>
                  </a:rPr>
                  <a:t> amide</a:t>
                </a:r>
              </a:p>
            </p:txBody>
          </p:sp>
        </mc:Choice>
        <mc:Fallback xmlns="">
          <p:sp>
            <p:nvSpPr>
              <p:cNvPr id="10" name="ZoneTexte 11">
                <a:extLst>
                  <a:ext uri="{FF2B5EF4-FFF2-40B4-BE49-F238E27FC236}">
                    <a16:creationId xmlns:a16="http://schemas.microsoft.com/office/drawing/2014/main" id="{E94DE234-7666-4FB3-82D7-2B25223DF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267" y="3773355"/>
                <a:ext cx="1820227" cy="584775"/>
              </a:xfrm>
              <a:prstGeom prst="rect">
                <a:avLst/>
              </a:prstGeom>
              <a:blipFill>
                <a:blip r:embed="rId5"/>
                <a:stretch>
                  <a:fillRect l="-1320" t="-990" b="-8911"/>
                </a:stretch>
              </a:blipFill>
              <a:ln w="2857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28372F3B-87F1-4D31-AE34-EFCA8AAA5AA8}"/>
              </a:ext>
            </a:extLst>
          </p:cNvPr>
          <p:cNvSpPr/>
          <p:nvPr/>
        </p:nvSpPr>
        <p:spPr>
          <a:xfrm>
            <a:off x="4613727" y="1439403"/>
            <a:ext cx="200134" cy="3117212"/>
          </a:xfrm>
          <a:prstGeom prst="ellipse">
            <a:avLst/>
          </a:prstGeom>
          <a:solidFill>
            <a:srgbClr val="1CADE4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1EA8F54-FED8-4EDE-8770-BEB74986423C}"/>
              </a:ext>
            </a:extLst>
          </p:cNvPr>
          <p:cNvSpPr/>
          <p:nvPr/>
        </p:nvSpPr>
        <p:spPr>
          <a:xfrm>
            <a:off x="4802192" y="1637887"/>
            <a:ext cx="281178" cy="2720243"/>
          </a:xfrm>
          <a:prstGeom prst="ellipse">
            <a:avLst/>
          </a:prstGeom>
          <a:solidFill>
            <a:srgbClr val="7030A0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4">
                <a:extLst>
                  <a:ext uri="{FF2B5EF4-FFF2-40B4-BE49-F238E27FC236}">
                    <a16:creationId xmlns:a16="http://schemas.microsoft.com/office/drawing/2014/main" id="{6C447584-D7FF-40A1-B477-200B996132BA}"/>
                  </a:ext>
                </a:extLst>
              </p:cNvPr>
              <p:cNvSpPr txBox="1"/>
              <p:nvPr/>
            </p:nvSpPr>
            <p:spPr>
              <a:xfrm>
                <a:off x="5395894" y="3836792"/>
                <a:ext cx="1334515" cy="584775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l-GR" sz="1600" dirty="0">
                    <a:solidFill>
                      <a:prstClr val="black"/>
                    </a:solidFill>
                  </a:rPr>
                  <a:t>δ</a:t>
                </a:r>
                <a:r>
                  <a:rPr lang="fr-FR" sz="1200" dirty="0">
                    <a:solidFill>
                      <a:prstClr val="black"/>
                    </a:solidFill>
                  </a:rPr>
                  <a:t>(cm</a:t>
                </a:r>
                <a:r>
                  <a:rPr lang="fr-FR" sz="1200" baseline="30000" dirty="0">
                    <a:solidFill>
                      <a:prstClr val="black"/>
                    </a:solidFill>
                  </a:rPr>
                  <a:t>-1</a:t>
                </a:r>
                <a:r>
                  <a:rPr lang="fr-FR" sz="1200" dirty="0">
                    <a:solidFill>
                      <a:prstClr val="black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fr-FR" sz="1600" b="0" i="1" dirty="0">
                    <a:latin typeface="+mj-lt"/>
                  </a:rPr>
                  <a:t>1600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ZoneTexte 14">
                <a:extLst>
                  <a:ext uri="{FF2B5EF4-FFF2-40B4-BE49-F238E27FC236}">
                    <a16:creationId xmlns:a16="http://schemas.microsoft.com/office/drawing/2014/main" id="{6C447584-D7FF-40A1-B477-200B99613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894" y="3836792"/>
                <a:ext cx="1334515" cy="584775"/>
              </a:xfrm>
              <a:prstGeom prst="rect">
                <a:avLst/>
              </a:prstGeom>
              <a:blipFill>
                <a:blip r:embed="rId6"/>
                <a:stretch>
                  <a:fillRect l="-1339" t="-990"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18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104B29B-91A5-40DE-89AB-D2010451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re 2">
            <a:extLst>
              <a:ext uri="{FF2B5EF4-FFF2-40B4-BE49-F238E27FC236}">
                <a16:creationId xmlns:a16="http://schemas.microsoft.com/office/drawing/2014/main" id="{CB772864-D5B8-4241-8B01-946942D87A07}"/>
              </a:ext>
            </a:extLst>
          </p:cNvPr>
          <p:cNvSpPr txBox="1">
            <a:spLocks/>
          </p:cNvSpPr>
          <p:nvPr/>
        </p:nvSpPr>
        <p:spPr>
          <a:xfrm>
            <a:off x="675048" y="104563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Recristallisation</a:t>
            </a:r>
          </a:p>
        </p:txBody>
      </p:sp>
      <p:pic>
        <p:nvPicPr>
          <p:cNvPr id="5" name="Espace réservé du contenu 9">
            <a:extLst>
              <a:ext uri="{FF2B5EF4-FFF2-40B4-BE49-F238E27FC236}">
                <a16:creationId xmlns:a16="http://schemas.microsoft.com/office/drawing/2014/main" id="{C996DA6C-0497-493C-8627-9C9889D62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88" y="771737"/>
            <a:ext cx="4474824" cy="392153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0337478-DD2F-482A-8174-2B68584F4934}"/>
              </a:ext>
            </a:extLst>
          </p:cNvPr>
          <p:cNvSpPr txBox="1"/>
          <p:nvPr/>
        </p:nvSpPr>
        <p:spPr>
          <a:xfrm>
            <a:off x="0" y="771737"/>
            <a:ext cx="257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</a:t>
            </a:r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purification d’un produit solide</a:t>
            </a:r>
          </a:p>
        </p:txBody>
      </p:sp>
    </p:spTree>
    <p:extLst>
      <p:ext uri="{BB962C8B-B14F-4D97-AF65-F5344CB8AC3E}">
        <p14:creationId xmlns:p14="http://schemas.microsoft.com/office/powerpoint/2010/main" val="391062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1804334-C9D8-4FB1-B23D-03AE9FF0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AC3B099-2AB7-473F-B0BB-2ACAC845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Rendement de la synthèse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61CB6C69-9738-4D08-A0AF-26BABAE5C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442598"/>
              </p:ext>
            </p:extLst>
          </p:nvPr>
        </p:nvGraphicFramePr>
        <p:xfrm>
          <a:off x="166118" y="1081315"/>
          <a:ext cx="8243245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8649">
                  <a:extLst>
                    <a:ext uri="{9D8B030D-6E8A-4147-A177-3AD203B41FA5}">
                      <a16:colId xmlns:a16="http://schemas.microsoft.com/office/drawing/2014/main" val="3338996326"/>
                    </a:ext>
                  </a:extLst>
                </a:gridCol>
                <a:gridCol w="1648649">
                  <a:extLst>
                    <a:ext uri="{9D8B030D-6E8A-4147-A177-3AD203B41FA5}">
                      <a16:colId xmlns:a16="http://schemas.microsoft.com/office/drawing/2014/main" val="2632155820"/>
                    </a:ext>
                  </a:extLst>
                </a:gridCol>
                <a:gridCol w="1648649">
                  <a:extLst>
                    <a:ext uri="{9D8B030D-6E8A-4147-A177-3AD203B41FA5}">
                      <a16:colId xmlns:a16="http://schemas.microsoft.com/office/drawing/2014/main" val="2647508560"/>
                    </a:ext>
                  </a:extLst>
                </a:gridCol>
                <a:gridCol w="1648649">
                  <a:extLst>
                    <a:ext uri="{9D8B030D-6E8A-4147-A177-3AD203B41FA5}">
                      <a16:colId xmlns:a16="http://schemas.microsoft.com/office/drawing/2014/main" val="1175924555"/>
                    </a:ext>
                  </a:extLst>
                </a:gridCol>
                <a:gridCol w="1648649">
                  <a:extLst>
                    <a:ext uri="{9D8B030D-6E8A-4147-A177-3AD203B41FA5}">
                      <a16:colId xmlns:a16="http://schemas.microsoft.com/office/drawing/2014/main" val="2578863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Para-aminophénol   +   Anhydride acétique    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        Paracétamol       +    acide acétique </a:t>
                      </a:r>
                    </a:p>
                    <a:p>
                      <a:pPr algn="l"/>
                      <a:r>
                        <a:rPr lang="fr-FR" sz="16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     C</a:t>
                      </a:r>
                      <a:r>
                        <a:rPr lang="fr-FR" sz="1600" baseline="-25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8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fr-FR" sz="1600" baseline="-25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(NH</a:t>
                      </a:r>
                      <a:r>
                        <a:rPr lang="fr-FR" sz="1600" baseline="-25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)O                     C</a:t>
                      </a:r>
                      <a:r>
                        <a:rPr lang="fr-FR" sz="1600" baseline="-25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fr-FR" sz="1600" baseline="-25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6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O</a:t>
                      </a:r>
                      <a:r>
                        <a:rPr lang="fr-FR" sz="1600" baseline="-25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                         C</a:t>
                      </a:r>
                      <a:r>
                        <a:rPr lang="fr-FR" sz="1600" baseline="-25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8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fr-FR" sz="1600" baseline="-25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9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NO</a:t>
                      </a:r>
                      <a:r>
                        <a:rPr lang="fr-FR" sz="1600" baseline="-25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2 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               CH</a:t>
                      </a:r>
                      <a:r>
                        <a:rPr lang="fr-FR" sz="1600" baseline="-25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COOH</a:t>
                      </a:r>
                      <a:endParaRPr lang="fr-FR" sz="14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2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500" b="0" dirty="0">
                          <a:latin typeface="+mj-lt"/>
                        </a:rPr>
                        <a:t>Etat initial </a:t>
                      </a:r>
                    </a:p>
                    <a:p>
                      <a:pPr algn="ctr"/>
                      <a:r>
                        <a:rPr lang="fr-FR" sz="1500" b="0" dirty="0">
                          <a:latin typeface="+mj-lt"/>
                        </a:rPr>
                        <a:t>(en mol)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5,0.10</a:t>
                      </a:r>
                      <a:r>
                        <a:rPr kumimoji="0" lang="fr-FR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-2</a:t>
                      </a:r>
                      <a:endParaRPr lang="fr-FR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7,4.10</a:t>
                      </a:r>
                      <a:r>
                        <a:rPr kumimoji="0" lang="fr-FR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-2</a:t>
                      </a:r>
                      <a:endParaRPr lang="fr-FR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10469"/>
                  </a:ext>
                </a:extLst>
              </a:tr>
              <a:tr h="117914">
                <a:tc>
                  <a:txBody>
                    <a:bodyPr/>
                    <a:lstStyle/>
                    <a:p>
                      <a:pPr algn="ctr"/>
                      <a:r>
                        <a:rPr lang="fr-FR" sz="15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Etat intermédiaire</a:t>
                      </a:r>
                    </a:p>
                    <a:p>
                      <a:pPr algn="ctr"/>
                      <a:r>
                        <a:rPr lang="fr-FR" sz="15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(en mol)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5,0.10</a:t>
                      </a:r>
                      <a:r>
                        <a:rPr kumimoji="0" lang="fr-FR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-2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- x</a:t>
                      </a:r>
                    </a:p>
                    <a:p>
                      <a:endParaRPr lang="fr-FR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7,4.10</a:t>
                      </a:r>
                      <a:r>
                        <a:rPr kumimoji="0" lang="fr-FR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-2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- x</a:t>
                      </a:r>
                    </a:p>
                    <a:p>
                      <a:endParaRPr lang="fr-FR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+mj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+mj-lt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95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5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Etat final </a:t>
                      </a:r>
                    </a:p>
                    <a:p>
                      <a:pPr algn="ctr"/>
                      <a:r>
                        <a:rPr lang="fr-FR" sz="15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(en mol)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+mj-lt"/>
                        </a:rPr>
                        <a:t>2,4.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  <a:r>
                        <a:rPr kumimoji="0" lang="fr-FR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fr-FR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5,0.10</a:t>
                      </a:r>
                      <a:r>
                        <a:rPr kumimoji="0" lang="fr-FR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fr-FR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5,0.10</a:t>
                      </a:r>
                      <a:r>
                        <a:rPr kumimoji="0" lang="fr-FR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fr-FR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085752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D15CD4B9-BC03-416C-9E55-3C8F33EC52D9}"/>
              </a:ext>
            </a:extLst>
          </p:cNvPr>
          <p:cNvSpPr txBox="1"/>
          <p:nvPr/>
        </p:nvSpPr>
        <p:spPr>
          <a:xfrm>
            <a:off x="675048" y="3795823"/>
            <a:ext cx="1999913" cy="37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</a:t>
            </a:r>
            <a:r>
              <a:rPr lang="fr-FR" baseline="-25000" dirty="0" err="1"/>
              <a:t>max</a:t>
            </a:r>
            <a:r>
              <a:rPr lang="fr-FR" dirty="0"/>
              <a:t> = 5,0.10</a:t>
            </a:r>
            <a:r>
              <a:rPr lang="fr-FR" baseline="30000" dirty="0"/>
              <a:t>-2</a:t>
            </a:r>
            <a:r>
              <a:rPr lang="fr-FR" dirty="0"/>
              <a:t> mol 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D11ED74-4131-46F0-96FD-E0820EA0BA0A}"/>
              </a:ext>
            </a:extLst>
          </p:cNvPr>
          <p:cNvCxnSpPr>
            <a:stCxn id="6" idx="3"/>
          </p:cNvCxnSpPr>
          <p:nvPr/>
        </p:nvCxnSpPr>
        <p:spPr>
          <a:xfrm>
            <a:off x="2674961" y="3981893"/>
            <a:ext cx="6317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BD3D20BE-41AF-40A1-831B-AC044E8BA4F0}"/>
              </a:ext>
            </a:extLst>
          </p:cNvPr>
          <p:cNvSpPr txBox="1"/>
          <p:nvPr/>
        </p:nvSpPr>
        <p:spPr>
          <a:xfrm>
            <a:off x="3551273" y="3795823"/>
            <a:ext cx="1318439" cy="3721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m</a:t>
            </a:r>
            <a:r>
              <a:rPr lang="fr-FR" baseline="-25000" dirty="0" err="1"/>
              <a:t>max</a:t>
            </a:r>
            <a:r>
              <a:rPr lang="fr-FR" baseline="-25000" dirty="0"/>
              <a:t> </a:t>
            </a:r>
            <a:r>
              <a:rPr lang="fr-FR" dirty="0"/>
              <a:t> = 7,6g </a:t>
            </a:r>
          </a:p>
        </p:txBody>
      </p:sp>
    </p:spTree>
    <p:extLst>
      <p:ext uri="{BB962C8B-B14F-4D97-AF65-F5344CB8AC3E}">
        <p14:creationId xmlns:p14="http://schemas.microsoft.com/office/powerpoint/2010/main" val="2217163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EBF2C5-BBF9-41F1-8E1E-AE278290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0EF5AE1-74CC-47C5-AFEB-657D4CD0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Protection de fonction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51326F7-CC89-41C5-B5C1-13E088AD8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79" r="66418" b="1920"/>
          <a:stretch/>
        </p:blipFill>
        <p:spPr>
          <a:xfrm>
            <a:off x="2210937" y="1103521"/>
            <a:ext cx="859810" cy="28816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40F2F8-2843-452A-94F4-781BC7C96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82"/>
          <a:stretch/>
        </p:blipFill>
        <p:spPr>
          <a:xfrm>
            <a:off x="8218848" y="1103520"/>
            <a:ext cx="925152" cy="293804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7DA26CC-0F8A-48CC-88DB-1ADE0A1825AB}"/>
              </a:ext>
            </a:extLst>
          </p:cNvPr>
          <p:cNvSpPr txBox="1"/>
          <p:nvPr/>
        </p:nvSpPr>
        <p:spPr>
          <a:xfrm>
            <a:off x="2465404" y="3453096"/>
            <a:ext cx="350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  <a:latin typeface="+mj-lt"/>
              </a:rPr>
              <a:t>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5B0B02D-014B-455F-A256-AEC5FA4DB7A5}"/>
              </a:ext>
            </a:extLst>
          </p:cNvPr>
          <p:cNvSpPr txBox="1"/>
          <p:nvPr/>
        </p:nvSpPr>
        <p:spPr>
          <a:xfrm>
            <a:off x="7783033" y="3267065"/>
            <a:ext cx="14460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0B050"/>
                </a:solidFill>
                <a:latin typeface="+mj-lt"/>
              </a:rPr>
              <a:t>B</a:t>
            </a:r>
          </a:p>
          <a:p>
            <a:pPr algn="ctr"/>
            <a:r>
              <a:rPr lang="fr-FR" sz="1400" b="1" dirty="0">
                <a:solidFill>
                  <a:srgbClr val="00B050"/>
                </a:solidFill>
                <a:latin typeface="+mj-lt"/>
              </a:rPr>
              <a:t>produit souhaité</a:t>
            </a:r>
          </a:p>
        </p:txBody>
      </p:sp>
    </p:spTree>
    <p:extLst>
      <p:ext uri="{BB962C8B-B14F-4D97-AF65-F5344CB8AC3E}">
        <p14:creationId xmlns:p14="http://schemas.microsoft.com/office/powerpoint/2010/main" val="1423611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EBF2C5-BBF9-41F1-8E1E-AE278290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0EF5AE1-74CC-47C5-AFEB-657D4CD0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Protection de fonction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51326F7-CC89-41C5-B5C1-13E088AD8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79" r="66418" b="1920"/>
          <a:stretch/>
        </p:blipFill>
        <p:spPr>
          <a:xfrm>
            <a:off x="2210937" y="1103521"/>
            <a:ext cx="859810" cy="28816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40F2F8-2843-452A-94F4-781BC7C96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82"/>
          <a:stretch/>
        </p:blipFill>
        <p:spPr>
          <a:xfrm>
            <a:off x="8218848" y="1103520"/>
            <a:ext cx="925152" cy="293804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7DA26CC-0F8A-48CC-88DB-1ADE0A1825AB}"/>
              </a:ext>
            </a:extLst>
          </p:cNvPr>
          <p:cNvSpPr txBox="1"/>
          <p:nvPr/>
        </p:nvSpPr>
        <p:spPr>
          <a:xfrm>
            <a:off x="2465404" y="3453096"/>
            <a:ext cx="350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  <a:latin typeface="+mj-lt"/>
              </a:rPr>
              <a:t>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5B0B02D-014B-455F-A256-AEC5FA4DB7A5}"/>
              </a:ext>
            </a:extLst>
          </p:cNvPr>
          <p:cNvSpPr txBox="1"/>
          <p:nvPr/>
        </p:nvSpPr>
        <p:spPr>
          <a:xfrm>
            <a:off x="7783033" y="3267065"/>
            <a:ext cx="14460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0B050"/>
                </a:solidFill>
                <a:latin typeface="+mj-lt"/>
              </a:rPr>
              <a:t>B</a:t>
            </a:r>
          </a:p>
          <a:p>
            <a:pPr algn="ctr"/>
            <a:r>
              <a:rPr lang="fr-FR" sz="1400" b="1" dirty="0">
                <a:solidFill>
                  <a:srgbClr val="00B050"/>
                </a:solidFill>
                <a:latin typeface="+mj-lt"/>
              </a:rPr>
              <a:t>produit souhaité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193948B-DE59-42C2-B761-D46BA8054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821"/>
          <a:stretch/>
        </p:blipFill>
        <p:spPr>
          <a:xfrm>
            <a:off x="0" y="1103520"/>
            <a:ext cx="2210936" cy="293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32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EBF2C5-BBF9-41F1-8E1E-AE278290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0EF5AE1-74CC-47C5-AFEB-657D4CD0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Protection de fonction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51326F7-CC89-41C5-B5C1-13E088AD8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79" r="66418" b="1920"/>
          <a:stretch/>
        </p:blipFill>
        <p:spPr>
          <a:xfrm>
            <a:off x="2210937" y="1103521"/>
            <a:ext cx="859810" cy="28816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40F2F8-2843-452A-94F4-781BC7C96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82"/>
          <a:stretch/>
        </p:blipFill>
        <p:spPr>
          <a:xfrm>
            <a:off x="8218848" y="1103520"/>
            <a:ext cx="925152" cy="293804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7DA26CC-0F8A-48CC-88DB-1ADE0A1825AB}"/>
              </a:ext>
            </a:extLst>
          </p:cNvPr>
          <p:cNvSpPr txBox="1"/>
          <p:nvPr/>
        </p:nvSpPr>
        <p:spPr>
          <a:xfrm>
            <a:off x="2465404" y="3453096"/>
            <a:ext cx="350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  <a:latin typeface="+mj-lt"/>
              </a:rPr>
              <a:t>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5B0B02D-014B-455F-A256-AEC5FA4DB7A5}"/>
              </a:ext>
            </a:extLst>
          </p:cNvPr>
          <p:cNvSpPr txBox="1"/>
          <p:nvPr/>
        </p:nvSpPr>
        <p:spPr>
          <a:xfrm>
            <a:off x="7783033" y="3267065"/>
            <a:ext cx="14460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0B050"/>
                </a:solidFill>
                <a:latin typeface="+mj-lt"/>
              </a:rPr>
              <a:t>B</a:t>
            </a:r>
          </a:p>
          <a:p>
            <a:pPr algn="ctr"/>
            <a:r>
              <a:rPr lang="fr-FR" sz="1400" b="1" dirty="0">
                <a:solidFill>
                  <a:srgbClr val="00B050"/>
                </a:solidFill>
                <a:latin typeface="+mj-lt"/>
              </a:rPr>
              <a:t>produit souhaité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193948B-DE59-42C2-B761-D46BA8054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821"/>
          <a:stretch/>
        </p:blipFill>
        <p:spPr>
          <a:xfrm>
            <a:off x="0" y="1103520"/>
            <a:ext cx="2210936" cy="293804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54AE9C5-FB0B-4393-83CB-89B91A4071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2" r="42239"/>
          <a:stretch/>
        </p:blipFill>
        <p:spPr>
          <a:xfrm>
            <a:off x="3070746" y="1103520"/>
            <a:ext cx="2210936" cy="293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14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EBF2C5-BBF9-41F1-8E1E-AE278290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0EF5AE1-74CC-47C5-AFEB-657D4CD0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Protection de fonction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51326F7-CC89-41C5-B5C1-13E088AD8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79" r="66418" b="1920"/>
          <a:stretch/>
        </p:blipFill>
        <p:spPr>
          <a:xfrm>
            <a:off x="2210937" y="1103521"/>
            <a:ext cx="859810" cy="28816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40F2F8-2843-452A-94F4-781BC7C96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82"/>
          <a:stretch/>
        </p:blipFill>
        <p:spPr>
          <a:xfrm>
            <a:off x="8218848" y="1103520"/>
            <a:ext cx="925152" cy="293804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7DA26CC-0F8A-48CC-88DB-1ADE0A1825AB}"/>
              </a:ext>
            </a:extLst>
          </p:cNvPr>
          <p:cNvSpPr txBox="1"/>
          <p:nvPr/>
        </p:nvSpPr>
        <p:spPr>
          <a:xfrm>
            <a:off x="2465404" y="3453096"/>
            <a:ext cx="350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  <a:latin typeface="+mj-lt"/>
              </a:rPr>
              <a:t>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5B0B02D-014B-455F-A256-AEC5FA4DB7A5}"/>
              </a:ext>
            </a:extLst>
          </p:cNvPr>
          <p:cNvSpPr txBox="1"/>
          <p:nvPr/>
        </p:nvSpPr>
        <p:spPr>
          <a:xfrm>
            <a:off x="7783033" y="3267065"/>
            <a:ext cx="14460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0B050"/>
                </a:solidFill>
                <a:latin typeface="+mj-lt"/>
              </a:rPr>
              <a:t>B</a:t>
            </a:r>
          </a:p>
          <a:p>
            <a:pPr algn="ctr"/>
            <a:r>
              <a:rPr lang="fr-FR" sz="1400" b="1" dirty="0">
                <a:solidFill>
                  <a:srgbClr val="00B050"/>
                </a:solidFill>
                <a:latin typeface="+mj-lt"/>
              </a:rPr>
              <a:t>produit souhaité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193948B-DE59-42C2-B761-D46BA8054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821"/>
          <a:stretch/>
        </p:blipFill>
        <p:spPr>
          <a:xfrm>
            <a:off x="0" y="1103520"/>
            <a:ext cx="2210936" cy="293804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54AE9C5-FB0B-4393-83CB-89B91A4071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2" r="21194"/>
          <a:stretch/>
        </p:blipFill>
        <p:spPr>
          <a:xfrm>
            <a:off x="3070746" y="1103520"/>
            <a:ext cx="4135272" cy="293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32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D54AE9C5-FB0B-4393-83CB-89B91A4071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2" r="10118"/>
          <a:stretch/>
        </p:blipFill>
        <p:spPr>
          <a:xfrm>
            <a:off x="3070746" y="1103520"/>
            <a:ext cx="5148102" cy="293804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EBF2C5-BBF9-41F1-8E1E-AE278290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0EF5AE1-74CC-47C5-AFEB-657D4CD0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Protection de fonction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51326F7-CC89-41C5-B5C1-13E088AD8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79" r="66418" b="1920"/>
          <a:stretch/>
        </p:blipFill>
        <p:spPr>
          <a:xfrm>
            <a:off x="2210937" y="1103521"/>
            <a:ext cx="859810" cy="28816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40F2F8-2843-452A-94F4-781BC7C96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82"/>
          <a:stretch/>
        </p:blipFill>
        <p:spPr>
          <a:xfrm>
            <a:off x="8218848" y="1103520"/>
            <a:ext cx="925152" cy="293804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7DA26CC-0F8A-48CC-88DB-1ADE0A1825AB}"/>
              </a:ext>
            </a:extLst>
          </p:cNvPr>
          <p:cNvSpPr txBox="1"/>
          <p:nvPr/>
        </p:nvSpPr>
        <p:spPr>
          <a:xfrm>
            <a:off x="2465404" y="3453096"/>
            <a:ext cx="350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  <a:latin typeface="+mj-lt"/>
              </a:rPr>
              <a:t>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5B0B02D-014B-455F-A256-AEC5FA4DB7A5}"/>
              </a:ext>
            </a:extLst>
          </p:cNvPr>
          <p:cNvSpPr txBox="1"/>
          <p:nvPr/>
        </p:nvSpPr>
        <p:spPr>
          <a:xfrm>
            <a:off x="7783033" y="3267065"/>
            <a:ext cx="14460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0B050"/>
                </a:solidFill>
                <a:latin typeface="+mj-lt"/>
              </a:rPr>
              <a:t>B</a:t>
            </a:r>
          </a:p>
          <a:p>
            <a:pPr algn="ctr"/>
            <a:r>
              <a:rPr lang="fr-FR" sz="1400" b="1" dirty="0">
                <a:solidFill>
                  <a:srgbClr val="00B050"/>
                </a:solidFill>
                <a:latin typeface="+mj-lt"/>
              </a:rPr>
              <a:t>produit souhaité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193948B-DE59-42C2-B761-D46BA8054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821"/>
          <a:stretch/>
        </p:blipFill>
        <p:spPr>
          <a:xfrm>
            <a:off x="0" y="1103520"/>
            <a:ext cx="2210936" cy="293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23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474E4BF-788A-476B-9678-DACA7FC7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252633F-D165-4F33-AB81-B68422D56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du dipeptide Ala-Gly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E4C8D37-1F11-471B-9AEB-636087A621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" r="4447"/>
          <a:stretch/>
        </p:blipFill>
        <p:spPr>
          <a:xfrm rot="16200000">
            <a:off x="2590444" y="-169382"/>
            <a:ext cx="3963112" cy="57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28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9F12CB0-477B-49AC-A199-0CBE3551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3DC196C-1D93-4D2E-B3DD-F05F49EC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Ouverture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2FF60B-D449-4F00-962F-0A4C71089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08" y="838876"/>
            <a:ext cx="2914783" cy="125559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B5B9ECC-3BC9-4AB6-B252-BE145119D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263" y="2679246"/>
            <a:ext cx="3467100" cy="13430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D38C3D4-80C9-4C5A-9443-180B2662E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79" y="2612571"/>
            <a:ext cx="3276600" cy="140970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F89BEA1-96C1-4B81-AB82-11EE439D457F}"/>
              </a:ext>
            </a:extLst>
          </p:cNvPr>
          <p:cNvCxnSpPr/>
          <p:nvPr/>
        </p:nvCxnSpPr>
        <p:spPr>
          <a:xfrm flipH="1">
            <a:off x="3294743" y="2293257"/>
            <a:ext cx="398237" cy="5370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F4BA08F-11E6-4F14-85F7-71B2903B8F12}"/>
              </a:ext>
            </a:extLst>
          </p:cNvPr>
          <p:cNvCxnSpPr>
            <a:cxnSpLocks/>
          </p:cNvCxnSpPr>
          <p:nvPr/>
        </p:nvCxnSpPr>
        <p:spPr>
          <a:xfrm>
            <a:off x="5212830" y="2293257"/>
            <a:ext cx="476770" cy="638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C15D4F3D-5F55-4F16-87A3-3C7E19761DC4}"/>
              </a:ext>
            </a:extLst>
          </p:cNvPr>
          <p:cNvSpPr txBox="1"/>
          <p:nvPr/>
        </p:nvSpPr>
        <p:spPr>
          <a:xfrm>
            <a:off x="1155342" y="4115272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(S)-Ibuprofène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6D948CE-D295-4138-80D3-D8A42644D9D4}"/>
              </a:ext>
            </a:extLst>
          </p:cNvPr>
          <p:cNvSpPr txBox="1"/>
          <p:nvPr/>
        </p:nvSpPr>
        <p:spPr>
          <a:xfrm>
            <a:off x="5901344" y="4115272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(R)-Ibuprofène</a:t>
            </a:r>
          </a:p>
        </p:txBody>
      </p:sp>
    </p:spTree>
    <p:extLst>
      <p:ext uri="{BB962C8B-B14F-4D97-AF65-F5344CB8AC3E}">
        <p14:creationId xmlns:p14="http://schemas.microsoft.com/office/powerpoint/2010/main" val="136867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8B67053-EAC5-4E7F-8DBA-C780FF78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14FDBC1-B1D1-45D9-884A-ED599323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Molécule cible : paracétamol</a:t>
            </a:r>
          </a:p>
        </p:txBody>
      </p:sp>
      <p:pic>
        <p:nvPicPr>
          <p:cNvPr id="6" name="Picture 4" descr="RÃ©sultat de recherche d'images pour &quot;paracÃ©tamol&quot;">
            <a:extLst>
              <a:ext uri="{FF2B5EF4-FFF2-40B4-BE49-F238E27FC236}">
                <a16:creationId xmlns:a16="http://schemas.microsoft.com/office/drawing/2014/main" id="{D1F1E8E2-9B79-4929-A3AA-E98462883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110" y="1400020"/>
            <a:ext cx="4369654" cy="23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447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C74BCE-62DB-40DC-A8F3-8FC6B33B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2CE3E9-4D1D-42DD-9752-E63C37E9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81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3D85F1-E136-463A-8F4D-541BD95A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EC0D2CA-F202-41BB-A9CC-EB779FB26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8468952" cy="694497"/>
          </a:xfrm>
        </p:spPr>
        <p:txBody>
          <a:bodyPr/>
          <a:lstStyle/>
          <a:p>
            <a:r>
              <a:rPr lang="fr-FR" sz="4400" dirty="0"/>
              <a:t>2 voies réactionnelles envisageables </a:t>
            </a:r>
          </a:p>
        </p:txBody>
      </p:sp>
      <p:pic>
        <p:nvPicPr>
          <p:cNvPr id="63" name="Image 62">
            <a:extLst>
              <a:ext uri="{FF2B5EF4-FFF2-40B4-BE49-F238E27FC236}">
                <a16:creationId xmlns:a16="http://schemas.microsoft.com/office/drawing/2014/main" id="{82467641-B392-465A-B88B-D9AEE2527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8" y="1884995"/>
            <a:ext cx="4431317" cy="1722123"/>
          </a:xfrm>
          <a:prstGeom prst="rect">
            <a:avLst/>
          </a:prstGeom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9E91BB77-90D0-4BD4-A02F-9C9263E5E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683" y="1884995"/>
            <a:ext cx="4431317" cy="1740707"/>
          </a:xfrm>
          <a:prstGeom prst="rect">
            <a:avLst/>
          </a:prstGeom>
        </p:spPr>
      </p:pic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73D5842E-59E2-4A24-96E5-FE9B107A3CCD}"/>
              </a:ext>
            </a:extLst>
          </p:cNvPr>
          <p:cNvCxnSpPr>
            <a:cxnSpLocks/>
          </p:cNvCxnSpPr>
          <p:nvPr/>
        </p:nvCxnSpPr>
        <p:spPr>
          <a:xfrm>
            <a:off x="4606925" y="838876"/>
            <a:ext cx="0" cy="3923624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2FAF041C-1F07-46EF-B71A-D621BF9E464A}"/>
              </a:ext>
            </a:extLst>
          </p:cNvPr>
          <p:cNvSpPr txBox="1"/>
          <p:nvPr/>
        </p:nvSpPr>
        <p:spPr>
          <a:xfrm>
            <a:off x="514164" y="1100325"/>
            <a:ext cx="3392123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+mj-lt"/>
              </a:rPr>
              <a:t>Voie réactionnelle n°1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F967488F-2059-4A2F-97F4-C0F5B5768C31}"/>
              </a:ext>
            </a:extLst>
          </p:cNvPr>
          <p:cNvSpPr txBox="1"/>
          <p:nvPr/>
        </p:nvSpPr>
        <p:spPr>
          <a:xfrm>
            <a:off x="5307564" y="1100325"/>
            <a:ext cx="3392123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+mj-lt"/>
              </a:rPr>
              <a:t>Voie réactionnelle n°2</a:t>
            </a:r>
          </a:p>
        </p:txBody>
      </p:sp>
    </p:spTree>
    <p:extLst>
      <p:ext uri="{BB962C8B-B14F-4D97-AF65-F5344CB8AC3E}">
        <p14:creationId xmlns:p14="http://schemas.microsoft.com/office/powerpoint/2010/main" val="21394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7A9D2DA-CFC9-4113-A49B-4926830F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716DA51-EB31-4302-BC53-E3CD129D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10" y="27513"/>
            <a:ext cx="8905721" cy="694497"/>
          </a:xfrm>
        </p:spPr>
        <p:txBody>
          <a:bodyPr/>
          <a:lstStyle/>
          <a:p>
            <a:r>
              <a:rPr lang="fr-FR" sz="4000" dirty="0"/>
              <a:t>Protocole de la synthèse du paracétamol</a:t>
            </a:r>
          </a:p>
        </p:txBody>
      </p:sp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131C4300-EF63-4EB6-8860-4B3C7F9AF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605166"/>
              </p:ext>
            </p:extLst>
          </p:nvPr>
        </p:nvGraphicFramePr>
        <p:xfrm>
          <a:off x="115094" y="963212"/>
          <a:ext cx="8892209" cy="344322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14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1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8553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9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Para-aminophénol</a:t>
                      </a:r>
                    </a:p>
                    <a:p>
                      <a:pPr algn="ctr"/>
                      <a:r>
                        <a:rPr lang="fr-FR" dirty="0"/>
                        <a:t>(4-aminophénol)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      Anhydride acétique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                          Paracétamol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     Acide acétique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0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9364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endParaRPr lang="fr-FR" sz="1600" dirty="0"/>
                    </a:p>
                    <a:p>
                      <a:pPr algn="ctr"/>
                      <a:endParaRPr lang="fr-FR" sz="1600" dirty="0"/>
                    </a:p>
                    <a:p>
                      <a:pPr algn="ctr"/>
                      <a:endParaRPr lang="fr-FR" sz="16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e 5">
            <a:extLst>
              <a:ext uri="{FF2B5EF4-FFF2-40B4-BE49-F238E27FC236}">
                <a16:creationId xmlns:a16="http://schemas.microsoft.com/office/drawing/2014/main" id="{39CCE95C-801C-46C8-9D36-97E6277EB4F8}"/>
              </a:ext>
            </a:extLst>
          </p:cNvPr>
          <p:cNvGrpSpPr/>
          <p:nvPr/>
        </p:nvGrpSpPr>
        <p:grpSpPr>
          <a:xfrm>
            <a:off x="115094" y="1057800"/>
            <a:ext cx="8930298" cy="3234111"/>
            <a:chOff x="193675" y="1550334"/>
            <a:chExt cx="11600640" cy="3874154"/>
          </a:xfrm>
        </p:grpSpPr>
        <p:pic>
          <p:nvPicPr>
            <p:cNvPr id="7" name="Picture 10" descr="RÃ©sultat de recherche d'images pour &quot;anhydride acÃ©tique&quot;">
              <a:extLst>
                <a:ext uri="{FF2B5EF4-FFF2-40B4-BE49-F238E27FC236}">
                  <a16:creationId xmlns:a16="http://schemas.microsoft.com/office/drawing/2014/main" id="{E6812FE2-FE8C-4D77-B869-091A3BAF8F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5225" y="1783036"/>
              <a:ext cx="2009774" cy="121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6" descr="RÃ©sultat de recherche d'images pour &quot;acetic acid formula&quot;">
              <a:extLst>
                <a:ext uri="{FF2B5EF4-FFF2-40B4-BE49-F238E27FC236}">
                  <a16:creationId xmlns:a16="http://schemas.microsoft.com/office/drawing/2014/main" id="{EA4F46FC-5C80-4C1C-A4E8-006BF41FD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9027" y="1560512"/>
              <a:ext cx="1665288" cy="143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8AAA6E4C-AEB1-42DB-AD4C-B5AD3530C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9" t="64494" r="68137" b="8167"/>
            <a:stretch>
              <a:fillRect/>
            </a:stretch>
          </p:blipFill>
          <p:spPr bwMode="auto">
            <a:xfrm>
              <a:off x="1438276" y="4484688"/>
              <a:ext cx="927101" cy="93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FFE49CC9-A6F7-4AB2-A589-A2FA9F308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9" t="64494" r="68137" b="8167"/>
            <a:stretch>
              <a:fillRect/>
            </a:stretch>
          </p:blipFill>
          <p:spPr bwMode="auto">
            <a:xfrm>
              <a:off x="3453561" y="4467226"/>
              <a:ext cx="927101" cy="93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6D0ADAEB-7649-49D8-A051-6AFE98713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69" t="32262" r="35597" b="40401"/>
            <a:stretch>
              <a:fillRect/>
            </a:stretch>
          </p:blipFill>
          <p:spPr bwMode="auto">
            <a:xfrm>
              <a:off x="3842499" y="4046538"/>
              <a:ext cx="952500" cy="938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4F4EA700-5533-452B-A950-D821C449F2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69" t="1834" r="35597" b="72176"/>
            <a:stretch>
              <a:fillRect/>
            </a:stretch>
          </p:blipFill>
          <p:spPr bwMode="auto">
            <a:xfrm>
              <a:off x="4277473" y="4532313"/>
              <a:ext cx="954086" cy="892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15" descr="Image associÃ©e">
              <a:extLst>
                <a:ext uri="{FF2B5EF4-FFF2-40B4-BE49-F238E27FC236}">
                  <a16:creationId xmlns:a16="http://schemas.microsoft.com/office/drawing/2014/main" id="{21BF66F3-E45B-4C21-ACCF-95AA063A2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8281" y="4403082"/>
              <a:ext cx="884237" cy="884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17" descr="Image associÃ©e">
              <a:extLst>
                <a:ext uri="{FF2B5EF4-FFF2-40B4-BE49-F238E27FC236}">
                  <a16:creationId xmlns:a16="http://schemas.microsoft.com/office/drawing/2014/main" id="{84988A52-946F-47FF-9E89-C9C4AC8D24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5706" y="4396732"/>
              <a:ext cx="884237" cy="884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" descr="RÃ©sultat de recherche d'images pour &quot;para-aminophÃ©nol&quot;">
              <a:extLst>
                <a:ext uri="{FF2B5EF4-FFF2-40B4-BE49-F238E27FC236}">
                  <a16:creationId xmlns:a16="http://schemas.microsoft.com/office/drawing/2014/main" id="{83B135DD-B2C5-4562-85B9-3A09E57D20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75" y="1620838"/>
              <a:ext cx="2495550" cy="131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 descr="RÃ©sultat de recherche d'images pour &quot;paracÃ©tamol&quot;">
              <a:extLst>
                <a:ext uri="{FF2B5EF4-FFF2-40B4-BE49-F238E27FC236}">
                  <a16:creationId xmlns:a16="http://schemas.microsoft.com/office/drawing/2014/main" id="{301C585B-71CC-4A6C-ABB9-412F62A0E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0245" y="1550334"/>
              <a:ext cx="2890838" cy="1552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AC2D9813-1319-4E99-9E30-FF454B177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9" t="64494" r="68137" b="8167"/>
            <a:stretch>
              <a:fillRect/>
            </a:stretch>
          </p:blipFill>
          <p:spPr bwMode="auto">
            <a:xfrm>
              <a:off x="7830344" y="4278999"/>
              <a:ext cx="927101" cy="938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Image 33">
              <a:extLst>
                <a:ext uri="{FF2B5EF4-FFF2-40B4-BE49-F238E27FC236}">
                  <a16:creationId xmlns:a16="http://schemas.microsoft.com/office/drawing/2014/main" id="{DE3B5BE5-B3B2-4483-B95E-A24FCC0A3F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863" y="4132263"/>
              <a:ext cx="774699" cy="7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26300DC8-8A2C-4169-B298-FC3FDBD698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1" t="64494" r="1920" b="8167"/>
            <a:stretch>
              <a:fillRect/>
            </a:stretch>
          </p:blipFill>
          <p:spPr bwMode="auto">
            <a:xfrm>
              <a:off x="439738" y="4459287"/>
              <a:ext cx="1066800" cy="938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5F08D389-A943-4880-820E-BC5EE8A47F04}"/>
              </a:ext>
            </a:extLst>
          </p:cNvPr>
          <p:cNvSpPr txBox="1"/>
          <p:nvPr/>
        </p:nvSpPr>
        <p:spPr>
          <a:xfrm>
            <a:off x="290767" y="2763678"/>
            <a:ext cx="217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5,5g = 5,0.10</a:t>
            </a:r>
            <a:r>
              <a:rPr lang="fr-FR" baseline="30000" dirty="0">
                <a:latin typeface="+mj-lt"/>
              </a:rPr>
              <a:t>-2</a:t>
            </a:r>
            <a:r>
              <a:rPr lang="fr-FR" dirty="0">
                <a:latin typeface="+mj-lt"/>
              </a:rPr>
              <a:t>mol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DB17CF1-30AB-4A68-81A7-6F7CEA3A1D55}"/>
              </a:ext>
            </a:extLst>
          </p:cNvPr>
          <p:cNvSpPr txBox="1"/>
          <p:nvPr/>
        </p:nvSpPr>
        <p:spPr>
          <a:xfrm>
            <a:off x="2249991" y="2738428"/>
            <a:ext cx="237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~7,0mL = 7,4 .10</a:t>
            </a:r>
            <a:r>
              <a:rPr lang="fr-FR" baseline="30000" dirty="0">
                <a:latin typeface="+mj-lt"/>
              </a:rPr>
              <a:t>-2 </a:t>
            </a:r>
            <a:r>
              <a:rPr lang="fr-FR" dirty="0">
                <a:latin typeface="+mj-lt"/>
              </a:rPr>
              <a:t>mol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25185D7-0F47-4B62-8E2F-8FF70803C11F}"/>
              </a:ext>
            </a:extLst>
          </p:cNvPr>
          <p:cNvCxnSpPr>
            <a:cxnSpLocks/>
          </p:cNvCxnSpPr>
          <p:nvPr/>
        </p:nvCxnSpPr>
        <p:spPr>
          <a:xfrm>
            <a:off x="3790112" y="1518637"/>
            <a:ext cx="17519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2F2F80DD-59B5-47AA-B4F2-6D0C712B414E}"/>
              </a:ext>
            </a:extLst>
          </p:cNvPr>
          <p:cNvSpPr txBox="1"/>
          <p:nvPr/>
        </p:nvSpPr>
        <p:spPr>
          <a:xfrm>
            <a:off x="4025014" y="1157470"/>
            <a:ext cx="147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50mL d’eau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57E10B4-6A72-4E21-A84D-C6A2BA8CAF88}"/>
              </a:ext>
            </a:extLst>
          </p:cNvPr>
          <p:cNvSpPr txBox="1"/>
          <p:nvPr/>
        </p:nvSpPr>
        <p:spPr>
          <a:xfrm>
            <a:off x="3979799" y="1507217"/>
            <a:ext cx="147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15min | 80°C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88056CD-7453-4738-8ADC-8361EFECDA0C}"/>
              </a:ext>
            </a:extLst>
          </p:cNvPr>
          <p:cNvSpPr txBox="1"/>
          <p:nvPr/>
        </p:nvSpPr>
        <p:spPr>
          <a:xfrm>
            <a:off x="1812120" y="1526802"/>
            <a:ext cx="385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+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ED34B2B-B90A-4833-81BF-233AD6877AC6}"/>
              </a:ext>
            </a:extLst>
          </p:cNvPr>
          <p:cNvSpPr txBox="1"/>
          <p:nvPr/>
        </p:nvSpPr>
        <p:spPr>
          <a:xfrm>
            <a:off x="7586958" y="1461050"/>
            <a:ext cx="385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+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A9907E6-6169-42AE-A7A9-8BDAA693176D}"/>
              </a:ext>
            </a:extLst>
          </p:cNvPr>
          <p:cNvSpPr txBox="1"/>
          <p:nvPr/>
        </p:nvSpPr>
        <p:spPr>
          <a:xfrm>
            <a:off x="3612566" y="1800544"/>
            <a:ext cx="2045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(5,0mL d’acide éthanoïque) </a:t>
            </a:r>
          </a:p>
        </p:txBody>
      </p:sp>
    </p:spTree>
    <p:extLst>
      <p:ext uri="{BB962C8B-B14F-4D97-AF65-F5344CB8AC3E}">
        <p14:creationId xmlns:p14="http://schemas.microsoft.com/office/powerpoint/2010/main" val="155633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9AC8AD-A7F4-470C-B1C3-303A0359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487F726-FC73-4665-B935-9B8780BB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œuvre du protocole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8145F65-3818-491E-AA84-759155347B0C}"/>
              </a:ext>
            </a:extLst>
          </p:cNvPr>
          <p:cNvSpPr txBox="1"/>
          <p:nvPr/>
        </p:nvSpPr>
        <p:spPr>
          <a:xfrm>
            <a:off x="203784" y="838876"/>
            <a:ext cx="262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+mj-lt"/>
              </a:rPr>
              <a:t>Chauffage à reflux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2185496-EF46-444F-9133-16587B62A6FB}"/>
              </a:ext>
            </a:extLst>
          </p:cNvPr>
          <p:cNvSpPr txBox="1"/>
          <p:nvPr/>
        </p:nvSpPr>
        <p:spPr>
          <a:xfrm>
            <a:off x="6133579" y="3090706"/>
            <a:ext cx="2715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5,5g de Para-aminophénol </a:t>
            </a:r>
          </a:p>
          <a:p>
            <a:r>
              <a:rPr lang="fr-FR" dirty="0"/>
              <a:t>5,0mL d’acide éthanoïque</a:t>
            </a:r>
          </a:p>
          <a:p>
            <a:r>
              <a:rPr lang="fr-FR" dirty="0"/>
              <a:t>50mL d’eau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4BB92CF-FB6E-402D-AB37-7F2BA13580CF}"/>
              </a:ext>
            </a:extLst>
          </p:cNvPr>
          <p:cNvSpPr txBox="1"/>
          <p:nvPr/>
        </p:nvSpPr>
        <p:spPr>
          <a:xfrm>
            <a:off x="6109226" y="2054382"/>
            <a:ext cx="2931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7,0mL d’anhydride acétique</a:t>
            </a:r>
          </a:p>
          <a:p>
            <a:r>
              <a:rPr lang="fr-FR" dirty="0"/>
              <a:t>goutte à goutte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FAC5F46E-46E9-4651-BBE9-DF3461B87339}"/>
              </a:ext>
            </a:extLst>
          </p:cNvPr>
          <p:cNvGrpSpPr/>
          <p:nvPr/>
        </p:nvGrpSpPr>
        <p:grpSpPr>
          <a:xfrm>
            <a:off x="3089022" y="910313"/>
            <a:ext cx="2715852" cy="3839924"/>
            <a:chOff x="3089022" y="910313"/>
            <a:chExt cx="2715852" cy="3839924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65795B4-018E-4E54-A43C-FC6BF61C78DA}"/>
                </a:ext>
              </a:extLst>
            </p:cNvPr>
            <p:cNvGrpSpPr/>
            <p:nvPr/>
          </p:nvGrpSpPr>
          <p:grpSpPr>
            <a:xfrm>
              <a:off x="3089022" y="910313"/>
              <a:ext cx="2715852" cy="3839924"/>
              <a:chOff x="3089022" y="910313"/>
              <a:chExt cx="2715852" cy="3839924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F5847418-2F3B-40B5-BBBF-DB6E03E833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</a14:imgLayer>
                    </a14:imgProps>
                  </a:ext>
                </a:extLst>
              </a:blip>
              <a:srcRect t="10367"/>
              <a:stretch/>
            </p:blipFill>
            <p:spPr>
              <a:xfrm>
                <a:off x="3089022" y="910313"/>
                <a:ext cx="2715852" cy="3839924"/>
              </a:xfrm>
              <a:prstGeom prst="rect">
                <a:avLst/>
              </a:prstGeom>
            </p:spPr>
          </p:pic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5C6DA266-156B-4095-A88A-50DCF601486F}"/>
                  </a:ext>
                </a:extLst>
              </p:cNvPr>
              <p:cNvSpPr/>
              <p:nvPr/>
            </p:nvSpPr>
            <p:spPr>
              <a:xfrm>
                <a:off x="4757738" y="2454275"/>
                <a:ext cx="107156" cy="141288"/>
              </a:xfrm>
              <a:custGeom>
                <a:avLst/>
                <a:gdLst>
                  <a:gd name="connsiteX0" fmla="*/ 0 w 95696"/>
                  <a:gd name="connsiteY0" fmla="*/ 0 h 184150"/>
                  <a:gd name="connsiteX1" fmla="*/ 95250 w 95696"/>
                  <a:gd name="connsiteY1" fmla="*/ 38100 h 184150"/>
                  <a:gd name="connsiteX2" fmla="*/ 38100 w 95696"/>
                  <a:gd name="connsiteY2" fmla="*/ 184150 h 184150"/>
                  <a:gd name="connsiteX3" fmla="*/ 38100 w 95696"/>
                  <a:gd name="connsiteY3" fmla="*/ 18415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696" h="184150">
                    <a:moveTo>
                      <a:pt x="0" y="0"/>
                    </a:moveTo>
                    <a:cubicBezTo>
                      <a:pt x="44450" y="3704"/>
                      <a:pt x="88900" y="7408"/>
                      <a:pt x="95250" y="38100"/>
                    </a:cubicBezTo>
                    <a:cubicBezTo>
                      <a:pt x="101600" y="68792"/>
                      <a:pt x="38100" y="184150"/>
                      <a:pt x="38100" y="184150"/>
                    </a:cubicBezTo>
                    <a:lnTo>
                      <a:pt x="38100" y="184150"/>
                    </a:lnTo>
                  </a:path>
                </a:pathLst>
              </a:custGeom>
              <a:noFill/>
              <a:ln>
                <a:solidFill>
                  <a:schemeClr val="accent5"/>
                </a:solidFill>
                <a:headEnd type="stealth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6518F0AD-CAD8-46B6-B7B3-2F3B03327BF9}"/>
                  </a:ext>
                </a:extLst>
              </p:cNvPr>
              <p:cNvSpPr txBox="1"/>
              <p:nvPr/>
            </p:nvSpPr>
            <p:spPr>
              <a:xfrm>
                <a:off x="4614862" y="2527875"/>
                <a:ext cx="42624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6">
                        <a:lumMod val="50000"/>
                      </a:schemeClr>
                    </a:solidFill>
                  </a:rPr>
                  <a:t>eau</a:t>
                </a:r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A080143C-6544-42E7-BD89-601FAF36FECF}"/>
                  </a:ext>
                </a:extLst>
              </p:cNvPr>
              <p:cNvSpPr/>
              <p:nvPr/>
            </p:nvSpPr>
            <p:spPr>
              <a:xfrm>
                <a:off x="4196262" y="1354931"/>
                <a:ext cx="168569" cy="24461"/>
              </a:xfrm>
              <a:custGeom>
                <a:avLst/>
                <a:gdLst>
                  <a:gd name="connsiteX0" fmla="*/ 168569 w 168569"/>
                  <a:gd name="connsiteY0" fmla="*/ 21432 h 24461"/>
                  <a:gd name="connsiteX1" fmla="*/ 75701 w 168569"/>
                  <a:gd name="connsiteY1" fmla="*/ 0 h 24461"/>
                  <a:gd name="connsiteX2" fmla="*/ 6644 w 168569"/>
                  <a:gd name="connsiteY2" fmla="*/ 21432 h 24461"/>
                  <a:gd name="connsiteX3" fmla="*/ 6644 w 168569"/>
                  <a:gd name="connsiteY3" fmla="*/ 23813 h 24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569" h="24461">
                    <a:moveTo>
                      <a:pt x="168569" y="21432"/>
                    </a:moveTo>
                    <a:cubicBezTo>
                      <a:pt x="135628" y="10716"/>
                      <a:pt x="102688" y="0"/>
                      <a:pt x="75701" y="0"/>
                    </a:cubicBezTo>
                    <a:cubicBezTo>
                      <a:pt x="48714" y="0"/>
                      <a:pt x="6644" y="21432"/>
                      <a:pt x="6644" y="21432"/>
                    </a:cubicBezTo>
                    <a:cubicBezTo>
                      <a:pt x="-4865" y="25401"/>
                      <a:pt x="889" y="24607"/>
                      <a:pt x="6644" y="23813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  <a:headEnd type="none"/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6B5D269E-E6F3-4213-AC96-03AAE2C03A45}"/>
                  </a:ext>
                </a:extLst>
              </p:cNvPr>
              <p:cNvSpPr txBox="1"/>
              <p:nvPr/>
            </p:nvSpPr>
            <p:spPr>
              <a:xfrm>
                <a:off x="3981651" y="1300541"/>
                <a:ext cx="3650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6">
                        <a:lumMod val="50000"/>
                      </a:schemeClr>
                    </a:solidFill>
                  </a:rPr>
                  <a:t>eau</a:t>
                </a:r>
              </a:p>
            </p:txBody>
          </p: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521AD9C-D69D-447A-B016-606A4B450BAE}"/>
                </a:ext>
              </a:extLst>
            </p:cNvPr>
            <p:cNvGrpSpPr/>
            <p:nvPr/>
          </p:nvGrpSpPr>
          <p:grpSpPr>
            <a:xfrm>
              <a:off x="4010025" y="3384507"/>
              <a:ext cx="1123950" cy="661871"/>
              <a:chOff x="4010025" y="3371275"/>
              <a:chExt cx="1123950" cy="661871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01F704DC-D2FD-4E5A-B6EE-8115EF2F0D0A}"/>
                  </a:ext>
                </a:extLst>
              </p:cNvPr>
              <p:cNvCxnSpPr/>
              <p:nvPr/>
            </p:nvCxnSpPr>
            <p:spPr>
              <a:xfrm>
                <a:off x="4010025" y="4033146"/>
                <a:ext cx="1123950" cy="0"/>
              </a:xfrm>
              <a:prstGeom prst="line">
                <a:avLst/>
              </a:prstGeom>
              <a:ln>
                <a:solidFill>
                  <a:srgbClr val="6B6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D38C222C-8CE0-4B33-86D1-FA8BDA209F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025" y="3371275"/>
                <a:ext cx="0" cy="661067"/>
              </a:xfrm>
              <a:prstGeom prst="line">
                <a:avLst/>
              </a:prstGeom>
              <a:ln>
                <a:solidFill>
                  <a:srgbClr val="6B6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F651FEC7-4AF5-4226-8405-CA3FE9C4C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4444" y="3371276"/>
                <a:ext cx="0" cy="661067"/>
              </a:xfrm>
              <a:prstGeom prst="line">
                <a:avLst/>
              </a:prstGeom>
              <a:ln>
                <a:solidFill>
                  <a:srgbClr val="6B6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7BA57A8-596A-4EFA-BC2C-6357974F0767}"/>
                  </a:ext>
                </a:extLst>
              </p:cNvPr>
              <p:cNvSpPr/>
              <p:nvPr/>
            </p:nvSpPr>
            <p:spPr>
              <a:xfrm>
                <a:off x="4010025" y="3694443"/>
                <a:ext cx="1114419" cy="337899"/>
              </a:xfrm>
              <a:prstGeom prst="rect">
                <a:avLst/>
              </a:prstGeom>
              <a:solidFill>
                <a:srgbClr val="45B4F9">
                  <a:alpha val="6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275F3FA-125A-43FA-96AB-A7CED880E504}"/>
              </a:ext>
            </a:extLst>
          </p:cNvPr>
          <p:cNvCxnSpPr>
            <a:cxnSpLocks/>
          </p:cNvCxnSpPr>
          <p:nvPr/>
        </p:nvCxnSpPr>
        <p:spPr>
          <a:xfrm flipH="1">
            <a:off x="5008403" y="3552371"/>
            <a:ext cx="114746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074306-3BFA-4214-A87A-8B8259E61E9F}"/>
              </a:ext>
            </a:extLst>
          </p:cNvPr>
          <p:cNvCxnSpPr>
            <a:cxnSpLocks/>
          </p:cNvCxnSpPr>
          <p:nvPr/>
        </p:nvCxnSpPr>
        <p:spPr>
          <a:xfrm flipH="1">
            <a:off x="5303291" y="2369819"/>
            <a:ext cx="76368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69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D24E1A2-3D53-4729-9C76-CFC749DD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re 2">
            <a:extLst>
              <a:ext uri="{FF2B5EF4-FFF2-40B4-BE49-F238E27FC236}">
                <a16:creationId xmlns:a16="http://schemas.microsoft.com/office/drawing/2014/main" id="{4F0D384D-B794-474F-A85E-2F9297198706}"/>
              </a:ext>
            </a:extLst>
          </p:cNvPr>
          <p:cNvSpPr txBox="1">
            <a:spLocks/>
          </p:cNvSpPr>
          <p:nvPr/>
        </p:nvSpPr>
        <p:spPr>
          <a:xfrm>
            <a:off x="865563" y="151636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Mise en œuvre du protocole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FCF6195-8370-4094-AF14-A84E1E5A0E3C}"/>
              </a:ext>
            </a:extLst>
          </p:cNvPr>
          <p:cNvSpPr txBox="1"/>
          <p:nvPr/>
        </p:nvSpPr>
        <p:spPr>
          <a:xfrm>
            <a:off x="203784" y="838876"/>
            <a:ext cx="4368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+mj-lt"/>
              </a:rPr>
              <a:t>Essorage sous pression réduite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5A56803-E239-4483-B546-E45A3E921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394" y="1300541"/>
            <a:ext cx="6282137" cy="326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3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5B81EDD-0131-49AB-88F1-1F76F8EF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820DFE1-11E7-4B6D-AD19-F36E8E4D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produit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BC402483-A15E-4A15-B5CF-8D718A446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855045"/>
              </p:ext>
            </p:extLst>
          </p:nvPr>
        </p:nvGraphicFramePr>
        <p:xfrm>
          <a:off x="1196852" y="1097926"/>
          <a:ext cx="6750296" cy="339218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375148">
                  <a:extLst>
                    <a:ext uri="{9D8B030D-6E8A-4147-A177-3AD203B41FA5}">
                      <a16:colId xmlns:a16="http://schemas.microsoft.com/office/drawing/2014/main" val="124022743"/>
                    </a:ext>
                  </a:extLst>
                </a:gridCol>
                <a:gridCol w="3375148">
                  <a:extLst>
                    <a:ext uri="{9D8B030D-6E8A-4147-A177-3AD203B41FA5}">
                      <a16:colId xmlns:a16="http://schemas.microsoft.com/office/drawing/2014/main" val="2192424064"/>
                    </a:ext>
                  </a:extLst>
                </a:gridCol>
              </a:tblGrid>
              <a:tr h="495977"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/>
                        <a:t>Solide</a:t>
                      </a:r>
                      <a:endParaRPr lang="fr-F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/>
                        <a:t>Liquide</a:t>
                      </a:r>
                      <a:endParaRPr lang="fr-F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854490"/>
                  </a:ext>
                </a:extLst>
              </a:tr>
              <a:tr h="371982"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Spectroscopie :</a:t>
                      </a:r>
                      <a:r>
                        <a:rPr lang="fr-FR" dirty="0"/>
                        <a:t> UV-visible , IR,RMN</a:t>
                      </a:r>
                    </a:p>
                  </a:txBody>
                  <a:tcPr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72732"/>
                  </a:ext>
                </a:extLst>
              </a:tr>
              <a:tr h="371982"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Chromatographie </a:t>
                      </a:r>
                      <a:r>
                        <a:rPr lang="fr-FR" dirty="0"/>
                        <a:t>: sur couche mince ou sur colonne </a:t>
                      </a:r>
                    </a:p>
                  </a:txBody>
                  <a:tcP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96170"/>
                  </a:ext>
                </a:extLst>
              </a:tr>
              <a:tr h="2152246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Température de fusion </a:t>
                      </a:r>
                    </a:p>
                    <a:p>
                      <a:pPr algn="ctr"/>
                      <a:endParaRPr lang="fr-FR" b="1" dirty="0"/>
                    </a:p>
                  </a:txBody>
                  <a:tcPr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Indice de réfraction</a:t>
                      </a: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409817"/>
                  </a:ext>
                </a:extLst>
              </a:tr>
            </a:tbl>
          </a:graphicData>
        </a:graphic>
      </p:graphicFrame>
      <p:pic>
        <p:nvPicPr>
          <p:cNvPr id="7" name="Picture 2" descr="Lot de 8 substances pour Banc Kofler - Jeulin">
            <a:extLst>
              <a:ext uri="{FF2B5EF4-FFF2-40B4-BE49-F238E27FC236}">
                <a16:creationId xmlns:a16="http://schemas.microsoft.com/office/drawing/2014/main" id="{1A11B0B4-82BD-427A-A1DB-6C77FF705E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2" b="27708"/>
          <a:stretch/>
        </p:blipFill>
        <p:spPr bwMode="auto">
          <a:xfrm>
            <a:off x="1242748" y="3068866"/>
            <a:ext cx="3279319" cy="133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Ã©fractomÃ¨tre d'AbbÃ© NOVEX - Jeulin">
            <a:extLst>
              <a:ext uri="{FF2B5EF4-FFF2-40B4-BE49-F238E27FC236}">
                <a16:creationId xmlns:a16="http://schemas.microsoft.com/office/drawing/2014/main" id="{13DD79F3-3C04-4565-A85B-60C2C3390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371" y="2656140"/>
            <a:ext cx="1833973" cy="183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94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175305E-E242-4721-B7C3-2283C4E1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7B43341-61C5-4A63-9846-A1AACC6B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8468952" cy="694497"/>
          </a:xfrm>
        </p:spPr>
        <p:txBody>
          <a:bodyPr/>
          <a:lstStyle/>
          <a:p>
            <a:r>
              <a:rPr lang="fr-FR" dirty="0"/>
              <a:t>CCM du paracétamol synthétisé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9C63E8D-F5DB-4414-88FB-E134292D76C3}"/>
              </a:ext>
            </a:extLst>
          </p:cNvPr>
          <p:cNvGrpSpPr/>
          <p:nvPr/>
        </p:nvGrpSpPr>
        <p:grpSpPr>
          <a:xfrm>
            <a:off x="90862" y="1369326"/>
            <a:ext cx="3454601" cy="2482750"/>
            <a:chOff x="-802949" y="1806667"/>
            <a:chExt cx="5588004" cy="4070463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F06D2276-F3C7-42A9-8F8D-64E873A8077D}"/>
                </a:ext>
              </a:extLst>
            </p:cNvPr>
            <p:cNvCxnSpPr>
              <a:cxnSpLocks/>
            </p:cNvCxnSpPr>
            <p:nvPr/>
          </p:nvCxnSpPr>
          <p:spPr>
            <a:xfrm>
              <a:off x="2636916" y="5213773"/>
              <a:ext cx="21481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5FDFDBD2-6269-4FA1-9A93-EF2EA895011D}"/>
                </a:ext>
              </a:extLst>
            </p:cNvPr>
            <p:cNvGrpSpPr/>
            <p:nvPr/>
          </p:nvGrpSpPr>
          <p:grpSpPr>
            <a:xfrm>
              <a:off x="-802949" y="1806667"/>
              <a:ext cx="5588004" cy="4070463"/>
              <a:chOff x="-802949" y="1806667"/>
              <a:chExt cx="5588004" cy="4070463"/>
            </a:xfrm>
          </p:grpSpPr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9BAAB315-9D3D-4A10-8DF5-8D1A097E0A18}"/>
                  </a:ext>
                </a:extLst>
              </p:cNvPr>
              <p:cNvGrpSpPr/>
              <p:nvPr/>
            </p:nvGrpSpPr>
            <p:grpSpPr>
              <a:xfrm>
                <a:off x="-802949" y="3707355"/>
                <a:ext cx="4289693" cy="2169775"/>
                <a:chOff x="-802949" y="3707355"/>
                <a:chExt cx="4289693" cy="2169775"/>
              </a:xfrm>
            </p:grpSpPr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965617C6-782F-48EF-9F87-7707D689446E}"/>
                    </a:ext>
                  </a:extLst>
                </p:cNvPr>
                <p:cNvSpPr txBox="1"/>
                <p:nvPr/>
              </p:nvSpPr>
              <p:spPr>
                <a:xfrm>
                  <a:off x="-802949" y="3707355"/>
                  <a:ext cx="3113416" cy="2169775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1600" dirty="0"/>
                    <a:t>Eluant :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fr-FR" sz="1600" dirty="0"/>
                    <a:t>Cyclohexane 2/5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fr-FR" sz="1600" dirty="0"/>
                    <a:t>Acétone 3/5</a:t>
                  </a:r>
                </a:p>
                <a:p>
                  <a:r>
                    <a:rPr lang="fr-FR" sz="1600" dirty="0"/>
                    <a:t>+qq gouttes d’acide éthanoïque pur</a:t>
                  </a:r>
                </a:p>
              </p:txBody>
            </p:sp>
            <p:cxnSp>
              <p:nvCxnSpPr>
                <p:cNvPr id="16" name="Connecteur droit avec flèche 15">
                  <a:extLst>
                    <a:ext uri="{FF2B5EF4-FFF2-40B4-BE49-F238E27FC236}">
                      <a16:creationId xmlns:a16="http://schemas.microsoft.com/office/drawing/2014/main" id="{E2E2F6CD-49E1-4AC6-9AFE-89F56DD516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0469" y="4963834"/>
                  <a:ext cx="1176275" cy="4074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3BE3EBF2-D685-4B5B-B3ED-49F5F506E2B4}"/>
                  </a:ext>
                </a:extLst>
              </p:cNvPr>
              <p:cNvGrpSpPr/>
              <p:nvPr/>
            </p:nvGrpSpPr>
            <p:grpSpPr>
              <a:xfrm>
                <a:off x="124525" y="1806667"/>
                <a:ext cx="4660530" cy="3945344"/>
                <a:chOff x="124525" y="1806667"/>
                <a:chExt cx="4660530" cy="3945344"/>
              </a:xfrm>
            </p:grpSpPr>
            <p:grpSp>
              <p:nvGrpSpPr>
                <p:cNvPr id="9" name="Groupe 8">
                  <a:extLst>
                    <a:ext uri="{FF2B5EF4-FFF2-40B4-BE49-F238E27FC236}">
                      <a16:creationId xmlns:a16="http://schemas.microsoft.com/office/drawing/2014/main" id="{0E867169-804B-4488-BD32-D0BEFF40B0AB}"/>
                    </a:ext>
                  </a:extLst>
                </p:cNvPr>
                <p:cNvGrpSpPr/>
                <p:nvPr/>
              </p:nvGrpSpPr>
              <p:grpSpPr>
                <a:xfrm>
                  <a:off x="2636916" y="1806667"/>
                  <a:ext cx="2148139" cy="3945344"/>
                  <a:chOff x="2636916" y="1806667"/>
                  <a:chExt cx="2148139" cy="3945344"/>
                </a:xfrm>
              </p:grpSpPr>
              <p:sp>
                <p:nvSpPr>
                  <p:cNvPr id="13" name="Arrondir un rectangle avec un coin du même côté 734">
                    <a:extLst>
                      <a:ext uri="{FF2B5EF4-FFF2-40B4-BE49-F238E27FC236}">
                        <a16:creationId xmlns:a16="http://schemas.microsoft.com/office/drawing/2014/main" id="{595BE6BB-C681-4BB8-B7E1-D145DB72D6B1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2636916" y="3025115"/>
                    <a:ext cx="2148139" cy="2726896"/>
                  </a:xfrm>
                  <a:custGeom>
                    <a:avLst/>
                    <a:gdLst>
                      <a:gd name="connsiteX0" fmla="*/ 358030 w 2148139"/>
                      <a:gd name="connsiteY0" fmla="*/ 0 h 2726896"/>
                      <a:gd name="connsiteX1" fmla="*/ 1790109 w 2148139"/>
                      <a:gd name="connsiteY1" fmla="*/ 0 h 2726896"/>
                      <a:gd name="connsiteX2" fmla="*/ 2148139 w 2148139"/>
                      <a:gd name="connsiteY2" fmla="*/ 358030 h 2726896"/>
                      <a:gd name="connsiteX3" fmla="*/ 2148139 w 2148139"/>
                      <a:gd name="connsiteY3" fmla="*/ 2726896 h 2726896"/>
                      <a:gd name="connsiteX4" fmla="*/ 2148139 w 2148139"/>
                      <a:gd name="connsiteY4" fmla="*/ 2726896 h 2726896"/>
                      <a:gd name="connsiteX5" fmla="*/ 0 w 2148139"/>
                      <a:gd name="connsiteY5" fmla="*/ 2726896 h 2726896"/>
                      <a:gd name="connsiteX6" fmla="*/ 0 w 2148139"/>
                      <a:gd name="connsiteY6" fmla="*/ 2726896 h 2726896"/>
                      <a:gd name="connsiteX7" fmla="*/ 0 w 2148139"/>
                      <a:gd name="connsiteY7" fmla="*/ 358030 h 2726896"/>
                      <a:gd name="connsiteX8" fmla="*/ 358030 w 2148139"/>
                      <a:gd name="connsiteY8" fmla="*/ 0 h 2726896"/>
                      <a:gd name="connsiteX0" fmla="*/ 0 w 2239579"/>
                      <a:gd name="connsiteY0" fmla="*/ 2726896 h 2818336"/>
                      <a:gd name="connsiteX1" fmla="*/ 0 w 2239579"/>
                      <a:gd name="connsiteY1" fmla="*/ 2726896 h 2818336"/>
                      <a:gd name="connsiteX2" fmla="*/ 0 w 2239579"/>
                      <a:gd name="connsiteY2" fmla="*/ 358030 h 2818336"/>
                      <a:gd name="connsiteX3" fmla="*/ 358030 w 2239579"/>
                      <a:gd name="connsiteY3" fmla="*/ 0 h 2818336"/>
                      <a:gd name="connsiteX4" fmla="*/ 1790109 w 2239579"/>
                      <a:gd name="connsiteY4" fmla="*/ 0 h 2818336"/>
                      <a:gd name="connsiteX5" fmla="*/ 2148139 w 2239579"/>
                      <a:gd name="connsiteY5" fmla="*/ 358030 h 2818336"/>
                      <a:gd name="connsiteX6" fmla="*/ 2148139 w 2239579"/>
                      <a:gd name="connsiteY6" fmla="*/ 2726896 h 2818336"/>
                      <a:gd name="connsiteX7" fmla="*/ 2239579 w 2239579"/>
                      <a:gd name="connsiteY7" fmla="*/ 2818336 h 2818336"/>
                      <a:gd name="connsiteX0" fmla="*/ 0 w 2148139"/>
                      <a:gd name="connsiteY0" fmla="*/ 2726896 h 2726896"/>
                      <a:gd name="connsiteX1" fmla="*/ 0 w 2148139"/>
                      <a:gd name="connsiteY1" fmla="*/ 2726896 h 2726896"/>
                      <a:gd name="connsiteX2" fmla="*/ 0 w 2148139"/>
                      <a:gd name="connsiteY2" fmla="*/ 358030 h 2726896"/>
                      <a:gd name="connsiteX3" fmla="*/ 358030 w 2148139"/>
                      <a:gd name="connsiteY3" fmla="*/ 0 h 2726896"/>
                      <a:gd name="connsiteX4" fmla="*/ 1790109 w 2148139"/>
                      <a:gd name="connsiteY4" fmla="*/ 0 h 2726896"/>
                      <a:gd name="connsiteX5" fmla="*/ 2148139 w 2148139"/>
                      <a:gd name="connsiteY5" fmla="*/ 358030 h 2726896"/>
                      <a:gd name="connsiteX6" fmla="*/ 2148139 w 2148139"/>
                      <a:gd name="connsiteY6" fmla="*/ 2726896 h 2726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48139" h="2726896">
                        <a:moveTo>
                          <a:pt x="0" y="2726896"/>
                        </a:moveTo>
                        <a:lnTo>
                          <a:pt x="0" y="2726896"/>
                        </a:lnTo>
                        <a:lnTo>
                          <a:pt x="0" y="358030"/>
                        </a:lnTo>
                        <a:cubicBezTo>
                          <a:pt x="0" y="160295"/>
                          <a:pt x="160295" y="0"/>
                          <a:pt x="358030" y="0"/>
                        </a:cubicBezTo>
                        <a:lnTo>
                          <a:pt x="1790109" y="0"/>
                        </a:lnTo>
                        <a:cubicBezTo>
                          <a:pt x="1987844" y="0"/>
                          <a:pt x="2148139" y="160295"/>
                          <a:pt x="2148139" y="358030"/>
                        </a:cubicBezTo>
                        <a:lnTo>
                          <a:pt x="2148139" y="2726896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dirty="0"/>
                  </a:p>
                </p:txBody>
              </p:sp>
              <p:sp>
                <p:nvSpPr>
                  <p:cNvPr id="14" name="Parallélogramme 13">
                    <a:extLst>
                      <a:ext uri="{FF2B5EF4-FFF2-40B4-BE49-F238E27FC236}">
                        <a16:creationId xmlns:a16="http://schemas.microsoft.com/office/drawing/2014/main" id="{23CE259B-7428-4C55-A015-E23187F0C3CB}"/>
                      </a:ext>
                    </a:extLst>
                  </p:cNvPr>
                  <p:cNvSpPr/>
                  <p:nvPr/>
                </p:nvSpPr>
                <p:spPr>
                  <a:xfrm rot="21208233" flipH="1">
                    <a:off x="2705989" y="1806667"/>
                    <a:ext cx="96139" cy="3893402"/>
                  </a:xfrm>
                  <a:prstGeom prst="parallelogram">
                    <a:avLst>
                      <a:gd name="adj" fmla="val 77936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" name="Groupe 9">
                  <a:extLst>
                    <a:ext uri="{FF2B5EF4-FFF2-40B4-BE49-F238E27FC236}">
                      <a16:creationId xmlns:a16="http://schemas.microsoft.com/office/drawing/2014/main" id="{505BF232-1316-42BE-9D7E-44F19682E159}"/>
                    </a:ext>
                  </a:extLst>
                </p:cNvPr>
                <p:cNvGrpSpPr/>
                <p:nvPr/>
              </p:nvGrpSpPr>
              <p:grpSpPr>
                <a:xfrm>
                  <a:off x="124525" y="2050140"/>
                  <a:ext cx="2438465" cy="605518"/>
                  <a:chOff x="124525" y="2050140"/>
                  <a:chExt cx="2438465" cy="605518"/>
                </a:xfrm>
              </p:grpSpPr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D156B87B-743F-4C5C-8A1C-75C98EF1DAEF}"/>
                      </a:ext>
                    </a:extLst>
                  </p:cNvPr>
                  <p:cNvSpPr txBox="1"/>
                  <p:nvPr/>
                </p:nvSpPr>
                <p:spPr>
                  <a:xfrm>
                    <a:off x="124525" y="2050140"/>
                    <a:ext cx="1811069" cy="605518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/>
                      <a:t>Plaque</a:t>
                    </a:r>
                  </a:p>
                </p:txBody>
              </p:sp>
              <p:cxnSp>
                <p:nvCxnSpPr>
                  <p:cNvPr id="12" name="Connecteur droit avec flèche 11">
                    <a:extLst>
                      <a:ext uri="{FF2B5EF4-FFF2-40B4-BE49-F238E27FC236}">
                        <a16:creationId xmlns:a16="http://schemas.microsoft.com/office/drawing/2014/main" id="{2FF353DA-BB5D-457A-AF61-1C4D0563663A}"/>
                      </a:ext>
                    </a:extLst>
                  </p:cNvPr>
                  <p:cNvCxnSpPr>
                    <a:cxnSpLocks/>
                    <a:stCxn id="11" idx="3"/>
                  </p:cNvCxnSpPr>
                  <p:nvPr/>
                </p:nvCxnSpPr>
                <p:spPr>
                  <a:xfrm flipV="1">
                    <a:off x="1935594" y="2234807"/>
                    <a:ext cx="627396" cy="11809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3D099A31-97CC-4DC2-A846-19EBB7939DE8}"/>
              </a:ext>
            </a:extLst>
          </p:cNvPr>
          <p:cNvSpPr txBox="1"/>
          <p:nvPr/>
        </p:nvSpPr>
        <p:spPr>
          <a:xfrm>
            <a:off x="6555136" y="2510704"/>
            <a:ext cx="2588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1.</a:t>
            </a:r>
            <a:r>
              <a:rPr lang="fr-FR" sz="1600" dirty="0"/>
              <a:t> Paraaminophénol</a:t>
            </a:r>
            <a:endParaRPr lang="fr-FR" sz="1600" b="1" dirty="0"/>
          </a:p>
          <a:p>
            <a:r>
              <a:rPr lang="fr-FR" sz="1600" b="1" dirty="0"/>
              <a:t>2. </a:t>
            </a:r>
            <a:r>
              <a:rPr lang="fr-FR" sz="1600" dirty="0"/>
              <a:t>Paracétamol expérimental</a:t>
            </a:r>
            <a:endParaRPr lang="fr-FR" sz="1600" b="1" dirty="0"/>
          </a:p>
          <a:p>
            <a:r>
              <a:rPr lang="fr-FR" sz="1600" b="1" dirty="0"/>
              <a:t>3. </a:t>
            </a:r>
            <a:r>
              <a:rPr lang="fr-FR" sz="1600" dirty="0"/>
              <a:t>Paracétamol commercial</a:t>
            </a:r>
            <a:endParaRPr lang="fr-FR" sz="1600" b="1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F4AA3B04-A3E3-44E9-B756-6E54D62D9F2C}"/>
              </a:ext>
            </a:extLst>
          </p:cNvPr>
          <p:cNvGrpSpPr/>
          <p:nvPr/>
        </p:nvGrpSpPr>
        <p:grpSpPr>
          <a:xfrm>
            <a:off x="4963338" y="1849140"/>
            <a:ext cx="1328018" cy="1786346"/>
            <a:chOff x="4963338" y="811784"/>
            <a:chExt cx="1328018" cy="1786346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7E3CFC42-103C-4BD9-9B13-92B00952AA3A}"/>
                </a:ext>
              </a:extLst>
            </p:cNvPr>
            <p:cNvGrpSpPr/>
            <p:nvPr/>
          </p:nvGrpSpPr>
          <p:grpSpPr>
            <a:xfrm>
              <a:off x="4963338" y="811784"/>
              <a:ext cx="1328018" cy="1786346"/>
              <a:chOff x="4963338" y="811784"/>
              <a:chExt cx="1328018" cy="1786346"/>
            </a:xfrm>
          </p:grpSpPr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CD98BE8C-2624-40A2-8327-6E9E1009FA20}"/>
                  </a:ext>
                </a:extLst>
              </p:cNvPr>
              <p:cNvGrpSpPr/>
              <p:nvPr/>
            </p:nvGrpSpPr>
            <p:grpSpPr>
              <a:xfrm>
                <a:off x="4963338" y="811784"/>
                <a:ext cx="1328018" cy="1786346"/>
                <a:chOff x="8618654" y="1496535"/>
                <a:chExt cx="3009458" cy="4553558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3D49F06-647E-49EF-A2F5-6BB0B63B3DBF}"/>
                    </a:ext>
                  </a:extLst>
                </p:cNvPr>
                <p:cNvSpPr/>
                <p:nvPr/>
              </p:nvSpPr>
              <p:spPr>
                <a:xfrm>
                  <a:off x="8618654" y="1496535"/>
                  <a:ext cx="3009458" cy="455355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28" name="Groupe 27">
                  <a:extLst>
                    <a:ext uri="{FF2B5EF4-FFF2-40B4-BE49-F238E27FC236}">
                      <a16:creationId xmlns:a16="http://schemas.microsoft.com/office/drawing/2014/main" id="{1135B19F-0D67-4EB7-A7B1-0C19DCE1929B}"/>
                    </a:ext>
                  </a:extLst>
                </p:cNvPr>
                <p:cNvGrpSpPr/>
                <p:nvPr/>
              </p:nvGrpSpPr>
              <p:grpSpPr>
                <a:xfrm>
                  <a:off x="8618654" y="5503215"/>
                  <a:ext cx="3009458" cy="228423"/>
                  <a:chOff x="7959437" y="5558105"/>
                  <a:chExt cx="3009458" cy="228423"/>
                </a:xfrm>
              </p:grpSpPr>
              <p:cxnSp>
                <p:nvCxnSpPr>
                  <p:cNvPr id="29" name="Connecteur droit 28">
                    <a:extLst>
                      <a:ext uri="{FF2B5EF4-FFF2-40B4-BE49-F238E27FC236}">
                        <a16:creationId xmlns:a16="http://schemas.microsoft.com/office/drawing/2014/main" id="{88C53045-3C7A-49E4-BD15-7C022A43B3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59437" y="5629613"/>
                    <a:ext cx="3009458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" name="Groupe 29">
                    <a:extLst>
                      <a:ext uri="{FF2B5EF4-FFF2-40B4-BE49-F238E27FC236}">
                        <a16:creationId xmlns:a16="http://schemas.microsoft.com/office/drawing/2014/main" id="{B0903A3C-69F3-45C9-BA5A-AB74FD8D7D9F}"/>
                      </a:ext>
                    </a:extLst>
                  </p:cNvPr>
                  <p:cNvGrpSpPr/>
                  <p:nvPr/>
                </p:nvGrpSpPr>
                <p:grpSpPr>
                  <a:xfrm>
                    <a:off x="8532975" y="5558105"/>
                    <a:ext cx="2083845" cy="228423"/>
                    <a:chOff x="8732930" y="5568643"/>
                    <a:chExt cx="1798477" cy="197141"/>
                  </a:xfrm>
                </p:grpSpPr>
                <p:sp>
                  <p:nvSpPr>
                    <p:cNvPr id="31" name="Ellipse 30">
                      <a:extLst>
                        <a:ext uri="{FF2B5EF4-FFF2-40B4-BE49-F238E27FC236}">
                          <a16:creationId xmlns:a16="http://schemas.microsoft.com/office/drawing/2014/main" id="{257895B7-09C7-495E-9ADE-C3A9E0AC6F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2930" y="5568643"/>
                      <a:ext cx="140817" cy="158401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32" name="Ellipse 31">
                      <a:extLst>
                        <a:ext uri="{FF2B5EF4-FFF2-40B4-BE49-F238E27FC236}">
                          <a16:creationId xmlns:a16="http://schemas.microsoft.com/office/drawing/2014/main" id="{ECC5D554-AE82-4DEF-9A55-EE8F244B3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97893" y="5588285"/>
                      <a:ext cx="140817" cy="158398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3" name="Ellipse 32">
                      <a:extLst>
                        <a:ext uri="{FF2B5EF4-FFF2-40B4-BE49-F238E27FC236}">
                          <a16:creationId xmlns:a16="http://schemas.microsoft.com/office/drawing/2014/main" id="{24DB09C4-90E6-44BF-8AB6-7B7F416AD9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90590" y="5607383"/>
                      <a:ext cx="140817" cy="158401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8476B66-5862-4811-80B5-1F14CAEF31BD}"/>
                  </a:ext>
                </a:extLst>
              </p:cNvPr>
              <p:cNvSpPr txBox="1"/>
              <p:nvPr/>
            </p:nvSpPr>
            <p:spPr>
              <a:xfrm>
                <a:off x="5138683" y="2129921"/>
                <a:ext cx="2274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/>
                  <a:t>1</a:t>
                </a:r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40684868-9E0D-4940-8790-4618A3462DC9}"/>
                  </a:ext>
                </a:extLst>
              </p:cNvPr>
              <p:cNvSpPr txBox="1"/>
              <p:nvPr/>
            </p:nvSpPr>
            <p:spPr>
              <a:xfrm>
                <a:off x="5513600" y="2121982"/>
                <a:ext cx="2274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/>
                  <a:t>2</a:t>
                </a: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C42A4375-3059-4AFE-9CB2-AFEA48053379}"/>
                  </a:ext>
                </a:extLst>
              </p:cNvPr>
              <p:cNvSpPr txBox="1"/>
              <p:nvPr/>
            </p:nvSpPr>
            <p:spPr>
              <a:xfrm>
                <a:off x="5982473" y="2144813"/>
                <a:ext cx="2274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/>
                  <a:t>3</a:t>
                </a:r>
              </a:p>
            </p:txBody>
          </p: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FA29F52-7A6B-45E8-87E2-6AF1906F643E}"/>
                </a:ext>
              </a:extLst>
            </p:cNvPr>
            <p:cNvSpPr/>
            <p:nvPr/>
          </p:nvSpPr>
          <p:spPr>
            <a:xfrm>
              <a:off x="5154892" y="1473348"/>
              <a:ext cx="149747" cy="3757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91455FA2-F650-4FAD-8BEA-6C1D89EB96EE}"/>
                </a:ext>
              </a:extLst>
            </p:cNvPr>
            <p:cNvSpPr/>
            <p:nvPr/>
          </p:nvSpPr>
          <p:spPr>
            <a:xfrm>
              <a:off x="6002455" y="1168795"/>
              <a:ext cx="133538" cy="426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DCE5E586-09CD-4F21-BBD3-BDBFDD8EEDA4}"/>
                </a:ext>
              </a:extLst>
            </p:cNvPr>
            <p:cNvSpPr/>
            <p:nvPr/>
          </p:nvSpPr>
          <p:spPr>
            <a:xfrm>
              <a:off x="5597690" y="1168796"/>
              <a:ext cx="133538" cy="426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4" name="Ellipse 33">
            <a:extLst>
              <a:ext uri="{FF2B5EF4-FFF2-40B4-BE49-F238E27FC236}">
                <a16:creationId xmlns:a16="http://schemas.microsoft.com/office/drawing/2014/main" id="{6245E698-D9C2-4A51-9A49-2D37C6EF8C23}"/>
              </a:ext>
            </a:extLst>
          </p:cNvPr>
          <p:cNvSpPr/>
          <p:nvPr/>
        </p:nvSpPr>
        <p:spPr>
          <a:xfrm>
            <a:off x="5588928" y="2458894"/>
            <a:ext cx="149747" cy="3757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72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C05F13B-980F-467A-9682-3E98C195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D25AF06-E314-4965-A9DF-54764331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Spectre benzoate d’éthyle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06B9D86-A7FC-45AD-BF01-6F8D1D40F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85" y="838876"/>
            <a:ext cx="7890540" cy="3912754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78144B91-C2E9-40C3-9B64-BB4800BB8532}"/>
              </a:ext>
            </a:extLst>
          </p:cNvPr>
          <p:cNvSpPr/>
          <p:nvPr/>
        </p:nvSpPr>
        <p:spPr>
          <a:xfrm>
            <a:off x="4458670" y="2024051"/>
            <a:ext cx="199480" cy="226473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2C2130-934B-470C-97A0-EA0BC15F8460}"/>
              </a:ext>
            </a:extLst>
          </p:cNvPr>
          <p:cNvSpPr txBox="1"/>
          <p:nvPr/>
        </p:nvSpPr>
        <p:spPr>
          <a:xfrm>
            <a:off x="2744696" y="3611558"/>
            <a:ext cx="1673659" cy="584775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l-GR" sz="1600" dirty="0"/>
              <a:t>δ</a:t>
            </a:r>
            <a:r>
              <a:rPr lang="fr-FR" sz="1200" dirty="0"/>
              <a:t>(cm</a:t>
            </a:r>
            <a:r>
              <a:rPr lang="fr-FR" sz="1200" baseline="30000" dirty="0"/>
              <a:t>-1</a:t>
            </a:r>
            <a:r>
              <a:rPr lang="fr-FR" sz="1200" dirty="0"/>
              <a:t>) : </a:t>
            </a:r>
            <a:r>
              <a:rPr lang="fr-FR" sz="1600" dirty="0"/>
              <a:t>1700-1740</a:t>
            </a:r>
          </a:p>
          <a:p>
            <a:pPr algn="ctr"/>
            <a:r>
              <a:rPr lang="fr-FR" sz="1600" b="1" dirty="0"/>
              <a:t>C=0 ester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D8793EF-73F7-4185-A3E3-007B0AD6EF0F}"/>
              </a:ext>
            </a:extLst>
          </p:cNvPr>
          <p:cNvSpPr/>
          <p:nvPr/>
        </p:nvSpPr>
        <p:spPr>
          <a:xfrm>
            <a:off x="4694155" y="1866457"/>
            <a:ext cx="199480" cy="2286016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E0B1E-6740-4211-B46B-921BDEB0D727}"/>
              </a:ext>
            </a:extLst>
          </p:cNvPr>
          <p:cNvSpPr/>
          <p:nvPr/>
        </p:nvSpPr>
        <p:spPr>
          <a:xfrm>
            <a:off x="4933950" y="1009650"/>
            <a:ext cx="3329908" cy="3435350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14">
                <a:extLst>
                  <a:ext uri="{FF2B5EF4-FFF2-40B4-BE49-F238E27FC236}">
                    <a16:creationId xmlns:a16="http://schemas.microsoft.com/office/drawing/2014/main" id="{43DCBF38-7BE3-41CC-8EDA-19A216FF5D63}"/>
                  </a:ext>
                </a:extLst>
              </p:cNvPr>
              <p:cNvSpPr txBox="1"/>
              <p:nvPr/>
            </p:nvSpPr>
            <p:spPr>
              <a:xfrm>
                <a:off x="5084330" y="3843953"/>
                <a:ext cx="1297559" cy="523220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l-GR" sz="1400" dirty="0"/>
                  <a:t>δ</a:t>
                </a:r>
                <a:r>
                  <a:rPr lang="fr-FR" sz="1100" dirty="0"/>
                  <a:t>(cm</a:t>
                </a:r>
                <a:r>
                  <a:rPr lang="fr-FR" sz="1100" baseline="30000" dirty="0"/>
                  <a:t>-1</a:t>
                </a:r>
                <a:r>
                  <a:rPr lang="fr-FR" sz="1100" dirty="0"/>
                  <a:t>) </a:t>
                </a:r>
                <a:r>
                  <a:rPr lang="fr-FR" sz="1400" dirty="0"/>
                  <a:t>: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fr-FR" sz="1400" b="0" i="1" dirty="0">
                    <a:latin typeface="Cambria Math" panose="02040503050406030204" pitchFamily="18" charset="0"/>
                  </a:rPr>
                  <a:t>1600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8" name="ZoneTexte 14">
                <a:extLst>
                  <a:ext uri="{FF2B5EF4-FFF2-40B4-BE49-F238E27FC236}">
                    <a16:creationId xmlns:a16="http://schemas.microsoft.com/office/drawing/2014/main" id="{43DCBF38-7BE3-41CC-8EDA-19A216FF5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330" y="3843953"/>
                <a:ext cx="1297559" cy="523220"/>
              </a:xfrm>
              <a:prstGeom prst="rect">
                <a:avLst/>
              </a:prstGeom>
              <a:blipFill>
                <a:blip r:embed="rId3"/>
                <a:stretch>
                  <a:fillRect l="-459" t="-1111"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9C479B1B-B697-4598-A52C-645F90B7D6B1}"/>
              </a:ext>
            </a:extLst>
          </p:cNvPr>
          <p:cNvSpPr/>
          <p:nvPr/>
        </p:nvSpPr>
        <p:spPr>
          <a:xfrm>
            <a:off x="1553444" y="2098407"/>
            <a:ext cx="163527" cy="991134"/>
          </a:xfrm>
          <a:prstGeom prst="ellipse">
            <a:avLst/>
          </a:prstGeom>
          <a:solidFill>
            <a:srgbClr val="FFC000">
              <a:alpha val="6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6860C34-38DB-4262-8425-4BA7BED098B4}"/>
              </a:ext>
            </a:extLst>
          </p:cNvPr>
          <p:cNvSpPr txBox="1"/>
          <p:nvPr/>
        </p:nvSpPr>
        <p:spPr>
          <a:xfrm>
            <a:off x="880141" y="3550320"/>
            <a:ext cx="1673659" cy="83099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600" dirty="0"/>
              <a:t>δ</a:t>
            </a:r>
            <a:r>
              <a:rPr lang="fr-FR" sz="1200" dirty="0"/>
              <a:t>(cm</a:t>
            </a:r>
            <a:r>
              <a:rPr lang="fr-FR" sz="1200" baseline="30000" dirty="0"/>
              <a:t>-1</a:t>
            </a:r>
            <a:r>
              <a:rPr lang="fr-FR" sz="1200" dirty="0"/>
              <a:t>) : </a:t>
            </a:r>
            <a:r>
              <a:rPr lang="fr-FR" sz="1600" dirty="0"/>
              <a:t>3300-3500 faible amplitude</a:t>
            </a:r>
          </a:p>
          <a:p>
            <a:pPr algn="ctr"/>
            <a:r>
              <a:rPr lang="fr-FR" sz="1600" b="1" dirty="0"/>
              <a:t>N-H amine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3DB9E8C-84F8-4325-B38B-14B48DDF932E}"/>
              </a:ext>
            </a:extLst>
          </p:cNvPr>
          <p:cNvSpPr/>
          <p:nvPr/>
        </p:nvSpPr>
        <p:spPr>
          <a:xfrm>
            <a:off x="1693947" y="1987302"/>
            <a:ext cx="145815" cy="1615901"/>
          </a:xfrm>
          <a:prstGeom prst="ellipse">
            <a:avLst/>
          </a:prstGeom>
          <a:solidFill>
            <a:srgbClr val="FF0000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8">
                <a:extLst>
                  <a:ext uri="{FF2B5EF4-FFF2-40B4-BE49-F238E27FC236}">
                    <a16:creationId xmlns:a16="http://schemas.microsoft.com/office/drawing/2014/main" id="{17024AC6-94BF-47B3-B16C-1AD60756290A}"/>
                  </a:ext>
                </a:extLst>
              </p:cNvPr>
              <p:cNvSpPr txBox="1"/>
              <p:nvPr/>
            </p:nvSpPr>
            <p:spPr>
              <a:xfrm>
                <a:off x="2088758" y="2287455"/>
                <a:ext cx="1943732" cy="89255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l-GR" sz="2000" dirty="0"/>
                  <a:t>δ</a:t>
                </a:r>
                <a:r>
                  <a:rPr lang="fr-FR" sz="1600" dirty="0"/>
                  <a:t>(cm</a:t>
                </a:r>
                <a:r>
                  <a:rPr lang="fr-FR" sz="1600" baseline="30000" dirty="0"/>
                  <a:t>-1</a:t>
                </a:r>
                <a:r>
                  <a:rPr lang="fr-FR" sz="1600" dirty="0"/>
                  <a:t>)</a:t>
                </a:r>
                <a:r>
                  <a:rPr lang="fr-FR" sz="1600" i="1" dirty="0">
                    <a:latin typeface="+mj-lt"/>
                    <a:ea typeface="Cambria Math" panose="02040503050406030204" pitchFamily="18" charset="0"/>
                  </a:rPr>
                  <a:t> : 3300 - 3500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b="0" i="1" dirty="0">
                  <a:latin typeface="+mj-lt"/>
                  <a:ea typeface="Cambria Math" panose="02040503050406030204" pitchFamily="18" charset="0"/>
                </a:endParaRPr>
              </a:p>
              <a:p>
                <a:pPr algn="ctr"/>
                <a:r>
                  <a:rPr lang="fr-FR" sz="1600" b="1" dirty="0">
                    <a:latin typeface="+mj-lt"/>
                    <a:ea typeface="Cambria Math" panose="02040503050406030204" pitchFamily="18" charset="0"/>
                  </a:rPr>
                  <a:t>(amide ou amine)</a:t>
                </a:r>
              </a:p>
            </p:txBody>
          </p:sp>
        </mc:Choice>
        <mc:Fallback xmlns="">
          <p:sp>
            <p:nvSpPr>
              <p:cNvPr id="13" name="ZoneTexte 8">
                <a:extLst>
                  <a:ext uri="{FF2B5EF4-FFF2-40B4-BE49-F238E27FC236}">
                    <a16:creationId xmlns:a16="http://schemas.microsoft.com/office/drawing/2014/main" id="{17024AC6-94BF-47B3-B16C-1AD607562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758" y="2287455"/>
                <a:ext cx="1943732" cy="892552"/>
              </a:xfrm>
              <a:prstGeom prst="rect">
                <a:avLst/>
              </a:prstGeom>
              <a:blipFill>
                <a:blip r:embed="rId4"/>
                <a:stretch>
                  <a:fillRect l="-2786" t="-1974" b="-5263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263013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2086</TotalTime>
  <Words>400</Words>
  <Application>Microsoft Office PowerPoint</Application>
  <PresentationFormat>Personnalisé</PresentationFormat>
  <Paragraphs>142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Titre</vt:lpstr>
      <vt:lpstr>texte</vt:lpstr>
      <vt:lpstr>Merci</vt:lpstr>
      <vt:lpstr>Stratégie et sélectivité en chimie organique </vt:lpstr>
      <vt:lpstr>Molécule cible : paracétamol</vt:lpstr>
      <vt:lpstr>2 voies réactionnelles envisageables </vt:lpstr>
      <vt:lpstr>Protocole de la synthèse du paracétamol</vt:lpstr>
      <vt:lpstr>Mise en œuvre du protocole</vt:lpstr>
      <vt:lpstr>Présentation PowerPoint</vt:lpstr>
      <vt:lpstr>Analyse du produit</vt:lpstr>
      <vt:lpstr>CCM du paracétamol synthétisé</vt:lpstr>
      <vt:lpstr>Spectre benzoate d’éthyle</vt:lpstr>
      <vt:lpstr>Spectre IR du paracétamol</vt:lpstr>
      <vt:lpstr>Présentation PowerPoint</vt:lpstr>
      <vt:lpstr>Rendement de la synthèse</vt:lpstr>
      <vt:lpstr>Protection de fonction</vt:lpstr>
      <vt:lpstr>Protection de fonction</vt:lpstr>
      <vt:lpstr>Protection de fonction</vt:lpstr>
      <vt:lpstr>Protection de fonction</vt:lpstr>
      <vt:lpstr>Protection de fonction</vt:lpstr>
      <vt:lpstr>Synthèse du dipeptide Ala-Gly</vt:lpstr>
      <vt:lpstr>Ouverture </vt:lpstr>
      <vt:lpstr>Merci</vt:lpstr>
    </vt:vector>
  </TitlesOfParts>
  <Company>RENAULT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Eloïse Mestre</cp:lastModifiedBy>
  <cp:revision>77</cp:revision>
  <cp:lastPrinted>2015-03-31T14:07:15Z</cp:lastPrinted>
  <dcterms:created xsi:type="dcterms:W3CDTF">2020-03-24T08:48:58Z</dcterms:created>
  <dcterms:modified xsi:type="dcterms:W3CDTF">2020-05-22T14:40:36Z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