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  <p:sldMasterId id="2147483707" r:id="rId2"/>
    <p:sldMasterId id="2147483709" r:id="rId3"/>
  </p:sldMasterIdLst>
  <p:notesMasterIdLst>
    <p:notesMasterId r:id="rId15"/>
  </p:notesMasterIdLst>
  <p:sldIdLst>
    <p:sldId id="257" r:id="rId4"/>
    <p:sldId id="259" r:id="rId5"/>
    <p:sldId id="263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58" r:id="rId14"/>
  </p:sldIdLst>
  <p:sldSz cx="9144000" cy="5145088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5C03"/>
    <a:srgbClr val="00B050"/>
    <a:srgbClr val="FF3300"/>
    <a:srgbClr val="73CCF6"/>
    <a:srgbClr val="08A5EF"/>
    <a:srgbClr val="97DBFB"/>
    <a:srgbClr val="C1DF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37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782F5-A916-4653-9283-0B21DAE59FD2}" type="datetimeFigureOut">
              <a:rPr lang="fr-FR" smtClean="0"/>
              <a:t>2020-05-23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574675" y="1336675"/>
            <a:ext cx="64103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CBF42-708B-4E44-B726-068829AEE5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1636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382" y="4802082"/>
            <a:ext cx="9141619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2204"/>
            <a:ext cx="9141619" cy="480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31F701-4968-46AE-B777-6FB50F0714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0AEBC926-49BC-4890-ADE2-C02F78541D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8921" y="1616763"/>
            <a:ext cx="7543800" cy="10884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6000"/>
            </a:lvl1pPr>
          </a:lstStyle>
          <a:p>
            <a:r>
              <a:rPr lang="fr-FR" dirty="0"/>
              <a:t>Titre</a:t>
            </a:r>
            <a:endParaRPr lang="en-US" dirty="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83F3BEDD-3280-49C7-BA47-A9F8858CDC01}"/>
              </a:ext>
            </a:extLst>
          </p:cNvPr>
          <p:cNvCxnSpPr/>
          <p:nvPr userDrawn="1"/>
        </p:nvCxnSpPr>
        <p:spPr>
          <a:xfrm>
            <a:off x="798921" y="2710731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A7C32FB1-E2FF-4CF3-95D1-5E311C2865EA}"/>
              </a:ext>
            </a:extLst>
          </p:cNvPr>
          <p:cNvSpPr txBox="1"/>
          <p:nvPr userDrawn="1"/>
        </p:nvSpPr>
        <p:spPr>
          <a:xfrm>
            <a:off x="4140254" y="4846335"/>
            <a:ext cx="8611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+mj-lt"/>
              </a:rPr>
              <a:t>MESTRE Eloïse</a:t>
            </a:r>
          </a:p>
          <a:p>
            <a:endParaRPr lang="fr-FR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950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382" y="4802082"/>
            <a:ext cx="9141619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2204"/>
            <a:ext cx="9141619" cy="480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C9E5BD84-DC66-4CA9-B14F-F778A3BA3AF2}"/>
              </a:ext>
            </a:extLst>
          </p:cNvPr>
          <p:cNvCxnSpPr/>
          <p:nvPr userDrawn="1"/>
        </p:nvCxnSpPr>
        <p:spPr>
          <a:xfrm>
            <a:off x="675048" y="716623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5FE470C6-3407-4B39-9256-D7CBAE76B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48" y="144379"/>
            <a:ext cx="7543800" cy="6944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4800"/>
            </a:lvl1pPr>
          </a:lstStyle>
          <a:p>
            <a:r>
              <a:rPr lang="fr-FR" dirty="0"/>
              <a:t>Titre</a:t>
            </a:r>
            <a:endParaRPr lang="en-US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93E4BC1-6F4E-4747-84E8-D99E0587545F}"/>
              </a:ext>
            </a:extLst>
          </p:cNvPr>
          <p:cNvSpPr txBox="1"/>
          <p:nvPr userDrawn="1"/>
        </p:nvSpPr>
        <p:spPr>
          <a:xfrm>
            <a:off x="4140254" y="4846335"/>
            <a:ext cx="8611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+mj-lt"/>
              </a:rPr>
              <a:t>MESTRE Eloïse</a:t>
            </a:r>
          </a:p>
          <a:p>
            <a:endParaRPr lang="fr-FR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83207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381" y="-1"/>
            <a:ext cx="9141619" cy="38444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0" y="3844412"/>
            <a:ext cx="9141619" cy="480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C9E5BD84-DC66-4CA9-B14F-F778A3BA3AF2}"/>
              </a:ext>
            </a:extLst>
          </p:cNvPr>
          <p:cNvCxnSpPr/>
          <p:nvPr userDrawn="1"/>
        </p:nvCxnSpPr>
        <p:spPr>
          <a:xfrm>
            <a:off x="659006" y="572244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5FE470C6-3407-4B39-9256-D7CBAE76B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844412"/>
            <a:ext cx="7543800" cy="4577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Merci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967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2082"/>
            <a:ext cx="9144000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2204"/>
            <a:ext cx="9144001" cy="495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6586" y="1611199"/>
            <a:ext cx="7543800" cy="10884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6335"/>
            <a:ext cx="3617103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MESTRE Eloïse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6335"/>
            <a:ext cx="984019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F6E0C2E-DB01-42C5-AD9A-A992C3E17B5B}"/>
              </a:ext>
            </a:extLst>
          </p:cNvPr>
          <p:cNvCxnSpPr/>
          <p:nvPr userDrawn="1"/>
        </p:nvCxnSpPr>
        <p:spPr>
          <a:xfrm>
            <a:off x="1196586" y="2699603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611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2082"/>
            <a:ext cx="9144000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2204"/>
            <a:ext cx="9144001" cy="495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7321" y="114496"/>
            <a:ext cx="7543800" cy="4577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Titre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6335"/>
            <a:ext cx="3617103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MESTRE Eloïse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6335"/>
            <a:ext cx="984019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F6E0C2E-DB01-42C5-AD9A-A992C3E17B5B}"/>
              </a:ext>
            </a:extLst>
          </p:cNvPr>
          <p:cNvCxnSpPr/>
          <p:nvPr userDrawn="1"/>
        </p:nvCxnSpPr>
        <p:spPr>
          <a:xfrm>
            <a:off x="659006" y="572244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376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8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2082"/>
            <a:ext cx="9144000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2204"/>
            <a:ext cx="9144001" cy="495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6335"/>
            <a:ext cx="3617103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MESTRE Eloïse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6335"/>
            <a:ext cx="984019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99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8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vivonslessciences.editions-hatier.fr/ressourcePage.php?idFiche=274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vivonslessciences.editions-hatier.fr/ressources/Physique-Chimie/tle/micromega_pcts_titrage_pH/titrage_pH.html" TargetMode="Externa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3A679E2-BCF3-45FF-9846-55A224C82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4846335"/>
            <a:ext cx="984019" cy="273928"/>
          </a:xfrm>
        </p:spPr>
        <p:txBody>
          <a:bodyPr/>
          <a:lstStyle/>
          <a:p>
            <a:fld id="{9A31F701-4968-46AE-B777-6FB50F0714C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C649B183-356E-41EB-B214-68910814D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460" y="1695451"/>
            <a:ext cx="8345079" cy="1088404"/>
          </a:xfrm>
        </p:spPr>
        <p:txBody>
          <a:bodyPr>
            <a:noAutofit/>
          </a:bodyPr>
          <a:lstStyle/>
          <a:p>
            <a:r>
              <a:rPr lang="fr-FR" dirty="0"/>
              <a:t>Dosage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7AC654D-D0E1-4F64-B9D3-25446D986FCD}"/>
              </a:ext>
            </a:extLst>
          </p:cNvPr>
          <p:cNvSpPr txBox="1"/>
          <p:nvPr/>
        </p:nvSpPr>
        <p:spPr>
          <a:xfrm>
            <a:off x="5418767" y="2783855"/>
            <a:ext cx="2923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Agrégation 2020</a:t>
            </a:r>
            <a:endParaRPr lang="fr-F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41335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8D3C8C7-6803-4ABB-8C9F-B7AADD33E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BA84C5BA-C4B6-4122-8963-8DEE809A6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Tableau comparatif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BE703E18-A7B0-43A7-9C5C-BB968EE231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5157103"/>
              </p:ext>
            </p:extLst>
          </p:nvPr>
        </p:nvGraphicFramePr>
        <p:xfrm>
          <a:off x="172468" y="1052535"/>
          <a:ext cx="8799064" cy="337694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340512531"/>
                    </a:ext>
                  </a:extLst>
                </a:gridCol>
                <a:gridCol w="3586045">
                  <a:extLst>
                    <a:ext uri="{9D8B030D-6E8A-4147-A177-3AD203B41FA5}">
                      <a16:colId xmlns:a16="http://schemas.microsoft.com/office/drawing/2014/main" val="2477712341"/>
                    </a:ext>
                  </a:extLst>
                </a:gridCol>
                <a:gridCol w="3689019">
                  <a:extLst>
                    <a:ext uri="{9D8B030D-6E8A-4147-A177-3AD203B41FA5}">
                      <a16:colId xmlns:a16="http://schemas.microsoft.com/office/drawing/2014/main" val="3808397808"/>
                    </a:ext>
                  </a:extLst>
                </a:gridCol>
              </a:tblGrid>
              <a:tr h="675388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Type de dosage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Étalonnage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Titrage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141038"/>
                  </a:ext>
                </a:extLst>
              </a:tr>
              <a:tr h="675388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Méthode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Non destructrice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Destructrice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3548040"/>
                  </a:ext>
                </a:extLst>
              </a:tr>
              <a:tr h="675388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Suivi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Spectrophotométrique,</a:t>
                      </a:r>
                    </a:p>
                    <a:p>
                      <a:pPr algn="ctr"/>
                      <a:r>
                        <a:rPr lang="fr-FR" dirty="0"/>
                        <a:t>conductimétrique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Conductimétrie, pH-métrie, colorimétrie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433245"/>
                  </a:ext>
                </a:extLst>
              </a:tr>
              <a:tr h="675388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Avantages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fr-FR" dirty="0"/>
                        <a:t>Facile d’obtenir une concentration une fois l’étalonnage terminé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fr-FR" dirty="0"/>
                        <a:t>Rapide à réaliser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6641000"/>
                  </a:ext>
                </a:extLst>
              </a:tr>
              <a:tr h="675388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Inconvénients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Étalonnage long à réaliser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Destructeur : on doit refaire un dosage pour chaque solution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6914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6493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9C74BCE-62DB-40DC-A8F3-8FC6B33BE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122CE3E9-4D1D-42DD-9752-E63C37E94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Merci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7819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E1FEA99-3A65-4836-86C4-8319C65D5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F701-4968-46AE-B777-6FB50F0714C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89A36B01-3CCA-456F-B9E1-7F310A1F8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8582" y="24825"/>
            <a:ext cx="9301163" cy="694497"/>
          </a:xfrm>
        </p:spPr>
        <p:txBody>
          <a:bodyPr/>
          <a:lstStyle/>
          <a:p>
            <a:pPr algn="ctr"/>
            <a:r>
              <a:rPr lang="fr-FR" sz="4400" dirty="0"/>
              <a:t>Echelle de teinte :  colorant Bleu E131</a:t>
            </a: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7D34E48D-5E3D-4014-9036-310A86E8D6B8}"/>
              </a:ext>
            </a:extLst>
          </p:cNvPr>
          <p:cNvGrpSpPr/>
          <p:nvPr/>
        </p:nvGrpSpPr>
        <p:grpSpPr>
          <a:xfrm>
            <a:off x="2052249" y="815672"/>
            <a:ext cx="6785402" cy="3923501"/>
            <a:chOff x="2097064" y="1907032"/>
            <a:chExt cx="7072068" cy="4146256"/>
          </a:xfrm>
        </p:grpSpPr>
        <p:sp>
          <p:nvSpPr>
            <p:cNvPr id="22" name="Rectangle : avec coins arrondis en haut 21">
              <a:extLst>
                <a:ext uri="{FF2B5EF4-FFF2-40B4-BE49-F238E27FC236}">
                  <a16:creationId xmlns:a16="http://schemas.microsoft.com/office/drawing/2014/main" id="{CE175198-602F-44C4-A9E3-8E5F2D091936}"/>
                </a:ext>
              </a:extLst>
            </p:cNvPr>
            <p:cNvSpPr/>
            <p:nvPr/>
          </p:nvSpPr>
          <p:spPr>
            <a:xfrm rot="10800000">
              <a:off x="2710930" y="3295649"/>
              <a:ext cx="430497" cy="1953599"/>
            </a:xfrm>
            <a:prstGeom prst="round2SameRect">
              <a:avLst/>
            </a:prstGeom>
            <a:solidFill>
              <a:srgbClr val="1CADE4">
                <a:lumMod val="50000"/>
              </a:srgbClr>
            </a:solidFill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Arrondir un rectangle avec un coin du même côté 734">
              <a:extLst>
                <a:ext uri="{FF2B5EF4-FFF2-40B4-BE49-F238E27FC236}">
                  <a16:creationId xmlns:a16="http://schemas.microsoft.com/office/drawing/2014/main" id="{D9140ED2-BA4C-4E93-A2C9-56F4B8402FEA}"/>
                </a:ext>
              </a:extLst>
            </p:cNvPr>
            <p:cNvSpPr/>
            <p:nvPr/>
          </p:nvSpPr>
          <p:spPr>
            <a:xfrm rot="10800000" flipH="1">
              <a:off x="2710933" y="1907033"/>
              <a:ext cx="430495" cy="3342216"/>
            </a:xfrm>
            <a:custGeom>
              <a:avLst/>
              <a:gdLst>
                <a:gd name="connsiteX0" fmla="*/ 71751 w 430495"/>
                <a:gd name="connsiteY0" fmla="*/ 0 h 3342216"/>
                <a:gd name="connsiteX1" fmla="*/ 358744 w 430495"/>
                <a:gd name="connsiteY1" fmla="*/ 0 h 3342216"/>
                <a:gd name="connsiteX2" fmla="*/ 430495 w 430495"/>
                <a:gd name="connsiteY2" fmla="*/ 71751 h 3342216"/>
                <a:gd name="connsiteX3" fmla="*/ 430495 w 430495"/>
                <a:gd name="connsiteY3" fmla="*/ 3342216 h 3342216"/>
                <a:gd name="connsiteX4" fmla="*/ 430495 w 430495"/>
                <a:gd name="connsiteY4" fmla="*/ 3342216 h 3342216"/>
                <a:gd name="connsiteX5" fmla="*/ 0 w 430495"/>
                <a:gd name="connsiteY5" fmla="*/ 3342216 h 3342216"/>
                <a:gd name="connsiteX6" fmla="*/ 0 w 430495"/>
                <a:gd name="connsiteY6" fmla="*/ 3342216 h 3342216"/>
                <a:gd name="connsiteX7" fmla="*/ 0 w 430495"/>
                <a:gd name="connsiteY7" fmla="*/ 71751 h 3342216"/>
                <a:gd name="connsiteX8" fmla="*/ 71751 w 430495"/>
                <a:gd name="connsiteY8" fmla="*/ 0 h 3342216"/>
                <a:gd name="connsiteX0" fmla="*/ 0 w 521935"/>
                <a:gd name="connsiteY0" fmla="*/ 3342216 h 3433656"/>
                <a:gd name="connsiteX1" fmla="*/ 0 w 521935"/>
                <a:gd name="connsiteY1" fmla="*/ 3342216 h 3433656"/>
                <a:gd name="connsiteX2" fmla="*/ 0 w 521935"/>
                <a:gd name="connsiteY2" fmla="*/ 71751 h 3433656"/>
                <a:gd name="connsiteX3" fmla="*/ 71751 w 521935"/>
                <a:gd name="connsiteY3" fmla="*/ 0 h 3433656"/>
                <a:gd name="connsiteX4" fmla="*/ 358744 w 521935"/>
                <a:gd name="connsiteY4" fmla="*/ 0 h 3433656"/>
                <a:gd name="connsiteX5" fmla="*/ 430495 w 521935"/>
                <a:gd name="connsiteY5" fmla="*/ 71751 h 3433656"/>
                <a:gd name="connsiteX6" fmla="*/ 430495 w 521935"/>
                <a:gd name="connsiteY6" fmla="*/ 3342216 h 3433656"/>
                <a:gd name="connsiteX7" fmla="*/ 521935 w 521935"/>
                <a:gd name="connsiteY7" fmla="*/ 3433656 h 3433656"/>
                <a:gd name="connsiteX0" fmla="*/ 0 w 430495"/>
                <a:gd name="connsiteY0" fmla="*/ 3342216 h 3342216"/>
                <a:gd name="connsiteX1" fmla="*/ 0 w 430495"/>
                <a:gd name="connsiteY1" fmla="*/ 3342216 h 3342216"/>
                <a:gd name="connsiteX2" fmla="*/ 0 w 430495"/>
                <a:gd name="connsiteY2" fmla="*/ 71751 h 3342216"/>
                <a:gd name="connsiteX3" fmla="*/ 71751 w 430495"/>
                <a:gd name="connsiteY3" fmla="*/ 0 h 3342216"/>
                <a:gd name="connsiteX4" fmla="*/ 358744 w 430495"/>
                <a:gd name="connsiteY4" fmla="*/ 0 h 3342216"/>
                <a:gd name="connsiteX5" fmla="*/ 430495 w 430495"/>
                <a:gd name="connsiteY5" fmla="*/ 71751 h 3342216"/>
                <a:gd name="connsiteX6" fmla="*/ 430495 w 430495"/>
                <a:gd name="connsiteY6" fmla="*/ 3342216 h 3342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0495" h="3342216">
                  <a:moveTo>
                    <a:pt x="0" y="3342216"/>
                  </a:moveTo>
                  <a:lnTo>
                    <a:pt x="0" y="3342216"/>
                  </a:lnTo>
                  <a:lnTo>
                    <a:pt x="0" y="71751"/>
                  </a:lnTo>
                  <a:cubicBezTo>
                    <a:pt x="0" y="32124"/>
                    <a:pt x="32124" y="0"/>
                    <a:pt x="71751" y="0"/>
                  </a:cubicBezTo>
                  <a:lnTo>
                    <a:pt x="358744" y="0"/>
                  </a:lnTo>
                  <a:cubicBezTo>
                    <a:pt x="398371" y="0"/>
                    <a:pt x="430495" y="32124"/>
                    <a:pt x="430495" y="71751"/>
                  </a:cubicBezTo>
                  <a:lnTo>
                    <a:pt x="430495" y="3342216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ectangle : avec coins arrondis en haut 23">
              <a:extLst>
                <a:ext uri="{FF2B5EF4-FFF2-40B4-BE49-F238E27FC236}">
                  <a16:creationId xmlns:a16="http://schemas.microsoft.com/office/drawing/2014/main" id="{806D068F-E10F-4D74-B2C6-040B20719D4F}"/>
                </a:ext>
              </a:extLst>
            </p:cNvPr>
            <p:cNvSpPr/>
            <p:nvPr/>
          </p:nvSpPr>
          <p:spPr>
            <a:xfrm rot="10800000">
              <a:off x="4031730" y="3295649"/>
              <a:ext cx="430497" cy="1953599"/>
            </a:xfrm>
            <a:prstGeom prst="round2SameRect">
              <a:avLst/>
            </a:prstGeom>
            <a:solidFill>
              <a:srgbClr val="1CADE4">
                <a:lumMod val="75000"/>
              </a:srgbClr>
            </a:solidFill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Arrondir un rectangle avec un coin du même côté 734">
              <a:extLst>
                <a:ext uri="{FF2B5EF4-FFF2-40B4-BE49-F238E27FC236}">
                  <a16:creationId xmlns:a16="http://schemas.microsoft.com/office/drawing/2014/main" id="{5F7F7D79-80C3-440A-889F-D9CFDBFFC92F}"/>
                </a:ext>
              </a:extLst>
            </p:cNvPr>
            <p:cNvSpPr/>
            <p:nvPr/>
          </p:nvSpPr>
          <p:spPr>
            <a:xfrm rot="10800000" flipH="1">
              <a:off x="4031733" y="1907033"/>
              <a:ext cx="430495" cy="3342216"/>
            </a:xfrm>
            <a:custGeom>
              <a:avLst/>
              <a:gdLst>
                <a:gd name="connsiteX0" fmla="*/ 71751 w 430495"/>
                <a:gd name="connsiteY0" fmla="*/ 0 h 3342216"/>
                <a:gd name="connsiteX1" fmla="*/ 358744 w 430495"/>
                <a:gd name="connsiteY1" fmla="*/ 0 h 3342216"/>
                <a:gd name="connsiteX2" fmla="*/ 430495 w 430495"/>
                <a:gd name="connsiteY2" fmla="*/ 71751 h 3342216"/>
                <a:gd name="connsiteX3" fmla="*/ 430495 w 430495"/>
                <a:gd name="connsiteY3" fmla="*/ 3342216 h 3342216"/>
                <a:gd name="connsiteX4" fmla="*/ 430495 w 430495"/>
                <a:gd name="connsiteY4" fmla="*/ 3342216 h 3342216"/>
                <a:gd name="connsiteX5" fmla="*/ 0 w 430495"/>
                <a:gd name="connsiteY5" fmla="*/ 3342216 h 3342216"/>
                <a:gd name="connsiteX6" fmla="*/ 0 w 430495"/>
                <a:gd name="connsiteY6" fmla="*/ 3342216 h 3342216"/>
                <a:gd name="connsiteX7" fmla="*/ 0 w 430495"/>
                <a:gd name="connsiteY7" fmla="*/ 71751 h 3342216"/>
                <a:gd name="connsiteX8" fmla="*/ 71751 w 430495"/>
                <a:gd name="connsiteY8" fmla="*/ 0 h 3342216"/>
                <a:gd name="connsiteX0" fmla="*/ 0 w 521935"/>
                <a:gd name="connsiteY0" fmla="*/ 3342216 h 3433656"/>
                <a:gd name="connsiteX1" fmla="*/ 0 w 521935"/>
                <a:gd name="connsiteY1" fmla="*/ 3342216 h 3433656"/>
                <a:gd name="connsiteX2" fmla="*/ 0 w 521935"/>
                <a:gd name="connsiteY2" fmla="*/ 71751 h 3433656"/>
                <a:gd name="connsiteX3" fmla="*/ 71751 w 521935"/>
                <a:gd name="connsiteY3" fmla="*/ 0 h 3433656"/>
                <a:gd name="connsiteX4" fmla="*/ 358744 w 521935"/>
                <a:gd name="connsiteY4" fmla="*/ 0 h 3433656"/>
                <a:gd name="connsiteX5" fmla="*/ 430495 w 521935"/>
                <a:gd name="connsiteY5" fmla="*/ 71751 h 3433656"/>
                <a:gd name="connsiteX6" fmla="*/ 430495 w 521935"/>
                <a:gd name="connsiteY6" fmla="*/ 3342216 h 3433656"/>
                <a:gd name="connsiteX7" fmla="*/ 521935 w 521935"/>
                <a:gd name="connsiteY7" fmla="*/ 3433656 h 3433656"/>
                <a:gd name="connsiteX0" fmla="*/ 0 w 430495"/>
                <a:gd name="connsiteY0" fmla="*/ 3342216 h 3342216"/>
                <a:gd name="connsiteX1" fmla="*/ 0 w 430495"/>
                <a:gd name="connsiteY1" fmla="*/ 3342216 h 3342216"/>
                <a:gd name="connsiteX2" fmla="*/ 0 w 430495"/>
                <a:gd name="connsiteY2" fmla="*/ 71751 h 3342216"/>
                <a:gd name="connsiteX3" fmla="*/ 71751 w 430495"/>
                <a:gd name="connsiteY3" fmla="*/ 0 h 3342216"/>
                <a:gd name="connsiteX4" fmla="*/ 358744 w 430495"/>
                <a:gd name="connsiteY4" fmla="*/ 0 h 3342216"/>
                <a:gd name="connsiteX5" fmla="*/ 430495 w 430495"/>
                <a:gd name="connsiteY5" fmla="*/ 71751 h 3342216"/>
                <a:gd name="connsiteX6" fmla="*/ 430495 w 430495"/>
                <a:gd name="connsiteY6" fmla="*/ 3342216 h 3342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0495" h="3342216">
                  <a:moveTo>
                    <a:pt x="0" y="3342216"/>
                  </a:moveTo>
                  <a:lnTo>
                    <a:pt x="0" y="3342216"/>
                  </a:lnTo>
                  <a:lnTo>
                    <a:pt x="0" y="71751"/>
                  </a:lnTo>
                  <a:cubicBezTo>
                    <a:pt x="0" y="32124"/>
                    <a:pt x="32124" y="0"/>
                    <a:pt x="71751" y="0"/>
                  </a:cubicBezTo>
                  <a:lnTo>
                    <a:pt x="358744" y="0"/>
                  </a:lnTo>
                  <a:cubicBezTo>
                    <a:pt x="398371" y="0"/>
                    <a:pt x="430495" y="32124"/>
                    <a:pt x="430495" y="71751"/>
                  </a:cubicBezTo>
                  <a:lnTo>
                    <a:pt x="430495" y="3342216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 : avec coins arrondis en haut 25">
              <a:extLst>
                <a:ext uri="{FF2B5EF4-FFF2-40B4-BE49-F238E27FC236}">
                  <a16:creationId xmlns:a16="http://schemas.microsoft.com/office/drawing/2014/main" id="{BF60C9EB-585E-47C8-AF78-695CEDDA3965}"/>
                </a:ext>
              </a:extLst>
            </p:cNvPr>
            <p:cNvSpPr/>
            <p:nvPr/>
          </p:nvSpPr>
          <p:spPr>
            <a:xfrm rot="10800000">
              <a:off x="5352524" y="3295648"/>
              <a:ext cx="430497" cy="1953599"/>
            </a:xfrm>
            <a:prstGeom prst="round2SameRect">
              <a:avLst/>
            </a:prstGeom>
            <a:solidFill>
              <a:srgbClr val="1CADE4">
                <a:lumMod val="60000"/>
                <a:lumOff val="40000"/>
              </a:srgbClr>
            </a:solidFill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Arrondir un rectangle avec un coin du même côté 734">
              <a:extLst>
                <a:ext uri="{FF2B5EF4-FFF2-40B4-BE49-F238E27FC236}">
                  <a16:creationId xmlns:a16="http://schemas.microsoft.com/office/drawing/2014/main" id="{8C9A0FF5-2848-49AD-A630-BFA03F3C1C96}"/>
                </a:ext>
              </a:extLst>
            </p:cNvPr>
            <p:cNvSpPr/>
            <p:nvPr/>
          </p:nvSpPr>
          <p:spPr>
            <a:xfrm rot="10800000" flipH="1">
              <a:off x="5352527" y="1907032"/>
              <a:ext cx="430495" cy="3342216"/>
            </a:xfrm>
            <a:custGeom>
              <a:avLst/>
              <a:gdLst>
                <a:gd name="connsiteX0" fmla="*/ 71751 w 430495"/>
                <a:gd name="connsiteY0" fmla="*/ 0 h 3342216"/>
                <a:gd name="connsiteX1" fmla="*/ 358744 w 430495"/>
                <a:gd name="connsiteY1" fmla="*/ 0 h 3342216"/>
                <a:gd name="connsiteX2" fmla="*/ 430495 w 430495"/>
                <a:gd name="connsiteY2" fmla="*/ 71751 h 3342216"/>
                <a:gd name="connsiteX3" fmla="*/ 430495 w 430495"/>
                <a:gd name="connsiteY3" fmla="*/ 3342216 h 3342216"/>
                <a:gd name="connsiteX4" fmla="*/ 430495 w 430495"/>
                <a:gd name="connsiteY4" fmla="*/ 3342216 h 3342216"/>
                <a:gd name="connsiteX5" fmla="*/ 0 w 430495"/>
                <a:gd name="connsiteY5" fmla="*/ 3342216 h 3342216"/>
                <a:gd name="connsiteX6" fmla="*/ 0 w 430495"/>
                <a:gd name="connsiteY6" fmla="*/ 3342216 h 3342216"/>
                <a:gd name="connsiteX7" fmla="*/ 0 w 430495"/>
                <a:gd name="connsiteY7" fmla="*/ 71751 h 3342216"/>
                <a:gd name="connsiteX8" fmla="*/ 71751 w 430495"/>
                <a:gd name="connsiteY8" fmla="*/ 0 h 3342216"/>
                <a:gd name="connsiteX0" fmla="*/ 0 w 521935"/>
                <a:gd name="connsiteY0" fmla="*/ 3342216 h 3433656"/>
                <a:gd name="connsiteX1" fmla="*/ 0 w 521935"/>
                <a:gd name="connsiteY1" fmla="*/ 3342216 h 3433656"/>
                <a:gd name="connsiteX2" fmla="*/ 0 w 521935"/>
                <a:gd name="connsiteY2" fmla="*/ 71751 h 3433656"/>
                <a:gd name="connsiteX3" fmla="*/ 71751 w 521935"/>
                <a:gd name="connsiteY3" fmla="*/ 0 h 3433656"/>
                <a:gd name="connsiteX4" fmla="*/ 358744 w 521935"/>
                <a:gd name="connsiteY4" fmla="*/ 0 h 3433656"/>
                <a:gd name="connsiteX5" fmla="*/ 430495 w 521935"/>
                <a:gd name="connsiteY5" fmla="*/ 71751 h 3433656"/>
                <a:gd name="connsiteX6" fmla="*/ 430495 w 521935"/>
                <a:gd name="connsiteY6" fmla="*/ 3342216 h 3433656"/>
                <a:gd name="connsiteX7" fmla="*/ 521935 w 521935"/>
                <a:gd name="connsiteY7" fmla="*/ 3433656 h 3433656"/>
                <a:gd name="connsiteX0" fmla="*/ 0 w 430495"/>
                <a:gd name="connsiteY0" fmla="*/ 3342216 h 3342216"/>
                <a:gd name="connsiteX1" fmla="*/ 0 w 430495"/>
                <a:gd name="connsiteY1" fmla="*/ 3342216 h 3342216"/>
                <a:gd name="connsiteX2" fmla="*/ 0 w 430495"/>
                <a:gd name="connsiteY2" fmla="*/ 71751 h 3342216"/>
                <a:gd name="connsiteX3" fmla="*/ 71751 w 430495"/>
                <a:gd name="connsiteY3" fmla="*/ 0 h 3342216"/>
                <a:gd name="connsiteX4" fmla="*/ 358744 w 430495"/>
                <a:gd name="connsiteY4" fmla="*/ 0 h 3342216"/>
                <a:gd name="connsiteX5" fmla="*/ 430495 w 430495"/>
                <a:gd name="connsiteY5" fmla="*/ 71751 h 3342216"/>
                <a:gd name="connsiteX6" fmla="*/ 430495 w 430495"/>
                <a:gd name="connsiteY6" fmla="*/ 3342216 h 3342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0495" h="3342216">
                  <a:moveTo>
                    <a:pt x="0" y="3342216"/>
                  </a:moveTo>
                  <a:lnTo>
                    <a:pt x="0" y="3342216"/>
                  </a:lnTo>
                  <a:lnTo>
                    <a:pt x="0" y="71751"/>
                  </a:lnTo>
                  <a:cubicBezTo>
                    <a:pt x="0" y="32124"/>
                    <a:pt x="32124" y="0"/>
                    <a:pt x="71751" y="0"/>
                  </a:cubicBezTo>
                  <a:lnTo>
                    <a:pt x="358744" y="0"/>
                  </a:lnTo>
                  <a:cubicBezTo>
                    <a:pt x="398371" y="0"/>
                    <a:pt x="430495" y="32124"/>
                    <a:pt x="430495" y="71751"/>
                  </a:cubicBezTo>
                  <a:lnTo>
                    <a:pt x="430495" y="3342216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Rectangle : avec coins arrondis en haut 27">
              <a:extLst>
                <a:ext uri="{FF2B5EF4-FFF2-40B4-BE49-F238E27FC236}">
                  <a16:creationId xmlns:a16="http://schemas.microsoft.com/office/drawing/2014/main" id="{ACCB6C4B-4C11-4238-AC80-BF310DBA005D}"/>
                </a:ext>
              </a:extLst>
            </p:cNvPr>
            <p:cNvSpPr/>
            <p:nvPr/>
          </p:nvSpPr>
          <p:spPr>
            <a:xfrm rot="10800000">
              <a:off x="6683704" y="3295648"/>
              <a:ext cx="430497" cy="1953599"/>
            </a:xfrm>
            <a:prstGeom prst="round2SameRect">
              <a:avLst/>
            </a:prstGeom>
            <a:solidFill>
              <a:srgbClr val="1CADE4">
                <a:lumMod val="40000"/>
                <a:lumOff val="60000"/>
              </a:srgbClr>
            </a:solidFill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Arrondir un rectangle avec un coin du même côté 734">
              <a:extLst>
                <a:ext uri="{FF2B5EF4-FFF2-40B4-BE49-F238E27FC236}">
                  <a16:creationId xmlns:a16="http://schemas.microsoft.com/office/drawing/2014/main" id="{453060B8-6000-4C0A-B6FF-F723D52478C0}"/>
                </a:ext>
              </a:extLst>
            </p:cNvPr>
            <p:cNvSpPr/>
            <p:nvPr/>
          </p:nvSpPr>
          <p:spPr>
            <a:xfrm rot="10800000" flipH="1">
              <a:off x="6683707" y="1907032"/>
              <a:ext cx="430495" cy="3342216"/>
            </a:xfrm>
            <a:custGeom>
              <a:avLst/>
              <a:gdLst>
                <a:gd name="connsiteX0" fmla="*/ 71751 w 430495"/>
                <a:gd name="connsiteY0" fmla="*/ 0 h 3342216"/>
                <a:gd name="connsiteX1" fmla="*/ 358744 w 430495"/>
                <a:gd name="connsiteY1" fmla="*/ 0 h 3342216"/>
                <a:gd name="connsiteX2" fmla="*/ 430495 w 430495"/>
                <a:gd name="connsiteY2" fmla="*/ 71751 h 3342216"/>
                <a:gd name="connsiteX3" fmla="*/ 430495 w 430495"/>
                <a:gd name="connsiteY3" fmla="*/ 3342216 h 3342216"/>
                <a:gd name="connsiteX4" fmla="*/ 430495 w 430495"/>
                <a:gd name="connsiteY4" fmla="*/ 3342216 h 3342216"/>
                <a:gd name="connsiteX5" fmla="*/ 0 w 430495"/>
                <a:gd name="connsiteY5" fmla="*/ 3342216 h 3342216"/>
                <a:gd name="connsiteX6" fmla="*/ 0 w 430495"/>
                <a:gd name="connsiteY6" fmla="*/ 3342216 h 3342216"/>
                <a:gd name="connsiteX7" fmla="*/ 0 w 430495"/>
                <a:gd name="connsiteY7" fmla="*/ 71751 h 3342216"/>
                <a:gd name="connsiteX8" fmla="*/ 71751 w 430495"/>
                <a:gd name="connsiteY8" fmla="*/ 0 h 3342216"/>
                <a:gd name="connsiteX0" fmla="*/ 0 w 521935"/>
                <a:gd name="connsiteY0" fmla="*/ 3342216 h 3433656"/>
                <a:gd name="connsiteX1" fmla="*/ 0 w 521935"/>
                <a:gd name="connsiteY1" fmla="*/ 3342216 h 3433656"/>
                <a:gd name="connsiteX2" fmla="*/ 0 w 521935"/>
                <a:gd name="connsiteY2" fmla="*/ 71751 h 3433656"/>
                <a:gd name="connsiteX3" fmla="*/ 71751 w 521935"/>
                <a:gd name="connsiteY3" fmla="*/ 0 h 3433656"/>
                <a:gd name="connsiteX4" fmla="*/ 358744 w 521935"/>
                <a:gd name="connsiteY4" fmla="*/ 0 h 3433656"/>
                <a:gd name="connsiteX5" fmla="*/ 430495 w 521935"/>
                <a:gd name="connsiteY5" fmla="*/ 71751 h 3433656"/>
                <a:gd name="connsiteX6" fmla="*/ 430495 w 521935"/>
                <a:gd name="connsiteY6" fmla="*/ 3342216 h 3433656"/>
                <a:gd name="connsiteX7" fmla="*/ 521935 w 521935"/>
                <a:gd name="connsiteY7" fmla="*/ 3433656 h 3433656"/>
                <a:gd name="connsiteX0" fmla="*/ 0 w 430495"/>
                <a:gd name="connsiteY0" fmla="*/ 3342216 h 3342216"/>
                <a:gd name="connsiteX1" fmla="*/ 0 w 430495"/>
                <a:gd name="connsiteY1" fmla="*/ 3342216 h 3342216"/>
                <a:gd name="connsiteX2" fmla="*/ 0 w 430495"/>
                <a:gd name="connsiteY2" fmla="*/ 71751 h 3342216"/>
                <a:gd name="connsiteX3" fmla="*/ 71751 w 430495"/>
                <a:gd name="connsiteY3" fmla="*/ 0 h 3342216"/>
                <a:gd name="connsiteX4" fmla="*/ 358744 w 430495"/>
                <a:gd name="connsiteY4" fmla="*/ 0 h 3342216"/>
                <a:gd name="connsiteX5" fmla="*/ 430495 w 430495"/>
                <a:gd name="connsiteY5" fmla="*/ 71751 h 3342216"/>
                <a:gd name="connsiteX6" fmla="*/ 430495 w 430495"/>
                <a:gd name="connsiteY6" fmla="*/ 3342216 h 3342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0495" h="3342216">
                  <a:moveTo>
                    <a:pt x="0" y="3342216"/>
                  </a:moveTo>
                  <a:lnTo>
                    <a:pt x="0" y="3342216"/>
                  </a:lnTo>
                  <a:lnTo>
                    <a:pt x="0" y="71751"/>
                  </a:lnTo>
                  <a:cubicBezTo>
                    <a:pt x="0" y="32124"/>
                    <a:pt x="32124" y="0"/>
                    <a:pt x="71751" y="0"/>
                  </a:cubicBezTo>
                  <a:lnTo>
                    <a:pt x="358744" y="0"/>
                  </a:lnTo>
                  <a:cubicBezTo>
                    <a:pt x="398371" y="0"/>
                    <a:pt x="430495" y="32124"/>
                    <a:pt x="430495" y="71751"/>
                  </a:cubicBezTo>
                  <a:lnTo>
                    <a:pt x="430495" y="3342216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0F8362AD-7FFB-4C42-A209-CF8D2119A7FA}"/>
                </a:ext>
              </a:extLst>
            </p:cNvPr>
            <p:cNvSpPr txBox="1"/>
            <p:nvPr/>
          </p:nvSpPr>
          <p:spPr>
            <a:xfrm>
              <a:off x="6047702" y="5245313"/>
              <a:ext cx="1724655" cy="799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</a:rPr>
                <a:t>Tube T</a:t>
              </a:r>
              <a:r>
                <a:rPr kumimoji="0" lang="fr-FR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</a:rPr>
                <a:t>4</a:t>
              </a:r>
            </a:p>
            <a:p>
              <a:pPr marL="0" marR="0" lvl="0" indent="0" algn="ctr" defTabSz="4572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</a:rPr>
                <a:t>C = 4.10</a:t>
              </a:r>
              <a:r>
                <a:rPr kumimoji="0" lang="fr-FR" sz="1800" b="0" i="0" u="none" strike="noStrike" kern="0" cap="none" spc="0" normalizeH="0" baseline="3000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</a:rPr>
                <a:t>-6</a:t>
              </a:r>
              <a:r>
                <a:rPr kumimoji="0" lang="fr-FR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</a:rPr>
                <a:t> mol/L</a:t>
              </a:r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5D06B880-3DF4-439A-988F-2BCDD2C1C3E2}"/>
                </a:ext>
              </a:extLst>
            </p:cNvPr>
            <p:cNvSpPr txBox="1"/>
            <p:nvPr/>
          </p:nvSpPr>
          <p:spPr>
            <a:xfrm>
              <a:off x="2097064" y="5245314"/>
              <a:ext cx="1724655" cy="799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</a:rPr>
                <a:t>Tube T</a:t>
              </a:r>
              <a:r>
                <a:rPr kumimoji="0" lang="fr-FR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</a:rPr>
                <a:t>1</a:t>
              </a:r>
            </a:p>
            <a:p>
              <a:pPr marL="0" marR="0" lvl="0" indent="0" algn="ctr" defTabSz="4572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</a:rPr>
                <a:t>C = 1.10</a:t>
              </a:r>
              <a:r>
                <a:rPr kumimoji="0" lang="fr-FR" sz="1800" b="0" i="0" u="none" strike="noStrike" kern="0" cap="none" spc="0" normalizeH="0" baseline="3000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</a:rPr>
                <a:t>-5</a:t>
              </a:r>
              <a:r>
                <a:rPr kumimoji="0" lang="fr-FR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</a:rPr>
                <a:t> mol/L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1698BCA6-41FD-4BEE-9D54-7DB1A928E43F}"/>
                </a:ext>
              </a:extLst>
            </p:cNvPr>
            <p:cNvSpPr txBox="1"/>
            <p:nvPr/>
          </p:nvSpPr>
          <p:spPr>
            <a:xfrm>
              <a:off x="4841779" y="5254120"/>
              <a:ext cx="1521550" cy="799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</a:rPr>
                <a:t>Tube T</a:t>
              </a:r>
              <a:r>
                <a:rPr kumimoji="0" lang="fr-FR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</a:rPr>
                <a:t>3</a:t>
              </a:r>
            </a:p>
            <a:p>
              <a:pPr marL="0" marR="0" lvl="0" indent="0" algn="ctr" defTabSz="4572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</a:rPr>
                <a:t>C = 6.10</a:t>
              </a:r>
              <a:r>
                <a:rPr kumimoji="0" lang="fr-FR" sz="1800" b="0" i="0" u="none" strike="noStrike" kern="0" cap="none" spc="0" normalizeH="0" baseline="3000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</a:rPr>
                <a:t>-6</a:t>
              </a:r>
              <a:r>
                <a:rPr kumimoji="0" lang="fr-FR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</a:rPr>
                <a:t> mol/L</a:t>
              </a:r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4341D2DC-F70B-4259-A75C-EAC675C7832B}"/>
                </a:ext>
              </a:extLst>
            </p:cNvPr>
            <p:cNvSpPr txBox="1"/>
            <p:nvPr/>
          </p:nvSpPr>
          <p:spPr>
            <a:xfrm>
              <a:off x="3432751" y="5254120"/>
              <a:ext cx="1724655" cy="799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</a:rPr>
                <a:t>Tube T</a:t>
              </a:r>
              <a:r>
                <a:rPr kumimoji="0" lang="fr-FR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</a:rPr>
                <a:t>2</a:t>
              </a:r>
            </a:p>
            <a:p>
              <a:pPr marL="0" marR="0" lvl="0" indent="0" algn="ctr" defTabSz="4572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</a:rPr>
                <a:t>C = 8.10</a:t>
              </a:r>
              <a:r>
                <a:rPr kumimoji="0" lang="fr-FR" sz="1800" b="0" i="0" u="none" strike="noStrike" kern="0" cap="none" spc="0" normalizeH="0" baseline="3000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</a:rPr>
                <a:t>-6</a:t>
              </a:r>
              <a:r>
                <a:rPr kumimoji="0" lang="fr-FR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</a:rPr>
                <a:t> mol/L</a:t>
              </a:r>
            </a:p>
          </p:txBody>
        </p:sp>
        <p:sp>
          <p:nvSpPr>
            <p:cNvPr id="34" name="Rectangle : avec coins arrondis en haut 33">
              <a:extLst>
                <a:ext uri="{FF2B5EF4-FFF2-40B4-BE49-F238E27FC236}">
                  <a16:creationId xmlns:a16="http://schemas.microsoft.com/office/drawing/2014/main" id="{DAE6AC65-A694-4052-91AF-58601C0CF0EC}"/>
                </a:ext>
              </a:extLst>
            </p:cNvPr>
            <p:cNvSpPr/>
            <p:nvPr/>
          </p:nvSpPr>
          <p:spPr>
            <a:xfrm rot="10800000">
              <a:off x="8119118" y="3295648"/>
              <a:ext cx="430497" cy="1953599"/>
            </a:xfrm>
            <a:prstGeom prst="round2SameRect">
              <a:avLst/>
            </a:prstGeom>
            <a:solidFill>
              <a:srgbClr val="1CADE4">
                <a:lumMod val="20000"/>
                <a:lumOff val="80000"/>
              </a:srgbClr>
            </a:solidFill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Arrondir un rectangle avec un coin du même côté 734">
              <a:extLst>
                <a:ext uri="{FF2B5EF4-FFF2-40B4-BE49-F238E27FC236}">
                  <a16:creationId xmlns:a16="http://schemas.microsoft.com/office/drawing/2014/main" id="{AC76FFBA-97C7-4922-A9F5-9104CE3287CD}"/>
                </a:ext>
              </a:extLst>
            </p:cNvPr>
            <p:cNvSpPr/>
            <p:nvPr/>
          </p:nvSpPr>
          <p:spPr>
            <a:xfrm rot="10800000" flipH="1">
              <a:off x="8119121" y="1907032"/>
              <a:ext cx="430495" cy="3342216"/>
            </a:xfrm>
            <a:custGeom>
              <a:avLst/>
              <a:gdLst>
                <a:gd name="connsiteX0" fmla="*/ 71751 w 430495"/>
                <a:gd name="connsiteY0" fmla="*/ 0 h 3342216"/>
                <a:gd name="connsiteX1" fmla="*/ 358744 w 430495"/>
                <a:gd name="connsiteY1" fmla="*/ 0 h 3342216"/>
                <a:gd name="connsiteX2" fmla="*/ 430495 w 430495"/>
                <a:gd name="connsiteY2" fmla="*/ 71751 h 3342216"/>
                <a:gd name="connsiteX3" fmla="*/ 430495 w 430495"/>
                <a:gd name="connsiteY3" fmla="*/ 3342216 h 3342216"/>
                <a:gd name="connsiteX4" fmla="*/ 430495 w 430495"/>
                <a:gd name="connsiteY4" fmla="*/ 3342216 h 3342216"/>
                <a:gd name="connsiteX5" fmla="*/ 0 w 430495"/>
                <a:gd name="connsiteY5" fmla="*/ 3342216 h 3342216"/>
                <a:gd name="connsiteX6" fmla="*/ 0 w 430495"/>
                <a:gd name="connsiteY6" fmla="*/ 3342216 h 3342216"/>
                <a:gd name="connsiteX7" fmla="*/ 0 w 430495"/>
                <a:gd name="connsiteY7" fmla="*/ 71751 h 3342216"/>
                <a:gd name="connsiteX8" fmla="*/ 71751 w 430495"/>
                <a:gd name="connsiteY8" fmla="*/ 0 h 3342216"/>
                <a:gd name="connsiteX0" fmla="*/ 0 w 521935"/>
                <a:gd name="connsiteY0" fmla="*/ 3342216 h 3433656"/>
                <a:gd name="connsiteX1" fmla="*/ 0 w 521935"/>
                <a:gd name="connsiteY1" fmla="*/ 3342216 h 3433656"/>
                <a:gd name="connsiteX2" fmla="*/ 0 w 521935"/>
                <a:gd name="connsiteY2" fmla="*/ 71751 h 3433656"/>
                <a:gd name="connsiteX3" fmla="*/ 71751 w 521935"/>
                <a:gd name="connsiteY3" fmla="*/ 0 h 3433656"/>
                <a:gd name="connsiteX4" fmla="*/ 358744 w 521935"/>
                <a:gd name="connsiteY4" fmla="*/ 0 h 3433656"/>
                <a:gd name="connsiteX5" fmla="*/ 430495 w 521935"/>
                <a:gd name="connsiteY5" fmla="*/ 71751 h 3433656"/>
                <a:gd name="connsiteX6" fmla="*/ 430495 w 521935"/>
                <a:gd name="connsiteY6" fmla="*/ 3342216 h 3433656"/>
                <a:gd name="connsiteX7" fmla="*/ 521935 w 521935"/>
                <a:gd name="connsiteY7" fmla="*/ 3433656 h 3433656"/>
                <a:gd name="connsiteX0" fmla="*/ 0 w 430495"/>
                <a:gd name="connsiteY0" fmla="*/ 3342216 h 3342216"/>
                <a:gd name="connsiteX1" fmla="*/ 0 w 430495"/>
                <a:gd name="connsiteY1" fmla="*/ 3342216 h 3342216"/>
                <a:gd name="connsiteX2" fmla="*/ 0 w 430495"/>
                <a:gd name="connsiteY2" fmla="*/ 71751 h 3342216"/>
                <a:gd name="connsiteX3" fmla="*/ 71751 w 430495"/>
                <a:gd name="connsiteY3" fmla="*/ 0 h 3342216"/>
                <a:gd name="connsiteX4" fmla="*/ 358744 w 430495"/>
                <a:gd name="connsiteY4" fmla="*/ 0 h 3342216"/>
                <a:gd name="connsiteX5" fmla="*/ 430495 w 430495"/>
                <a:gd name="connsiteY5" fmla="*/ 71751 h 3342216"/>
                <a:gd name="connsiteX6" fmla="*/ 430495 w 430495"/>
                <a:gd name="connsiteY6" fmla="*/ 3342216 h 3342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0495" h="3342216">
                  <a:moveTo>
                    <a:pt x="0" y="3342216"/>
                  </a:moveTo>
                  <a:lnTo>
                    <a:pt x="0" y="3342216"/>
                  </a:lnTo>
                  <a:lnTo>
                    <a:pt x="0" y="71751"/>
                  </a:lnTo>
                  <a:cubicBezTo>
                    <a:pt x="0" y="32124"/>
                    <a:pt x="32124" y="0"/>
                    <a:pt x="71751" y="0"/>
                  </a:cubicBezTo>
                  <a:lnTo>
                    <a:pt x="358744" y="0"/>
                  </a:lnTo>
                  <a:cubicBezTo>
                    <a:pt x="398371" y="0"/>
                    <a:pt x="430495" y="32124"/>
                    <a:pt x="430495" y="71751"/>
                  </a:cubicBezTo>
                  <a:lnTo>
                    <a:pt x="430495" y="3342216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30EE507B-5DA3-45E7-B298-0E64E0D86F4F}"/>
                </a:ext>
              </a:extLst>
            </p:cNvPr>
            <p:cNvSpPr txBox="1"/>
            <p:nvPr/>
          </p:nvSpPr>
          <p:spPr>
            <a:xfrm>
              <a:off x="7647582" y="5254120"/>
              <a:ext cx="1521550" cy="799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</a:rPr>
                <a:t>Tube T</a:t>
              </a:r>
              <a:r>
                <a:rPr kumimoji="0" lang="fr-FR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</a:rPr>
                <a:t>5</a:t>
              </a:r>
            </a:p>
            <a:p>
              <a:pPr marL="0" marR="0" lvl="0" indent="0" algn="ctr" defTabSz="4572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</a:rPr>
                <a:t>C = 2.10</a:t>
              </a:r>
              <a:r>
                <a:rPr kumimoji="0" lang="fr-FR" sz="1800" b="0" i="0" u="none" strike="noStrike" kern="0" cap="none" spc="0" normalizeH="0" baseline="3000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</a:rPr>
                <a:t>-6</a:t>
              </a:r>
              <a:r>
                <a:rPr kumimoji="0" lang="fr-FR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</a:rPr>
                <a:t> mol/L</a:t>
              </a:r>
            </a:p>
          </p:txBody>
        </p:sp>
      </p:grpSp>
      <p:pic>
        <p:nvPicPr>
          <p:cNvPr id="38" name="Image 37">
            <a:extLst>
              <a:ext uri="{FF2B5EF4-FFF2-40B4-BE49-F238E27FC236}">
                <a16:creationId xmlns:a16="http://schemas.microsoft.com/office/drawing/2014/main" id="{54580768-FF06-417A-99F7-3816DF2319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01" t="5424" r="3868" b="7471"/>
          <a:stretch/>
        </p:blipFill>
        <p:spPr>
          <a:xfrm>
            <a:off x="0" y="815672"/>
            <a:ext cx="1521201" cy="1698989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8F38D192-4C98-4503-B440-DDDF898058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46" r="24999" b="53532"/>
          <a:stretch/>
        </p:blipFill>
        <p:spPr>
          <a:xfrm>
            <a:off x="466126" y="2694689"/>
            <a:ext cx="1196642" cy="184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392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DC550E4-85F9-4574-951D-539D37AC4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CA36E10A-3BD7-4C39-AD9D-175EEC073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Sérum physiologique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88A8F84-3E2C-41D9-86DF-3E6EB101F9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10" t="6770" r="48069" b="9164"/>
          <a:stretch/>
        </p:blipFill>
        <p:spPr>
          <a:xfrm>
            <a:off x="2995344" y="930862"/>
            <a:ext cx="1805257" cy="328336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2DAD4A9-AB3F-4E03-B9E9-228C1B0228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5" t="36185" r="48055" b="50000"/>
          <a:stretch/>
        </p:blipFill>
        <p:spPr>
          <a:xfrm>
            <a:off x="5267606" y="1622252"/>
            <a:ext cx="3740711" cy="1224377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50C92FE-D044-46AB-A7D5-814DE4ABD4D1}"/>
              </a:ext>
            </a:extLst>
          </p:cNvPr>
          <p:cNvSpPr/>
          <p:nvPr/>
        </p:nvSpPr>
        <p:spPr>
          <a:xfrm>
            <a:off x="2995344" y="2071688"/>
            <a:ext cx="1805257" cy="500856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8F84035B-69A0-4A89-A177-15B284507039}"/>
              </a:ext>
            </a:extLst>
          </p:cNvPr>
          <p:cNvCxnSpPr>
            <a:stCxn id="7" idx="3"/>
            <a:endCxn id="6" idx="1"/>
          </p:cNvCxnSpPr>
          <p:nvPr/>
        </p:nvCxnSpPr>
        <p:spPr>
          <a:xfrm flipV="1">
            <a:off x="4800601" y="2234441"/>
            <a:ext cx="467005" cy="876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Image 9">
            <a:extLst>
              <a:ext uri="{FF2B5EF4-FFF2-40B4-BE49-F238E27FC236}">
                <a16:creationId xmlns:a16="http://schemas.microsoft.com/office/drawing/2014/main" id="{85FE032B-626B-4800-8BA1-71F2B296BD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0456"/>
          <a:stretch/>
        </p:blipFill>
        <p:spPr>
          <a:xfrm>
            <a:off x="786232" y="1294124"/>
            <a:ext cx="1514055" cy="298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129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BB34828-5B37-40AB-8C01-6823665E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1B0F5952-C566-4F03-B47E-91972DF3C682}"/>
              </a:ext>
            </a:extLst>
          </p:cNvPr>
          <p:cNvSpPr txBox="1">
            <a:spLocks/>
          </p:cNvSpPr>
          <p:nvPr/>
        </p:nvSpPr>
        <p:spPr>
          <a:xfrm>
            <a:off x="449580" y="24825"/>
            <a:ext cx="8141970" cy="8229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Loi de Kohlrausch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Espace réservé du contenu 3">
                <a:extLst>
                  <a:ext uri="{FF2B5EF4-FFF2-40B4-BE49-F238E27FC236}">
                    <a16:creationId xmlns:a16="http://schemas.microsoft.com/office/drawing/2014/main" id="{18DA7D3F-B188-43FC-B2B2-B46EDF2351D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9540091"/>
                  </p:ext>
                </p:extLst>
              </p:nvPr>
            </p:nvGraphicFramePr>
            <p:xfrm>
              <a:off x="123825" y="1183149"/>
              <a:ext cx="8896350" cy="2925898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2965450">
                      <a:extLst>
                        <a:ext uri="{9D8B030D-6E8A-4147-A177-3AD203B41FA5}">
                          <a16:colId xmlns:a16="http://schemas.microsoft.com/office/drawing/2014/main" val="1360380674"/>
                        </a:ext>
                      </a:extLst>
                    </a:gridCol>
                    <a:gridCol w="2965450">
                      <a:extLst>
                        <a:ext uri="{9D8B030D-6E8A-4147-A177-3AD203B41FA5}">
                          <a16:colId xmlns:a16="http://schemas.microsoft.com/office/drawing/2014/main" val="3603846786"/>
                        </a:ext>
                      </a:extLst>
                    </a:gridCol>
                    <a:gridCol w="2965450">
                      <a:extLst>
                        <a:ext uri="{9D8B030D-6E8A-4147-A177-3AD203B41FA5}">
                          <a16:colId xmlns:a16="http://schemas.microsoft.com/office/drawing/2014/main" val="3649707148"/>
                        </a:ext>
                      </a:extLst>
                    </a:gridCol>
                  </a:tblGrid>
                  <a:tr h="5514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Technique utilisée</a:t>
                          </a:r>
                        </a:p>
                      </a:txBody>
                      <a:tcPr marL="87464" marR="8746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Spectrophotométrie</a:t>
                          </a:r>
                        </a:p>
                      </a:txBody>
                      <a:tcPr marL="87464" marR="8746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Conductimétrie</a:t>
                          </a:r>
                        </a:p>
                      </a:txBody>
                      <a:tcPr marL="87464" marR="87464" anchor="ctr"/>
                    </a:tc>
                    <a:extLst>
                      <a:ext uri="{0D108BD9-81ED-4DB2-BD59-A6C34878D82A}">
                        <a16:rowId xmlns:a16="http://schemas.microsoft.com/office/drawing/2014/main" val="871676685"/>
                      </a:ext>
                    </a:extLst>
                  </a:tr>
                  <a:tr h="5514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Phénomène physique</a:t>
                          </a:r>
                        </a:p>
                      </a:txBody>
                      <a:tcPr marL="87464" marR="87464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/>
                            <a:t>Absorption de la lumière</a:t>
                          </a:r>
                        </a:p>
                      </a:txBody>
                      <a:tcPr marL="87464" marR="87464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/>
                            <a:t>Conduction du courant</a:t>
                          </a:r>
                        </a:p>
                      </a:txBody>
                      <a:tcPr marL="87464" marR="87464" anchor="ctr"/>
                    </a:tc>
                    <a:extLst>
                      <a:ext uri="{0D108BD9-81ED-4DB2-BD59-A6C34878D82A}">
                        <a16:rowId xmlns:a16="http://schemas.microsoft.com/office/drawing/2014/main" val="2467723533"/>
                      </a:ext>
                    </a:extLst>
                  </a:tr>
                  <a:tr h="57298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Relation</a:t>
                          </a:r>
                        </a:p>
                      </a:txBody>
                      <a:tcPr marL="87464" marR="8746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u="sng" dirty="0"/>
                            <a:t>Loi de Beer-Lambert</a:t>
                          </a:r>
                        </a:p>
                        <a:p>
                          <a:pPr algn="ctr"/>
                          <a:endParaRPr lang="fr-FR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mtClean="0"/>
                                  <m:t>𝐴</m:t>
                                </m:r>
                                <m:r>
                                  <a:rPr lang="fr-FR" smtClean="0"/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l-GR" i="1" smtClean="0"/>
                                  <m:t>ε</m:t>
                                </m:r>
                                <m:r>
                                  <a:rPr lang="fr-FR" smtClean="0"/>
                                  <m:t>×</m:t>
                                </m:r>
                                <m:r>
                                  <a:rPr lang="fr-FR" smtClean="0"/>
                                  <m:t>𝑙</m:t>
                                </m:r>
                                <m:r>
                                  <a:rPr lang="fr-FR" smtClean="0"/>
                                  <m:t>×[</m:t>
                                </m:r>
                                <m:r>
                                  <m:rPr>
                                    <m:nor/>
                                  </m:rPr>
                                  <a:rPr lang="fr-FR" smtClean="0"/>
                                  <m:t>bleu</m:t>
                                </m:r>
                                <m:r>
                                  <m:rPr>
                                    <m:nor/>
                                  </m:rPr>
                                  <a:rPr lang="fr-FR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fr-FR" smtClean="0"/>
                                  <m:t>E</m:t>
                                </m:r>
                                <m:r>
                                  <m:rPr>
                                    <m:nor/>
                                  </m:rPr>
                                  <a:rPr lang="fr-FR" smtClean="0"/>
                                  <m:t>131</m:t>
                                </m:r>
                                <m:r>
                                  <a:rPr lang="fr-FR" smtClean="0"/>
                                  <m:t>]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marL="87464" marR="87464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b="1" u="sng" dirty="0"/>
                            <a:t>Loi de Kohlrausch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mtClean="0"/>
                                  <m:t>𝜎</m:t>
                                </m:r>
                                <m:r>
                                  <a:rPr lang="fr-FR" smtClean="0"/>
                                  <m:t>=</m:t>
                                </m:r>
                                <m:sSub>
                                  <m:sSubPr>
                                    <m:ctrlPr>
                                      <a:rPr lang="fr-FR" smtClean="0"/>
                                    </m:ctrlPr>
                                  </m:sSubPr>
                                  <m:e>
                                    <m:r>
                                      <a:rPr lang="fr-FR" smtClean="0"/>
                                      <m:t>𝜆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fr-FR" smtClean="0"/>
                                      <m:t>Na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fr-FR" baseline="30000" smtClean="0"/>
                                      <m:t>+</m:t>
                                    </m:r>
                                  </m:sub>
                                </m:sSub>
                                <m:r>
                                  <a:rPr lang="fr-FR" smtClean="0"/>
                                  <m:t>×</m:t>
                                </m:r>
                                <m:r>
                                  <m:rPr>
                                    <m:nor/>
                                  </m:rPr>
                                  <a:rPr lang="fr-FR" smtClean="0"/>
                                  <m:t>[</m:t>
                                </m:r>
                                <m:r>
                                  <m:rPr>
                                    <m:nor/>
                                  </m:rPr>
                                  <a:rPr lang="fr-FR" smtClean="0"/>
                                  <m:t>Na</m:t>
                                </m:r>
                                <m:r>
                                  <m:rPr>
                                    <m:nor/>
                                  </m:rPr>
                                  <a:rPr lang="fr-FR" baseline="30000" smtClean="0"/>
                                  <m:t>+</m:t>
                                </m:r>
                                <m:r>
                                  <a:rPr lang="fr-FR" smtClean="0"/>
                                  <m:t>]+</m:t>
                                </m:r>
                                <m:sSub>
                                  <m:sSubPr>
                                    <m:ctrlPr>
                                      <a:rPr lang="fr-FR" smtClean="0"/>
                                    </m:ctrlPr>
                                  </m:sSubPr>
                                  <m:e>
                                    <m:r>
                                      <a:rPr lang="fr-FR" smtClean="0"/>
                                      <m:t>𝜆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fr-FR" smtClean="0"/>
                                      <m:t>Cl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fr-FR" baseline="30000" smtClean="0"/>
                                      <m:t>−</m:t>
                                    </m:r>
                                  </m:sub>
                                </m:sSub>
                                <m:r>
                                  <a:rPr lang="fr-FR" smtClean="0"/>
                                  <m:t>×</m:t>
                                </m:r>
                                <m:r>
                                  <m:rPr>
                                    <m:nor/>
                                  </m:rPr>
                                  <a:rPr lang="fr-FR" smtClean="0"/>
                                  <m:t>[</m:t>
                                </m:r>
                                <m:r>
                                  <m:rPr>
                                    <m:nor/>
                                  </m:rPr>
                                  <a:rPr lang="fr-FR" smtClean="0"/>
                                  <m:t>Cl</m:t>
                                </m:r>
                                <m:r>
                                  <m:rPr>
                                    <m:nor/>
                                  </m:rPr>
                                  <a:rPr lang="fr-FR" baseline="30000" smtClean="0"/>
                                  <m:t>−</m:t>
                                </m:r>
                                <m:r>
                                  <a:rPr lang="fr-FR" smtClean="0"/>
                                  <m:t>]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marL="87464" marR="87464" anchor="ctr"/>
                    </a:tc>
                    <a:extLst>
                      <a:ext uri="{0D108BD9-81ED-4DB2-BD59-A6C34878D82A}">
                        <a16:rowId xmlns:a16="http://schemas.microsoft.com/office/drawing/2014/main" val="1146175333"/>
                      </a:ext>
                    </a:extLst>
                  </a:tr>
                  <a:tr h="5514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Grandeur mesurée</a:t>
                          </a:r>
                        </a:p>
                      </a:txBody>
                      <a:tcPr marL="87464" marR="8746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fr-FR" smtClean="0"/>
                                <m:t>𝐴</m:t>
                              </m:r>
                            </m:oMath>
                          </a14:m>
                          <a:r>
                            <a:rPr lang="fr-FR" dirty="0"/>
                            <a:t> : absorbance</a:t>
                          </a:r>
                        </a:p>
                      </a:txBody>
                      <a:tcPr marL="87464" marR="8746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fr-FR" smtClean="0"/>
                                <m:t>𝜎</m:t>
                              </m:r>
                            </m:oMath>
                          </a14:m>
                          <a:r>
                            <a:rPr lang="fr-FR" dirty="0"/>
                            <a:t> : conductivité </a:t>
                          </a:r>
                        </a:p>
                      </a:txBody>
                      <a:tcPr marL="87464" marR="87464" anchor="ctr"/>
                    </a:tc>
                    <a:extLst>
                      <a:ext uri="{0D108BD9-81ED-4DB2-BD59-A6C34878D82A}">
                        <a16:rowId xmlns:a16="http://schemas.microsoft.com/office/drawing/2014/main" val="2725511026"/>
                      </a:ext>
                    </a:extLst>
                  </a:tr>
                  <a:tr h="5514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Grandeur molaire associée</a:t>
                          </a:r>
                        </a:p>
                      </a:txBody>
                      <a:tcPr marL="87464" marR="8746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latin typeface="Cambria Math" panose="02040503050406030204" pitchFamily="18" charset="0"/>
                                  </a:rPr>
                                  <m:t>ε</m:t>
                                </m:r>
                                <m:r>
                                  <a:rPr lang="fr-FR" smtClean="0"/>
                                  <m:t>×</m:t>
                                </m:r>
                                <m:r>
                                  <a:rPr lang="fr-FR" smtClean="0"/>
                                  <m:t>𝑙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marL="87464" marR="8746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mtClean="0"/>
                                  <m:t>𝜆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marL="87464" marR="87464" anchor="ctr"/>
                    </a:tc>
                    <a:extLst>
                      <a:ext uri="{0D108BD9-81ED-4DB2-BD59-A6C34878D82A}">
                        <a16:rowId xmlns:a16="http://schemas.microsoft.com/office/drawing/2014/main" val="78218373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Espace réservé du contenu 3">
                <a:extLst>
                  <a:ext uri="{FF2B5EF4-FFF2-40B4-BE49-F238E27FC236}">
                    <a16:creationId xmlns:a16="http://schemas.microsoft.com/office/drawing/2014/main" id="{18DA7D3F-B188-43FC-B2B2-B46EDF2351D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9540091"/>
                  </p:ext>
                </p:extLst>
              </p:nvPr>
            </p:nvGraphicFramePr>
            <p:xfrm>
              <a:off x="123825" y="1183149"/>
              <a:ext cx="8896350" cy="2925898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2965450">
                      <a:extLst>
                        <a:ext uri="{9D8B030D-6E8A-4147-A177-3AD203B41FA5}">
                          <a16:colId xmlns:a16="http://schemas.microsoft.com/office/drawing/2014/main" val="1360380674"/>
                        </a:ext>
                      </a:extLst>
                    </a:gridCol>
                    <a:gridCol w="2965450">
                      <a:extLst>
                        <a:ext uri="{9D8B030D-6E8A-4147-A177-3AD203B41FA5}">
                          <a16:colId xmlns:a16="http://schemas.microsoft.com/office/drawing/2014/main" val="3603846786"/>
                        </a:ext>
                      </a:extLst>
                    </a:gridCol>
                    <a:gridCol w="2965450">
                      <a:extLst>
                        <a:ext uri="{9D8B030D-6E8A-4147-A177-3AD203B41FA5}">
                          <a16:colId xmlns:a16="http://schemas.microsoft.com/office/drawing/2014/main" val="3649707148"/>
                        </a:ext>
                      </a:extLst>
                    </a:gridCol>
                  </a:tblGrid>
                  <a:tr h="5514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Technique utilisée</a:t>
                          </a:r>
                        </a:p>
                      </a:txBody>
                      <a:tcPr marL="87464" marR="8746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Spectrophotométrie</a:t>
                          </a:r>
                        </a:p>
                      </a:txBody>
                      <a:tcPr marL="87464" marR="8746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Conductimétrie</a:t>
                          </a:r>
                        </a:p>
                      </a:txBody>
                      <a:tcPr marL="87464" marR="87464" anchor="ctr"/>
                    </a:tc>
                    <a:extLst>
                      <a:ext uri="{0D108BD9-81ED-4DB2-BD59-A6C34878D82A}">
                        <a16:rowId xmlns:a16="http://schemas.microsoft.com/office/drawing/2014/main" val="871676685"/>
                      </a:ext>
                    </a:extLst>
                  </a:tr>
                  <a:tr h="5514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Phénomène physique</a:t>
                          </a:r>
                        </a:p>
                      </a:txBody>
                      <a:tcPr marL="87464" marR="87464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/>
                            <a:t>Absorption de la lumière</a:t>
                          </a:r>
                        </a:p>
                      </a:txBody>
                      <a:tcPr marL="87464" marR="87464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/>
                            <a:t>Conduction du courant</a:t>
                          </a:r>
                        </a:p>
                      </a:txBody>
                      <a:tcPr marL="87464" marR="87464" anchor="ctr"/>
                    </a:tc>
                    <a:extLst>
                      <a:ext uri="{0D108BD9-81ED-4DB2-BD59-A6C34878D82A}">
                        <a16:rowId xmlns:a16="http://schemas.microsoft.com/office/drawing/2014/main" val="2467723533"/>
                      </a:ext>
                    </a:extLst>
                  </a:tr>
                  <a:tr h="7200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Relation</a:t>
                          </a:r>
                        </a:p>
                      </a:txBody>
                      <a:tcPr marL="87464" marR="87464"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87464" marR="87464" anchor="ctr">
                        <a:blipFill>
                          <a:blip r:embed="rId2"/>
                          <a:stretch>
                            <a:fillRect l="-100412" t="-152941" r="-101029" b="-1537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87464" marR="87464" anchor="ctr">
                        <a:blipFill>
                          <a:blip r:embed="rId2"/>
                          <a:stretch>
                            <a:fillRect l="-200000" t="-152941" r="-821" b="-1537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175333"/>
                      </a:ext>
                    </a:extLst>
                  </a:tr>
                  <a:tr h="5514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Grandeur mesurée</a:t>
                          </a:r>
                        </a:p>
                      </a:txBody>
                      <a:tcPr marL="87464" marR="87464"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87464" marR="87464" anchor="ctr">
                        <a:blipFill>
                          <a:blip r:embed="rId2"/>
                          <a:stretch>
                            <a:fillRect l="-100412" t="-334444" r="-101029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87464" marR="87464" anchor="ctr">
                        <a:blipFill>
                          <a:blip r:embed="rId2"/>
                          <a:stretch>
                            <a:fillRect l="-200000" t="-334444" r="-821" b="-1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5511026"/>
                      </a:ext>
                    </a:extLst>
                  </a:tr>
                  <a:tr h="5514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Grandeur molaire associée</a:t>
                          </a:r>
                        </a:p>
                      </a:txBody>
                      <a:tcPr marL="87464" marR="87464"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87464" marR="87464" anchor="ctr">
                        <a:blipFill>
                          <a:blip r:embed="rId2"/>
                          <a:stretch>
                            <a:fillRect l="-100412" t="-429670" r="-101029" b="-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87464" marR="87464" anchor="ctr">
                        <a:blipFill>
                          <a:blip r:embed="rId2"/>
                          <a:stretch>
                            <a:fillRect l="-200000" t="-429670" r="-821" b="-2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218373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38796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ECBB0EE-3D48-4E89-9913-5D54431A5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2C9E7113-E1CD-4C3B-BF31-31E4378A5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142622"/>
            <a:ext cx="7543800" cy="694497"/>
          </a:xfrm>
        </p:spPr>
        <p:txBody>
          <a:bodyPr/>
          <a:lstStyle/>
          <a:p>
            <a:r>
              <a:rPr lang="fr-FR" dirty="0"/>
              <a:t>Dispositif expérimental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07840F37-7110-41B5-B652-917DBDFA6959}"/>
              </a:ext>
            </a:extLst>
          </p:cNvPr>
          <p:cNvCxnSpPr>
            <a:cxnSpLocks/>
            <a:stCxn id="22" idx="6"/>
          </p:cNvCxnSpPr>
          <p:nvPr/>
        </p:nvCxnSpPr>
        <p:spPr>
          <a:xfrm flipV="1">
            <a:off x="1828490" y="3401870"/>
            <a:ext cx="2642746" cy="844651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CF0AAB12-0C51-428A-8E65-54535E36D174}"/>
              </a:ext>
            </a:extLst>
          </p:cNvPr>
          <p:cNvGrpSpPr/>
          <p:nvPr/>
        </p:nvGrpSpPr>
        <p:grpSpPr>
          <a:xfrm>
            <a:off x="2967082" y="1046246"/>
            <a:ext cx="6153777" cy="3580810"/>
            <a:chOff x="3678282" y="837119"/>
            <a:chExt cx="6153777" cy="3580810"/>
          </a:xfrm>
        </p:grpSpPr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1DC26F81-ACDA-4CBA-AF30-C0ACB6A49558}"/>
                </a:ext>
              </a:extLst>
            </p:cNvPr>
            <p:cNvGrpSpPr/>
            <p:nvPr/>
          </p:nvGrpSpPr>
          <p:grpSpPr>
            <a:xfrm>
              <a:off x="3678282" y="837119"/>
              <a:ext cx="6153777" cy="3580810"/>
              <a:chOff x="1233186" y="268427"/>
              <a:chExt cx="9433698" cy="4605760"/>
            </a:xfrm>
          </p:grpSpPr>
          <p:pic>
            <p:nvPicPr>
              <p:cNvPr id="31" name="Image 30">
                <a:extLst>
                  <a:ext uri="{FF2B5EF4-FFF2-40B4-BE49-F238E27FC236}">
                    <a16:creationId xmlns:a16="http://schemas.microsoft.com/office/drawing/2014/main" id="{E6A21137-1795-4208-A6C8-C50A5E4209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014941" y="268427"/>
                <a:ext cx="4096383" cy="4315441"/>
              </a:xfrm>
              <a:prstGeom prst="rect">
                <a:avLst/>
              </a:prstGeom>
            </p:spPr>
          </p:pic>
          <p:grpSp>
            <p:nvGrpSpPr>
              <p:cNvPr id="14" name="Groupe 13">
                <a:extLst>
                  <a:ext uri="{FF2B5EF4-FFF2-40B4-BE49-F238E27FC236}">
                    <a16:creationId xmlns:a16="http://schemas.microsoft.com/office/drawing/2014/main" id="{6914E22C-981D-43FC-A1E3-86E04AB0A023}"/>
                  </a:ext>
                </a:extLst>
              </p:cNvPr>
              <p:cNvGrpSpPr/>
              <p:nvPr/>
            </p:nvGrpSpPr>
            <p:grpSpPr>
              <a:xfrm>
                <a:off x="1233186" y="287637"/>
                <a:ext cx="9433698" cy="4586550"/>
                <a:chOff x="-1308057" y="331780"/>
                <a:chExt cx="9433698" cy="4586550"/>
              </a:xfrm>
            </p:grpSpPr>
            <p:grpSp>
              <p:nvGrpSpPr>
                <p:cNvPr id="5" name="Groupe 4">
                  <a:extLst>
                    <a:ext uri="{FF2B5EF4-FFF2-40B4-BE49-F238E27FC236}">
                      <a16:creationId xmlns:a16="http://schemas.microsoft.com/office/drawing/2014/main" id="{8F300CFC-685C-4C75-B6BF-4DB9692ED49F}"/>
                    </a:ext>
                  </a:extLst>
                </p:cNvPr>
                <p:cNvGrpSpPr/>
                <p:nvPr/>
              </p:nvGrpSpPr>
              <p:grpSpPr>
                <a:xfrm>
                  <a:off x="4817244" y="331780"/>
                  <a:ext cx="2604954" cy="1159083"/>
                  <a:chOff x="5469306" y="1471009"/>
                  <a:chExt cx="2604954" cy="1159083"/>
                </a:xfrm>
              </p:grpSpPr>
              <p:cxnSp>
                <p:nvCxnSpPr>
                  <p:cNvPr id="6" name="Connecteur droit avec flèche 5">
                    <a:extLst>
                      <a:ext uri="{FF2B5EF4-FFF2-40B4-BE49-F238E27FC236}">
                        <a16:creationId xmlns:a16="http://schemas.microsoft.com/office/drawing/2014/main" id="{491ACA64-446C-4370-A838-BC970BCC8B0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469306" y="2302342"/>
                    <a:ext cx="300999" cy="32775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" name="ZoneTexte 6">
                    <a:extLst>
                      <a:ext uri="{FF2B5EF4-FFF2-40B4-BE49-F238E27FC236}">
                        <a16:creationId xmlns:a16="http://schemas.microsoft.com/office/drawing/2014/main" id="{66383D26-5D5B-462C-89F5-514617EFE821}"/>
                      </a:ext>
                    </a:extLst>
                  </p:cNvPr>
                  <p:cNvSpPr txBox="1"/>
                  <p:nvPr/>
                </p:nvSpPr>
                <p:spPr>
                  <a:xfrm>
                    <a:off x="5770304" y="1471009"/>
                    <a:ext cx="2303956" cy="831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dirty="0"/>
                      <a:t>Passage d’un courant</a:t>
                    </a:r>
                  </a:p>
                </p:txBody>
              </p:sp>
            </p:grpSp>
            <p:grpSp>
              <p:nvGrpSpPr>
                <p:cNvPr id="8" name="Groupe 7">
                  <a:extLst>
                    <a:ext uri="{FF2B5EF4-FFF2-40B4-BE49-F238E27FC236}">
                      <a16:creationId xmlns:a16="http://schemas.microsoft.com/office/drawing/2014/main" id="{AABAC4E9-B5E7-4741-920B-42E6D82F8163}"/>
                    </a:ext>
                  </a:extLst>
                </p:cNvPr>
                <p:cNvGrpSpPr/>
                <p:nvPr/>
              </p:nvGrpSpPr>
              <p:grpSpPr>
                <a:xfrm>
                  <a:off x="-1308057" y="4086997"/>
                  <a:ext cx="4621389" cy="831333"/>
                  <a:chOff x="183248" y="5565243"/>
                  <a:chExt cx="4621389" cy="831333"/>
                </a:xfrm>
              </p:grpSpPr>
              <p:cxnSp>
                <p:nvCxnSpPr>
                  <p:cNvPr id="9" name="Connecteur droit avec flèche 8">
                    <a:extLst>
                      <a:ext uri="{FF2B5EF4-FFF2-40B4-BE49-F238E27FC236}">
                        <a16:creationId xmlns:a16="http://schemas.microsoft.com/office/drawing/2014/main" id="{916953B4-BED6-4A56-8413-FFC15704FC93}"/>
                      </a:ext>
                    </a:extLst>
                  </p:cNvPr>
                  <p:cNvCxnSpPr>
                    <a:cxnSpLocks/>
                    <a:stCxn id="10" idx="3"/>
                  </p:cNvCxnSpPr>
                  <p:nvPr/>
                </p:nvCxnSpPr>
                <p:spPr>
                  <a:xfrm flipV="1">
                    <a:off x="2432983" y="5642616"/>
                    <a:ext cx="2371654" cy="338294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" name="ZoneTexte 9">
                    <a:extLst>
                      <a:ext uri="{FF2B5EF4-FFF2-40B4-BE49-F238E27FC236}">
                        <a16:creationId xmlns:a16="http://schemas.microsoft.com/office/drawing/2014/main" id="{80EAE426-A509-497E-AD08-E653989164C7}"/>
                      </a:ext>
                    </a:extLst>
                  </p:cNvPr>
                  <p:cNvSpPr txBox="1"/>
                  <p:nvPr/>
                </p:nvSpPr>
                <p:spPr>
                  <a:xfrm>
                    <a:off x="183248" y="5565243"/>
                    <a:ext cx="2249735" cy="831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dirty="0"/>
                      <a:t>Ions positifs :  Na</a:t>
                    </a:r>
                    <a:r>
                      <a:rPr lang="fr-FR" baseline="30000" dirty="0"/>
                      <a:t>+</a:t>
                    </a:r>
                  </a:p>
                </p:txBody>
              </p:sp>
            </p:grpSp>
            <p:grpSp>
              <p:nvGrpSpPr>
                <p:cNvPr id="11" name="Groupe 10">
                  <a:extLst>
                    <a:ext uri="{FF2B5EF4-FFF2-40B4-BE49-F238E27FC236}">
                      <a16:creationId xmlns:a16="http://schemas.microsoft.com/office/drawing/2014/main" id="{DB033DAA-B6BD-4A8E-86D0-88A5742EF569}"/>
                    </a:ext>
                  </a:extLst>
                </p:cNvPr>
                <p:cNvGrpSpPr/>
                <p:nvPr/>
              </p:nvGrpSpPr>
              <p:grpSpPr>
                <a:xfrm>
                  <a:off x="3955809" y="1791558"/>
                  <a:ext cx="4169832" cy="2428155"/>
                  <a:chOff x="5332020" y="3497514"/>
                  <a:chExt cx="4169832" cy="2428155"/>
                </a:xfrm>
              </p:grpSpPr>
              <p:cxnSp>
                <p:nvCxnSpPr>
                  <p:cNvPr id="12" name="Connecteur droit avec flèche 11">
                    <a:extLst>
                      <a:ext uri="{FF2B5EF4-FFF2-40B4-BE49-F238E27FC236}">
                        <a16:creationId xmlns:a16="http://schemas.microsoft.com/office/drawing/2014/main" id="{0F3F99D2-FB9A-4DDF-860A-5B77CAFBE72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332020" y="4249670"/>
                    <a:ext cx="2324867" cy="1675999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" name="ZoneTexte 12">
                    <a:extLst>
                      <a:ext uri="{FF2B5EF4-FFF2-40B4-BE49-F238E27FC236}">
                        <a16:creationId xmlns:a16="http://schemas.microsoft.com/office/drawing/2014/main" id="{359C73FB-9238-4423-AA88-CD7DB3A33A42}"/>
                      </a:ext>
                    </a:extLst>
                  </p:cNvPr>
                  <p:cNvSpPr txBox="1"/>
                  <p:nvPr/>
                </p:nvSpPr>
                <p:spPr>
                  <a:xfrm>
                    <a:off x="7197895" y="3497514"/>
                    <a:ext cx="2303957" cy="75215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600" dirty="0"/>
                      <a:t>Ions négatifs: Cl</a:t>
                    </a:r>
                    <a:r>
                      <a:rPr lang="fr-FR" sz="1600" baseline="30000" dirty="0"/>
                      <a:t>-</a:t>
                    </a:r>
                  </a:p>
                </p:txBody>
              </p:sp>
            </p:grpSp>
          </p:grpSp>
        </p:grp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033F8D04-FBC9-4C0A-B99F-51385D3F2985}"/>
                </a:ext>
              </a:extLst>
            </p:cNvPr>
            <p:cNvSpPr/>
            <p:nvPr/>
          </p:nvSpPr>
          <p:spPr>
            <a:xfrm>
              <a:off x="5182436" y="2279366"/>
              <a:ext cx="3641382" cy="2081192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64" name="ZoneTexte 63">
            <a:extLst>
              <a:ext uri="{FF2B5EF4-FFF2-40B4-BE49-F238E27FC236}">
                <a16:creationId xmlns:a16="http://schemas.microsoft.com/office/drawing/2014/main" id="{89341550-E5C1-47A2-9E48-51D375D7B3AA}"/>
              </a:ext>
            </a:extLst>
          </p:cNvPr>
          <p:cNvSpPr txBox="1"/>
          <p:nvPr/>
        </p:nvSpPr>
        <p:spPr>
          <a:xfrm rot="20523569">
            <a:off x="2652281" y="3130691"/>
            <a:ext cx="1424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00B050"/>
                </a:solidFill>
              </a:rPr>
              <a:t>Zoom</a:t>
            </a:r>
          </a:p>
        </p:txBody>
      </p: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E5BE0A84-62FB-4FCA-BBB0-FCE73F10CACB}"/>
              </a:ext>
            </a:extLst>
          </p:cNvPr>
          <p:cNvGrpSpPr/>
          <p:nvPr/>
        </p:nvGrpSpPr>
        <p:grpSpPr>
          <a:xfrm>
            <a:off x="215951" y="1001477"/>
            <a:ext cx="3605745" cy="3399867"/>
            <a:chOff x="215951" y="1001477"/>
            <a:chExt cx="3605745" cy="3399867"/>
          </a:xfrm>
        </p:grpSpPr>
        <p:sp>
          <p:nvSpPr>
            <p:cNvPr id="66" name="ZoneTexte 65">
              <a:extLst>
                <a:ext uri="{FF2B5EF4-FFF2-40B4-BE49-F238E27FC236}">
                  <a16:creationId xmlns:a16="http://schemas.microsoft.com/office/drawing/2014/main" id="{AE2349E6-FA41-401A-A5EF-5A3F4A189584}"/>
                </a:ext>
              </a:extLst>
            </p:cNvPr>
            <p:cNvSpPr txBox="1"/>
            <p:nvPr/>
          </p:nvSpPr>
          <p:spPr>
            <a:xfrm>
              <a:off x="215951" y="1001477"/>
              <a:ext cx="20029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Cellule conductimétrique </a:t>
              </a:r>
            </a:p>
          </p:txBody>
        </p:sp>
        <p:grpSp>
          <p:nvGrpSpPr>
            <p:cNvPr id="75" name="Groupe 74">
              <a:extLst>
                <a:ext uri="{FF2B5EF4-FFF2-40B4-BE49-F238E27FC236}">
                  <a16:creationId xmlns:a16="http://schemas.microsoft.com/office/drawing/2014/main" id="{93A4EA03-36AD-4226-971A-F229CF9BB0AF}"/>
                </a:ext>
              </a:extLst>
            </p:cNvPr>
            <p:cNvGrpSpPr/>
            <p:nvPr/>
          </p:nvGrpSpPr>
          <p:grpSpPr>
            <a:xfrm>
              <a:off x="999565" y="1147938"/>
              <a:ext cx="2822131" cy="3253406"/>
              <a:chOff x="999565" y="1147938"/>
              <a:chExt cx="2822131" cy="3253406"/>
            </a:xfrm>
          </p:grpSpPr>
          <p:pic>
            <p:nvPicPr>
              <p:cNvPr id="21" name="Image 20">
                <a:extLst>
                  <a:ext uri="{FF2B5EF4-FFF2-40B4-BE49-F238E27FC236}">
                    <a16:creationId xmlns:a16="http://schemas.microsoft.com/office/drawing/2014/main" id="{FC1795BD-B483-45B4-84E6-E180E79E48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9565" y="1962326"/>
                <a:ext cx="444612" cy="2439018"/>
              </a:xfrm>
              <a:prstGeom prst="rect">
                <a:avLst/>
              </a:prstGeom>
            </p:spPr>
          </p:pic>
          <p:pic>
            <p:nvPicPr>
              <p:cNvPr id="67" name="Image 66">
                <a:extLst>
                  <a:ext uri="{FF2B5EF4-FFF2-40B4-BE49-F238E27FC236}">
                    <a16:creationId xmlns:a16="http://schemas.microsoft.com/office/drawing/2014/main" id="{C885B5E7-BA6F-49D6-A3EA-1E0FDF4264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50096" y="1147938"/>
                <a:ext cx="1371600" cy="1628775"/>
              </a:xfrm>
              <a:prstGeom prst="rect">
                <a:avLst/>
              </a:prstGeom>
            </p:spPr>
          </p:pic>
          <p:cxnSp>
            <p:nvCxnSpPr>
              <p:cNvPr id="71" name="Connecteur : en angle 70">
                <a:extLst>
                  <a:ext uri="{FF2B5EF4-FFF2-40B4-BE49-F238E27FC236}">
                    <a16:creationId xmlns:a16="http://schemas.microsoft.com/office/drawing/2014/main" id="{A84E5446-7C43-4A21-830B-1CCC6601E76C}"/>
                  </a:ext>
                </a:extLst>
              </p:cNvPr>
              <p:cNvCxnSpPr>
                <a:cxnSpLocks/>
                <a:stCxn id="21" idx="0"/>
              </p:cNvCxnSpPr>
              <p:nvPr/>
            </p:nvCxnSpPr>
            <p:spPr>
              <a:xfrm rot="16200000" flipH="1">
                <a:off x="1993035" y="1191162"/>
                <a:ext cx="24724" cy="1567052"/>
              </a:xfrm>
              <a:prstGeom prst="bentConnector4">
                <a:avLst>
                  <a:gd name="adj1" fmla="val -924608"/>
                  <a:gd name="adj2" fmla="val 99398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9D1D82EA-AE73-401C-A8DB-B1AE5AEEE18E}"/>
              </a:ext>
            </a:extLst>
          </p:cNvPr>
          <p:cNvGrpSpPr/>
          <p:nvPr/>
        </p:nvGrpSpPr>
        <p:grpSpPr>
          <a:xfrm>
            <a:off x="794496" y="3857078"/>
            <a:ext cx="853643" cy="778884"/>
            <a:chOff x="794496" y="3857078"/>
            <a:chExt cx="853643" cy="778884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B0263B8-13C7-41DC-8D97-424FEE3487DA}"/>
                </a:ext>
              </a:extLst>
            </p:cNvPr>
            <p:cNvGrpSpPr/>
            <p:nvPr/>
          </p:nvGrpSpPr>
          <p:grpSpPr>
            <a:xfrm>
              <a:off x="794496" y="3857078"/>
              <a:ext cx="853033" cy="778884"/>
              <a:chOff x="480467" y="3850175"/>
              <a:chExt cx="1479951" cy="957784"/>
            </a:xfrm>
          </p:grpSpPr>
          <p:sp>
            <p:nvSpPr>
              <p:cNvPr id="45" name="Ellipse 44">
                <a:extLst>
                  <a:ext uri="{FF2B5EF4-FFF2-40B4-BE49-F238E27FC236}">
                    <a16:creationId xmlns:a16="http://schemas.microsoft.com/office/drawing/2014/main" id="{B63790E6-1301-4927-96D2-056DA295ABED}"/>
                  </a:ext>
                </a:extLst>
              </p:cNvPr>
              <p:cNvSpPr/>
              <p:nvPr/>
            </p:nvSpPr>
            <p:spPr>
              <a:xfrm>
                <a:off x="492874" y="3850175"/>
                <a:ext cx="1467544" cy="2703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B97E9838-6F7A-4DAF-9C52-1EFE588BE3D5}"/>
                  </a:ext>
                </a:extLst>
              </p:cNvPr>
              <p:cNvCxnSpPr>
                <a:stCxn id="45" idx="2"/>
              </p:cNvCxnSpPr>
              <p:nvPr/>
            </p:nvCxnSpPr>
            <p:spPr>
              <a:xfrm flipH="1">
                <a:off x="482600" y="3985332"/>
                <a:ext cx="10274" cy="71425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6D7F0AE7-8B39-4C10-8633-8F797CDCDA18}"/>
                  </a:ext>
                </a:extLst>
              </p:cNvPr>
              <p:cNvCxnSpPr>
                <a:stCxn id="45" idx="6"/>
              </p:cNvCxnSpPr>
              <p:nvPr/>
            </p:nvCxnSpPr>
            <p:spPr>
              <a:xfrm flipH="1">
                <a:off x="1956833" y="3985332"/>
                <a:ext cx="3585" cy="67650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Ellipse 49">
                <a:extLst>
                  <a:ext uri="{FF2B5EF4-FFF2-40B4-BE49-F238E27FC236}">
                    <a16:creationId xmlns:a16="http://schemas.microsoft.com/office/drawing/2014/main" id="{565DD1AC-769C-4AB8-A4E2-BE24266BF6AB}"/>
                  </a:ext>
                </a:extLst>
              </p:cNvPr>
              <p:cNvSpPr/>
              <p:nvPr/>
            </p:nvSpPr>
            <p:spPr>
              <a:xfrm>
                <a:off x="480467" y="4537646"/>
                <a:ext cx="1467544" cy="2703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593EF4F6-6217-4D91-BF4B-056B9F7C962C}"/>
                </a:ext>
              </a:extLst>
            </p:cNvPr>
            <p:cNvSpPr/>
            <p:nvPr/>
          </p:nvSpPr>
          <p:spPr>
            <a:xfrm>
              <a:off x="802257" y="4040880"/>
              <a:ext cx="845882" cy="219822"/>
            </a:xfrm>
            <a:prstGeom prst="ellipse">
              <a:avLst/>
            </a:prstGeom>
            <a:solidFill>
              <a:schemeClr val="accent6">
                <a:lumMod val="75000"/>
                <a:alpha val="5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B83DEEEF-E794-405F-89EF-C2A87B675B46}"/>
                </a:ext>
              </a:extLst>
            </p:cNvPr>
            <p:cNvSpPr/>
            <p:nvPr/>
          </p:nvSpPr>
          <p:spPr>
            <a:xfrm>
              <a:off x="801647" y="4416139"/>
              <a:ext cx="845882" cy="219822"/>
            </a:xfrm>
            <a:prstGeom prst="ellipse">
              <a:avLst/>
            </a:prstGeom>
            <a:solidFill>
              <a:srgbClr val="08A5EF">
                <a:alpha val="4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Rectangle : coins arrondis 54">
              <a:extLst>
                <a:ext uri="{FF2B5EF4-FFF2-40B4-BE49-F238E27FC236}">
                  <a16:creationId xmlns:a16="http://schemas.microsoft.com/office/drawing/2014/main" id="{08C59BDB-3872-4ACD-92F5-B642BBF465CB}"/>
                </a:ext>
              </a:extLst>
            </p:cNvPr>
            <p:cNvSpPr/>
            <p:nvPr/>
          </p:nvSpPr>
          <p:spPr>
            <a:xfrm>
              <a:off x="801647" y="4150791"/>
              <a:ext cx="832809" cy="384181"/>
            </a:xfrm>
            <a:prstGeom prst="roundRect">
              <a:avLst/>
            </a:prstGeom>
            <a:solidFill>
              <a:srgbClr val="73CCF6">
                <a:alpha val="6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2" name="Ellipse 21">
            <a:extLst>
              <a:ext uri="{FF2B5EF4-FFF2-40B4-BE49-F238E27FC236}">
                <a16:creationId xmlns:a16="http://schemas.microsoft.com/office/drawing/2014/main" id="{120812EC-D3C1-42D8-BA06-376F6B3C01B7}"/>
              </a:ext>
            </a:extLst>
          </p:cNvPr>
          <p:cNvSpPr/>
          <p:nvPr/>
        </p:nvSpPr>
        <p:spPr>
          <a:xfrm>
            <a:off x="621494" y="3706868"/>
            <a:ext cx="1206996" cy="1079305"/>
          </a:xfrm>
          <a:prstGeom prst="ellipse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566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3F96C70-6912-46AB-86F7-97583867B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271666D-0CCA-4B23-A896-6229B72A2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Dosage par étalonnage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580DED41-B237-4EC4-B687-442665647C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4254633"/>
              </p:ext>
            </p:extLst>
          </p:nvPr>
        </p:nvGraphicFramePr>
        <p:xfrm>
          <a:off x="1217412" y="986357"/>
          <a:ext cx="6459072" cy="337694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796170">
                  <a:extLst>
                    <a:ext uri="{9D8B030D-6E8A-4147-A177-3AD203B41FA5}">
                      <a16:colId xmlns:a16="http://schemas.microsoft.com/office/drawing/2014/main" val="1340512531"/>
                    </a:ext>
                  </a:extLst>
                </a:gridCol>
                <a:gridCol w="4662902">
                  <a:extLst>
                    <a:ext uri="{9D8B030D-6E8A-4147-A177-3AD203B41FA5}">
                      <a16:colId xmlns:a16="http://schemas.microsoft.com/office/drawing/2014/main" val="2477712341"/>
                    </a:ext>
                  </a:extLst>
                </a:gridCol>
              </a:tblGrid>
              <a:tr h="675388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Type de dosage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Étalonnage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141038"/>
                  </a:ext>
                </a:extLst>
              </a:tr>
              <a:tr h="675388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Méthode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Non destructrice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3548040"/>
                  </a:ext>
                </a:extLst>
              </a:tr>
              <a:tr h="675388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Suivi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Spectrophotométrique,</a:t>
                      </a:r>
                    </a:p>
                    <a:p>
                      <a:pPr algn="ctr"/>
                      <a:r>
                        <a:rPr lang="fr-FR" dirty="0"/>
                        <a:t>conductimétrique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433245"/>
                  </a:ext>
                </a:extLst>
              </a:tr>
              <a:tr h="675388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Avantages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fr-FR" dirty="0"/>
                        <a:t>Facile d’obtenir une concentration une fois l’étalonnage terminé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6641000"/>
                  </a:ext>
                </a:extLst>
              </a:tr>
              <a:tr h="675388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Inconvénients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Étalonnage long à réaliser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6914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9932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D728DBE-8F0E-4C8C-9A00-ED7853AF7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CCAB7A31-D883-4A8E-BFD6-D9E77FF16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230" y="24825"/>
            <a:ext cx="7561943" cy="694497"/>
          </a:xfrm>
        </p:spPr>
        <p:txBody>
          <a:bodyPr/>
          <a:lstStyle/>
          <a:p>
            <a:r>
              <a:rPr lang="fr-FR" sz="4400" dirty="0"/>
              <a:t>Dispositif de titrage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CB7406E-38E9-4E50-A919-81095B1E9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121" y="124239"/>
            <a:ext cx="4421822" cy="4513943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AE1BB25-3C08-40C7-8096-6BF3CA7E7A4C}"/>
              </a:ext>
            </a:extLst>
          </p:cNvPr>
          <p:cNvCxnSpPr/>
          <p:nvPr/>
        </p:nvCxnSpPr>
        <p:spPr>
          <a:xfrm>
            <a:off x="3164114" y="1233714"/>
            <a:ext cx="21045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C75D2215-F92F-4B58-96E9-06EA2F6CE316}"/>
              </a:ext>
            </a:extLst>
          </p:cNvPr>
          <p:cNvCxnSpPr/>
          <p:nvPr/>
        </p:nvCxnSpPr>
        <p:spPr>
          <a:xfrm>
            <a:off x="3611835" y="3040969"/>
            <a:ext cx="21045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838FDBF4-AAF8-4597-A789-DFB28EC33222}"/>
              </a:ext>
            </a:extLst>
          </p:cNvPr>
          <p:cNvCxnSpPr/>
          <p:nvPr/>
        </p:nvCxnSpPr>
        <p:spPr>
          <a:xfrm>
            <a:off x="3164114" y="4071257"/>
            <a:ext cx="21045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14398927-2A0F-47C3-869B-C847C2096F75}"/>
              </a:ext>
            </a:extLst>
          </p:cNvPr>
          <p:cNvSpPr txBox="1"/>
          <p:nvPr/>
        </p:nvSpPr>
        <p:spPr>
          <a:xfrm>
            <a:off x="846864" y="879771"/>
            <a:ext cx="2510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atin typeface="+mj-lt"/>
              </a:rPr>
              <a:t>Burette contenant la solution titrante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5759DE5-254B-4374-8DFC-11B751CCFDC7}"/>
              </a:ext>
            </a:extLst>
          </p:cNvPr>
          <p:cNvSpPr txBox="1"/>
          <p:nvPr/>
        </p:nvSpPr>
        <p:spPr>
          <a:xfrm>
            <a:off x="643664" y="2822545"/>
            <a:ext cx="3131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atin typeface="+mj-lt"/>
              </a:rPr>
              <a:t>Cellule conductimétrique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4FF568B-B9AC-4A64-AD07-70215A023530}"/>
              </a:ext>
            </a:extLst>
          </p:cNvPr>
          <p:cNvSpPr txBox="1"/>
          <p:nvPr/>
        </p:nvSpPr>
        <p:spPr>
          <a:xfrm>
            <a:off x="1086348" y="3865207"/>
            <a:ext cx="2510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atin typeface="+mj-lt"/>
              </a:rPr>
              <a:t>Solution titrée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C1026619-5F50-42CB-AC6B-E450BCED1F13}"/>
              </a:ext>
            </a:extLst>
          </p:cNvPr>
          <p:cNvCxnSpPr/>
          <p:nvPr/>
        </p:nvCxnSpPr>
        <p:spPr>
          <a:xfrm>
            <a:off x="7917353" y="2714171"/>
            <a:ext cx="0" cy="754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E07E130A-E36E-4123-ADE6-5F475F715E3C}"/>
              </a:ext>
            </a:extLst>
          </p:cNvPr>
          <p:cNvSpPr txBox="1"/>
          <p:nvPr/>
        </p:nvSpPr>
        <p:spPr>
          <a:xfrm>
            <a:off x="7017468" y="2304626"/>
            <a:ext cx="1799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+mj-lt"/>
              </a:rPr>
              <a:t>Conductimètre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3CA17AD-FCBE-4EDF-900F-EE941F92CC01}"/>
              </a:ext>
            </a:extLst>
          </p:cNvPr>
          <p:cNvSpPr txBox="1"/>
          <p:nvPr/>
        </p:nvSpPr>
        <p:spPr>
          <a:xfrm>
            <a:off x="555645" y="1899812"/>
            <a:ext cx="1546705" cy="461665"/>
          </a:xfrm>
          <a:prstGeom prst="rect">
            <a:avLst/>
          </a:prstGeom>
          <a:noFill/>
          <a:ln w="28575">
            <a:solidFill>
              <a:srgbClr val="FD5C03"/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dirty="0">
                <a:hlinkClick r:id="rId3"/>
              </a:rPr>
              <a:t>Simulation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967377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BA4D821-C49B-4043-98BB-F8776490D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D8F1AAA-5419-4A39-94E7-B19BEB754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Evolution de la conductivité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Espace réservé du contenu 2">
                <a:extLst>
                  <a:ext uri="{FF2B5EF4-FFF2-40B4-BE49-F238E27FC236}">
                    <a16:creationId xmlns:a16="http://schemas.microsoft.com/office/drawing/2014/main" id="{E5FFC5FF-E823-468D-ABE3-740B80A554E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49091994"/>
                  </p:ext>
                </p:extLst>
              </p:nvPr>
            </p:nvGraphicFramePr>
            <p:xfrm>
              <a:off x="0" y="2616799"/>
              <a:ext cx="9144000" cy="2145966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127725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3051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7405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9371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11887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07244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2177144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38303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Espèces présentes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mtClean="0"/>
                                  <m:t>𝑵</m:t>
                                </m:r>
                                <m:sSup>
                                  <m:sSupPr>
                                    <m:ctrlPr>
                                      <a:rPr lang="fr-FR" smtClean="0"/>
                                    </m:ctrlPr>
                                  </m:sSupPr>
                                  <m:e>
                                    <m:r>
                                      <a:rPr lang="fr-FR" smtClean="0"/>
                                      <m:t>𝒂</m:t>
                                    </m:r>
                                  </m:e>
                                  <m:sup>
                                    <m:r>
                                      <a:rPr lang="fr-FR" smtClean="0"/>
                                      <m:t>+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mtClean="0"/>
                                  <m:t>𝑪</m:t>
                                </m:r>
                                <m:sSup>
                                  <m:sSupPr>
                                    <m:ctrlPr>
                                      <a:rPr lang="fr-FR" smtClean="0"/>
                                    </m:ctrlPr>
                                  </m:sSupPr>
                                  <m:e>
                                    <m:r>
                                      <a:rPr lang="fr-FR" smtClean="0"/>
                                      <m:t>𝒍</m:t>
                                    </m:r>
                                  </m:e>
                                  <m:sup>
                                    <m:r>
                                      <a:rPr lang="fr-FR" smtClean="0"/>
                                      <m:t>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mtClean="0"/>
                                  <m:t>𝑨</m:t>
                                </m:r>
                                <m:sSup>
                                  <m:sSupPr>
                                    <m:ctrlPr>
                                      <a:rPr lang="fr-FR" smtClean="0"/>
                                    </m:ctrlPr>
                                  </m:sSupPr>
                                  <m:e>
                                    <m:r>
                                      <a:rPr lang="fr-FR" smtClean="0"/>
                                      <m:t>𝒈</m:t>
                                    </m:r>
                                  </m:e>
                                  <m:sup>
                                    <m:r>
                                      <a:rPr lang="fr-FR" smtClean="0"/>
                                      <m:t>+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mtClean="0"/>
                                  <m:t>𝑵</m:t>
                                </m:r>
                                <m:sSubSup>
                                  <m:sSubSupPr>
                                    <m:ctrlPr>
                                      <a:rPr lang="fr-FR" smtClean="0"/>
                                    </m:ctrlPr>
                                  </m:sSubSupPr>
                                  <m:e>
                                    <m:r>
                                      <a:rPr lang="fr-FR" smtClean="0"/>
                                      <m:t>𝑶</m:t>
                                    </m:r>
                                  </m:e>
                                  <m:sub>
                                    <m:r>
                                      <a:rPr lang="fr-FR" smtClean="0"/>
                                      <m:t>𝟑</m:t>
                                    </m:r>
                                  </m:sub>
                                  <m:sup>
                                    <m:r>
                                      <a:rPr lang="fr-FR" smtClean="0"/>
                                      <m:t>−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Conductivité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61032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Variation</a:t>
                          </a:r>
                          <a:r>
                            <a:rPr lang="fr-FR" baseline="0" dirty="0"/>
                            <a:t> des concentrations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mtClean="0"/>
                                  <m:t>(</m:t>
                                </m:r>
                                <m:sSub>
                                  <m:sSubPr>
                                    <m:ctrlPr>
                                      <a:rPr lang="fr-FR" smtClean="0"/>
                                    </m:ctrlPr>
                                  </m:sSubPr>
                                  <m:e>
                                    <m:r>
                                      <a:rPr lang="fr-FR" smtClean="0"/>
                                      <m:t>𝑉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aj</m:t>
                                    </m:r>
                                  </m:sub>
                                </m:sSub>
                                <m:r>
                                  <a:rPr lang="fr-FR" smtClean="0"/>
                                  <m:t>&lt;</m:t>
                                </m:r>
                                <m:sSub>
                                  <m:sSubPr>
                                    <m:ctrlPr>
                                      <a:rPr lang="fr-FR" smtClean="0"/>
                                    </m:ctrlPr>
                                  </m:sSubPr>
                                  <m:e>
                                    <m:r>
                                      <a:rPr lang="fr-FR" smtClean="0"/>
                                      <m:t>𝑉</m:t>
                                    </m:r>
                                  </m:e>
                                  <m:sub>
                                    <m:r>
                                      <a:rPr lang="fr-FR" smtClean="0"/>
                                      <m:t>𝑒𝑞</m:t>
                                    </m:r>
                                  </m:sub>
                                </m:sSub>
                                <m:r>
                                  <a:rPr lang="fr-FR" smtClean="0"/>
                                  <m:t>)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Spectateurs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/>
                            <a:t>(réagissent avec</a:t>
                          </a:r>
                          <a:r>
                            <a:rPr lang="fr-FR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fr-FR" baseline="0" smtClean="0"/>
                                <m:t>𝐴</m:t>
                              </m:r>
                              <m:sSup>
                                <m:sSupPr>
                                  <m:ctrlPr>
                                    <a:rPr lang="fr-FR" baseline="0" smtClean="0"/>
                                  </m:ctrlPr>
                                </m:sSupPr>
                                <m:e>
                                  <m:r>
                                    <a:rPr lang="fr-FR" baseline="0" smtClean="0"/>
                                    <m:t>𝑔</m:t>
                                  </m:r>
                                </m:e>
                                <m:sup>
                                  <m:r>
                                    <a:rPr lang="fr-FR" baseline="0" smtClean="0"/>
                                    <m:t>+</m:t>
                                  </m:r>
                                </m:sup>
                              </m:sSup>
                            </m:oMath>
                          </a14:m>
                          <a:r>
                            <a:rPr lang="fr-FR" dirty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mtClean="0"/>
                                  <m:t>0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:r>
                            <a:rPr lang="fr-FR" dirty="0"/>
                            <a:t>(réagissent avec</a:t>
                          </a:r>
                          <a14:m>
                            <m:oMath xmlns:m="http://schemas.openxmlformats.org/officeDocument/2006/math">
                              <m:r>
                                <a:rPr lang="fr-FR" baseline="0" smtClean="0"/>
                                <m:t> </m:t>
                              </m:r>
                              <m:r>
                                <a:rPr lang="fr-FR" baseline="0" smtClean="0"/>
                                <m:t>𝐶</m:t>
                              </m:r>
                              <m:sSup>
                                <m:sSupPr>
                                  <m:ctrlPr>
                                    <a:rPr lang="fr-FR" baseline="0" smtClean="0"/>
                                  </m:ctrlPr>
                                </m:sSupPr>
                                <m:e>
                                  <m:r>
                                    <a:rPr lang="fr-FR" baseline="0" smtClean="0"/>
                                    <m:t>𝑙</m:t>
                                  </m:r>
                                </m:e>
                                <m:sup>
                                  <m:r>
                                    <a:rPr lang="fr-FR" baseline="0" smtClean="0"/>
                                    <m:t>−</m:t>
                                  </m:r>
                                </m:sup>
                              </m:sSup>
                            </m:oMath>
                          </a14:m>
                          <a:r>
                            <a:rPr lang="fr-FR" dirty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  <a:p>
                          <a:pPr algn="ctr"/>
                          <a:r>
                            <a:rPr lang="fr-FR" dirty="0"/>
                            <a:t>Spectateurs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mtClean="0"/>
                                  <m:t>𝜎</m:t>
                                </m:r>
                                <m:r>
                                  <a:rPr lang="fr-FR" smtClean="0"/>
                                  <m:t>=</m:t>
                                </m:r>
                                <m:sSub>
                                  <m:sSubPr>
                                    <m:ctrlPr>
                                      <a:rPr lang="fr-FR" smtClean="0"/>
                                    </m:ctrlPr>
                                  </m:sSubPr>
                                  <m:e>
                                    <m:r>
                                      <a:rPr lang="fr-FR" smtClean="0"/>
                                      <m:t>𝜆</m:t>
                                    </m:r>
                                  </m:e>
                                  <m:sub>
                                    <m:r>
                                      <a:rPr lang="fr-FR" smtClean="0"/>
                                      <m:t>𝑁</m:t>
                                    </m:r>
                                    <m:sSup>
                                      <m:sSupPr>
                                        <m:ctrlPr>
                                          <a:rPr lang="fr-FR" smtClean="0"/>
                                        </m:ctrlPr>
                                      </m:sSupPr>
                                      <m:e>
                                        <m:r>
                                          <a:rPr lang="fr-FR" smtClean="0"/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fr-FR" smtClean="0"/>
                                          <m:t>+</m:t>
                                        </m:r>
                                      </m:sup>
                                    </m:sSup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fr-FR" smtClean="0"/>
                                    </m:ctrlPr>
                                  </m:dPr>
                                  <m:e>
                                    <m:r>
                                      <a:rPr lang="fr-FR" smtClean="0"/>
                                      <m:t>𝑁</m:t>
                                    </m:r>
                                    <m:sSup>
                                      <m:sSupPr>
                                        <m:ctrlPr>
                                          <a:rPr lang="fr-FR" smtClean="0"/>
                                        </m:ctrlPr>
                                      </m:sSupPr>
                                      <m:e>
                                        <m:r>
                                          <a:rPr lang="fr-FR" smtClean="0"/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fr-FR" smtClean="0"/>
                                          <m:t>+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fr-FR" smtClean="0"/>
                                  <m:t>+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/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/>
                                      <m:t>λ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fr-FR"/>
                                        </m:ctrlPr>
                                      </m:sSupPr>
                                      <m:e>
                                        <m:r>
                                          <a:rPr lang="fr-FR" smtClean="0"/>
                                          <m:t>𝐶𝑙</m:t>
                                        </m:r>
                                      </m:e>
                                      <m:sup>
                                        <m:r>
                                          <a:rPr lang="fr-FR" smtClean="0"/>
                                          <m:t>−</m:t>
                                        </m:r>
                                      </m:sup>
                                    </m:sSup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fr-FR"/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fr-FR"/>
                                        </m:ctrlPr>
                                      </m:sSupPr>
                                      <m:e>
                                        <m:r>
                                          <a:rPr lang="fr-FR" smtClean="0"/>
                                          <m:t>𝐶𝑙</m:t>
                                        </m:r>
                                      </m:e>
                                      <m:sup>
                                        <m:r>
                                          <a:rPr lang="fr-FR" smtClean="0"/>
                                          <m:t>−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fr-FR" smtClean="0"/>
                                  <m:t>+</m:t>
                                </m:r>
                                <m:sSub>
                                  <m:sSubPr>
                                    <m:ctrlPr>
                                      <a:rPr lang="fr-FR" smtClean="0"/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mtClean="0"/>
                                      <m:t>λ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fr-FR" smtClean="0"/>
                                        </m:ctrlPr>
                                      </m:sSupPr>
                                      <m:e>
                                        <m:r>
                                          <a:rPr lang="fr-FR" smtClean="0"/>
                                          <m:t>𝑁𝑂</m:t>
                                        </m:r>
                                        <m:r>
                                          <a:rPr lang="fr-FR" smtClean="0"/>
                                          <m:t>3</m:t>
                                        </m:r>
                                      </m:e>
                                      <m:sup>
                                        <m:r>
                                          <a:rPr lang="fr-FR" smtClean="0"/>
                                          <m:t>−</m:t>
                                        </m:r>
                                      </m:sup>
                                    </m:sSup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fr-FR" smtClean="0"/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fr-FR"/>
                                        </m:ctrlPr>
                                      </m:sSupPr>
                                      <m:e>
                                        <m:r>
                                          <a:rPr lang="fr-FR"/>
                                          <m:t>𝑁</m:t>
                                        </m:r>
                                        <m:r>
                                          <a:rPr lang="fr-FR" smtClean="0"/>
                                          <m:t>𝑂</m:t>
                                        </m:r>
                                        <m:r>
                                          <a:rPr lang="fr-FR" smtClean="0"/>
                                          <m:t>3</m:t>
                                        </m:r>
                                      </m:e>
                                      <m:sup>
                                        <m:r>
                                          <a:rPr lang="fr-FR" smtClean="0"/>
                                          <m:t>−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893263">
                    <a:tc v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mtClean="0"/>
                                  <m:t>(</m:t>
                                </m:r>
                                <m:sSub>
                                  <m:sSubPr>
                                    <m:ctrlPr>
                                      <a:rPr lang="fr-FR" smtClean="0"/>
                                    </m:ctrlPr>
                                  </m:sSubPr>
                                  <m:e>
                                    <m:r>
                                      <a:rPr lang="fr-FR" smtClean="0"/>
                                      <m:t>𝑉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aj</m:t>
                                    </m:r>
                                  </m:sub>
                                </m:sSub>
                                <m:r>
                                  <a:rPr lang="fr-FR" smtClean="0"/>
                                  <m:t>&gt;</m:t>
                                </m:r>
                                <m:sSub>
                                  <m:sSubPr>
                                    <m:ctrlPr>
                                      <a:rPr lang="fr-FR" smtClean="0"/>
                                    </m:ctrlPr>
                                  </m:sSubPr>
                                  <m:e>
                                    <m:r>
                                      <a:rPr lang="fr-FR" smtClean="0"/>
                                      <m:t>𝑉</m:t>
                                    </m:r>
                                  </m:e>
                                  <m:sub>
                                    <m:r>
                                      <a:rPr lang="fr-FR" smtClean="0"/>
                                      <m:t>𝑒𝑞</m:t>
                                    </m:r>
                                  </m:sub>
                                </m:sSub>
                                <m:r>
                                  <a:rPr lang="fr-FR" smtClean="0"/>
                                  <m:t>)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Spectateurs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mtClean="0"/>
                                  <m:t>0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:r>
                            <a:rPr lang="fr-FR" dirty="0"/>
                            <a:t>(consommés</a:t>
                          </a:r>
                          <a:r>
                            <a:rPr lang="fr-FR" baseline="0" dirty="0"/>
                            <a:t> par </a:t>
                          </a:r>
                          <a14:m>
                            <m:oMath xmlns:m="http://schemas.openxmlformats.org/officeDocument/2006/math">
                              <m:r>
                                <a:rPr lang="fr-FR" baseline="0" smtClean="0"/>
                                <m:t>𝐴</m:t>
                              </m:r>
                              <m:sSup>
                                <m:sSupPr>
                                  <m:ctrlPr>
                                    <a:rPr lang="fr-FR" baseline="0" smtClean="0"/>
                                  </m:ctrlPr>
                                </m:sSupPr>
                                <m:e>
                                  <m:r>
                                    <a:rPr lang="fr-FR" baseline="0" smtClean="0"/>
                                    <m:t>𝑔</m:t>
                                  </m:r>
                                </m:e>
                                <m:sup>
                                  <m:r>
                                    <a:rPr lang="fr-FR" baseline="0" smtClean="0"/>
                                    <m:t>+</m:t>
                                  </m:r>
                                </m:sup>
                              </m:sSup>
                            </m:oMath>
                          </a14:m>
                          <a:r>
                            <a:rPr lang="fr-FR" dirty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  <a:p>
                          <a:pPr algn="ctr"/>
                          <a:r>
                            <a:rPr lang="fr-FR" dirty="0"/>
                            <a:t>Spectateurs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  <a:p>
                          <a:pPr algn="ctr"/>
                          <a:r>
                            <a:rPr lang="fr-FR" dirty="0"/>
                            <a:t>Spectateurs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mtClean="0"/>
                                  <m:t>𝜎</m:t>
                                </m:r>
                                <m:r>
                                  <a:rPr lang="fr-FR" smtClean="0"/>
                                  <m:t>=</m:t>
                                </m:r>
                                <m:sSub>
                                  <m:sSubPr>
                                    <m:ctrlPr>
                                      <a:rPr lang="fr-FR" smtClean="0"/>
                                    </m:ctrlPr>
                                  </m:sSubPr>
                                  <m:e>
                                    <m:r>
                                      <a:rPr lang="fr-FR" smtClean="0"/>
                                      <m:t>𝜆</m:t>
                                    </m:r>
                                  </m:e>
                                  <m:sub>
                                    <m:r>
                                      <a:rPr lang="fr-FR" smtClean="0"/>
                                      <m:t>𝑁</m:t>
                                    </m:r>
                                    <m:sSup>
                                      <m:sSupPr>
                                        <m:ctrlPr>
                                          <a:rPr lang="fr-FR" smtClean="0"/>
                                        </m:ctrlPr>
                                      </m:sSupPr>
                                      <m:e>
                                        <m:r>
                                          <a:rPr lang="fr-FR" smtClean="0"/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fr-FR" smtClean="0"/>
                                          <m:t>+</m:t>
                                        </m:r>
                                      </m:sup>
                                    </m:sSup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fr-FR" smtClean="0"/>
                                    </m:ctrlPr>
                                  </m:dPr>
                                  <m:e>
                                    <m:r>
                                      <a:rPr lang="fr-FR" smtClean="0"/>
                                      <m:t>𝑁</m:t>
                                    </m:r>
                                    <m:sSup>
                                      <m:sSupPr>
                                        <m:ctrlPr>
                                          <a:rPr lang="fr-FR" smtClean="0"/>
                                        </m:ctrlPr>
                                      </m:sSupPr>
                                      <m:e>
                                        <m:r>
                                          <a:rPr lang="fr-FR" smtClean="0"/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fr-FR" smtClean="0"/>
                                          <m:t>+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fr-FR" smtClean="0"/>
                                  <m:t>+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/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/>
                                      <m:t>λ</m:t>
                                    </m:r>
                                  </m:e>
                                  <m:sub>
                                    <m:r>
                                      <a:rPr lang="fr-FR" smtClean="0"/>
                                      <m:t>𝐴</m:t>
                                    </m:r>
                                    <m:sSup>
                                      <m:sSupPr>
                                        <m:ctrlPr>
                                          <a:rPr lang="fr-FR" smtClean="0"/>
                                        </m:ctrlPr>
                                      </m:sSupPr>
                                      <m:e>
                                        <m:r>
                                          <a:rPr lang="fr-FR" smtClean="0"/>
                                          <m:t>𝑔</m:t>
                                        </m:r>
                                      </m:e>
                                      <m:sup>
                                        <m:r>
                                          <a:rPr lang="fr-FR" smtClean="0"/>
                                          <m:t>+</m:t>
                                        </m:r>
                                      </m:sup>
                                    </m:sSup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fr-FR"/>
                                    </m:ctrlPr>
                                  </m:dPr>
                                  <m:e>
                                    <m:r>
                                      <a:rPr lang="fr-FR" smtClean="0"/>
                                      <m:t>𝐴</m:t>
                                    </m:r>
                                    <m:sSup>
                                      <m:sSupPr>
                                        <m:ctrlPr>
                                          <a:rPr lang="fr-FR" smtClean="0"/>
                                        </m:ctrlPr>
                                      </m:sSupPr>
                                      <m:e>
                                        <m:r>
                                          <a:rPr lang="fr-FR" smtClean="0"/>
                                          <m:t>𝑔</m:t>
                                        </m:r>
                                      </m:e>
                                      <m:sup>
                                        <m:r>
                                          <a:rPr lang="fr-FR" smtClean="0"/>
                                          <m:t>+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fr-FR" smtClean="0"/>
                                  <m:t>+</m:t>
                                </m:r>
                                <m:sSub>
                                  <m:sSubPr>
                                    <m:ctrlPr>
                                      <a:rPr lang="fr-FR" smtClean="0"/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mtClean="0"/>
                                      <m:t>λ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fr-FR" smtClean="0"/>
                                        </m:ctrlPr>
                                      </m:sSupPr>
                                      <m:e>
                                        <m:r>
                                          <a:rPr lang="fr-FR" smtClean="0"/>
                                          <m:t>𝑁𝑂</m:t>
                                        </m:r>
                                        <m:r>
                                          <a:rPr lang="fr-FR" smtClean="0"/>
                                          <m:t>3</m:t>
                                        </m:r>
                                      </m:e>
                                      <m:sup>
                                        <m:r>
                                          <a:rPr lang="fr-FR" smtClean="0"/>
                                          <m:t>−</m:t>
                                        </m:r>
                                      </m:sup>
                                    </m:sSup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fr-FR" smtClean="0"/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fr-FR"/>
                                        </m:ctrlPr>
                                      </m:sSupPr>
                                      <m:e>
                                        <m:r>
                                          <a:rPr lang="fr-FR"/>
                                          <m:t>𝑁</m:t>
                                        </m:r>
                                        <m:r>
                                          <a:rPr lang="fr-FR" smtClean="0"/>
                                          <m:t>𝑂</m:t>
                                        </m:r>
                                        <m:r>
                                          <a:rPr lang="fr-FR" smtClean="0"/>
                                          <m:t>3</m:t>
                                        </m:r>
                                      </m:e>
                                      <m:sup>
                                        <m:r>
                                          <a:rPr lang="fr-FR" smtClean="0"/>
                                          <m:t>−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Espace réservé du contenu 2">
                <a:extLst>
                  <a:ext uri="{FF2B5EF4-FFF2-40B4-BE49-F238E27FC236}">
                    <a16:creationId xmlns:a16="http://schemas.microsoft.com/office/drawing/2014/main" id="{E5FFC5FF-E823-468D-ABE3-740B80A554E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49091994"/>
                  </p:ext>
                </p:extLst>
              </p:nvPr>
            </p:nvGraphicFramePr>
            <p:xfrm>
              <a:off x="0" y="2616799"/>
              <a:ext cx="9144000" cy="2145966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127725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3051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7405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9371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11887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07244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2177144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38303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Espèces présentes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6477" t="-1786" r="-539773" b="-533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4298" t="-1786" r="-316667" b="-533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26630" t="-1786" r="-292391" b="-533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50568" t="-1786" r="-205682" b="-533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Conductivité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9144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Variation</a:t>
                          </a:r>
                          <a:r>
                            <a:rPr lang="fr-FR" baseline="0" dirty="0"/>
                            <a:t> des concentrations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5444" t="-38000" r="-666272" b="-9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Spectateurs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4298" t="-38000" r="-316667" b="-9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26630" t="-38000" r="-292391" b="-9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  <a:p>
                          <a:pPr algn="ctr"/>
                          <a:r>
                            <a:rPr lang="fr-FR" dirty="0"/>
                            <a:t>Spectateurs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20728" t="-38000" r="-1401" b="-9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893263">
                    <a:tc v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5444" t="-140816" r="-666272" b="-1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Spectateurs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4298" t="-140816" r="-316667" b="-1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  <a:p>
                          <a:pPr algn="ctr"/>
                          <a:r>
                            <a:rPr lang="fr-FR" dirty="0"/>
                            <a:t>Spectateurs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  <a:p>
                          <a:pPr algn="ctr"/>
                          <a:r>
                            <a:rPr lang="fr-FR" dirty="0"/>
                            <a:t>Spectateurs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20728" t="-140816" r="-1401" b="-1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33" name="Groupe 32">
            <a:extLst>
              <a:ext uri="{FF2B5EF4-FFF2-40B4-BE49-F238E27FC236}">
                <a16:creationId xmlns:a16="http://schemas.microsoft.com/office/drawing/2014/main" id="{DEECB106-A0FF-4ADA-BEB3-FAFDD471D78D}"/>
              </a:ext>
            </a:extLst>
          </p:cNvPr>
          <p:cNvGrpSpPr/>
          <p:nvPr/>
        </p:nvGrpSpPr>
        <p:grpSpPr>
          <a:xfrm>
            <a:off x="2340450" y="3063204"/>
            <a:ext cx="4441350" cy="1266558"/>
            <a:chOff x="2340450" y="3063204"/>
            <a:chExt cx="4441350" cy="1266558"/>
          </a:xfrm>
        </p:grpSpPr>
        <p:cxnSp>
          <p:nvCxnSpPr>
            <p:cNvPr id="6" name="Connecteur droit avec flèche 5">
              <a:extLst>
                <a:ext uri="{FF2B5EF4-FFF2-40B4-BE49-F238E27FC236}">
                  <a16:creationId xmlns:a16="http://schemas.microsoft.com/office/drawing/2014/main" id="{22DAFDD3-9A6E-4047-A6B3-1C390926B2F6}"/>
                </a:ext>
              </a:extLst>
            </p:cNvPr>
            <p:cNvCxnSpPr>
              <a:cxnSpLocks/>
            </p:cNvCxnSpPr>
            <p:nvPr/>
          </p:nvCxnSpPr>
          <p:spPr>
            <a:xfrm>
              <a:off x="2340450" y="3202301"/>
              <a:ext cx="81710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Connecteur droit avec flèche 6">
              <a:extLst>
                <a:ext uri="{FF2B5EF4-FFF2-40B4-BE49-F238E27FC236}">
                  <a16:creationId xmlns:a16="http://schemas.microsoft.com/office/drawing/2014/main" id="{EA4775FB-6A08-4769-AE61-7178C79AD42B}"/>
                </a:ext>
              </a:extLst>
            </p:cNvPr>
            <p:cNvCxnSpPr>
              <a:cxnSpLocks/>
            </p:cNvCxnSpPr>
            <p:nvPr/>
          </p:nvCxnSpPr>
          <p:spPr>
            <a:xfrm>
              <a:off x="2383327" y="3993762"/>
              <a:ext cx="81710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Connecteur droit avec flèche 7">
              <a:extLst>
                <a:ext uri="{FF2B5EF4-FFF2-40B4-BE49-F238E27FC236}">
                  <a16:creationId xmlns:a16="http://schemas.microsoft.com/office/drawing/2014/main" id="{B05BAD69-748B-47B6-9446-1999A3804CD6}"/>
                </a:ext>
              </a:extLst>
            </p:cNvPr>
            <p:cNvCxnSpPr>
              <a:cxnSpLocks/>
            </p:cNvCxnSpPr>
            <p:nvPr/>
          </p:nvCxnSpPr>
          <p:spPr>
            <a:xfrm>
              <a:off x="3513189" y="3063204"/>
              <a:ext cx="1080976" cy="31543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Connecteur droit avec flèche 8">
              <a:extLst>
                <a:ext uri="{FF2B5EF4-FFF2-40B4-BE49-F238E27FC236}">
                  <a16:creationId xmlns:a16="http://schemas.microsoft.com/office/drawing/2014/main" id="{2C74ECBB-B7DE-4029-A03F-5822A28C48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99284" y="3957272"/>
              <a:ext cx="874197" cy="37249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>
              <a:extLst>
                <a:ext uri="{FF2B5EF4-FFF2-40B4-BE49-F238E27FC236}">
                  <a16:creationId xmlns:a16="http://schemas.microsoft.com/office/drawing/2014/main" id="{261309B9-30C2-4872-A786-C6FFA2C6EC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25026" y="3993762"/>
              <a:ext cx="756774" cy="29951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88FD9901-1888-4248-836C-72443E8702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30779" y="3141986"/>
              <a:ext cx="751021" cy="24992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B9049518-6AA4-4C56-B1C3-C1FAE7920324}"/>
              </a:ext>
            </a:extLst>
          </p:cNvPr>
          <p:cNvSpPr/>
          <p:nvPr/>
        </p:nvSpPr>
        <p:spPr>
          <a:xfrm>
            <a:off x="138597" y="838443"/>
            <a:ext cx="47606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latin typeface="+mj-lt"/>
                <a:ea typeface="Times New Roman" panose="02020603050405020304" pitchFamily="18" charset="0"/>
              </a:rPr>
              <a:t>Na</a:t>
            </a:r>
            <a:r>
              <a:rPr lang="fr-FR" sz="2400" baseline="30000" dirty="0">
                <a:latin typeface="+mj-lt"/>
                <a:ea typeface="Times New Roman" panose="02020603050405020304" pitchFamily="18" charset="0"/>
              </a:rPr>
              <a:t>+ </a:t>
            </a:r>
            <a:r>
              <a:rPr lang="fr-FR" sz="2400" dirty="0">
                <a:latin typeface="+mj-lt"/>
                <a:ea typeface="Times New Roman" panose="02020603050405020304" pitchFamily="18" charset="0"/>
              </a:rPr>
              <a:t>(aq) + </a:t>
            </a:r>
            <a:r>
              <a:rPr lang="fr-FR" sz="2400" b="1" dirty="0">
                <a:latin typeface="+mj-lt"/>
                <a:ea typeface="Times New Roman" panose="02020603050405020304" pitchFamily="18" charset="0"/>
              </a:rPr>
              <a:t>Cl</a:t>
            </a:r>
            <a:r>
              <a:rPr lang="fr-FR" sz="2400" b="1" baseline="30000" dirty="0">
                <a:latin typeface="+mj-lt"/>
                <a:ea typeface="Times New Roman" panose="02020603050405020304" pitchFamily="18" charset="0"/>
              </a:rPr>
              <a:t>-</a:t>
            </a:r>
            <a:r>
              <a:rPr lang="fr-FR" sz="2400" b="1" dirty="0">
                <a:latin typeface="+mj-lt"/>
                <a:ea typeface="Times New Roman" panose="02020603050405020304" pitchFamily="18" charset="0"/>
              </a:rPr>
              <a:t>(aq) + Ag</a:t>
            </a:r>
            <a:r>
              <a:rPr lang="fr-FR" sz="2400" b="1" baseline="30000" dirty="0">
                <a:latin typeface="+mj-lt"/>
                <a:ea typeface="Times New Roman" panose="02020603050405020304" pitchFamily="18" charset="0"/>
              </a:rPr>
              <a:t>+</a:t>
            </a:r>
            <a:r>
              <a:rPr lang="fr-FR" sz="2400" b="1" dirty="0">
                <a:latin typeface="+mj-lt"/>
                <a:ea typeface="Times New Roman" panose="02020603050405020304" pitchFamily="18" charset="0"/>
              </a:rPr>
              <a:t>(aq) </a:t>
            </a:r>
            <a:r>
              <a:rPr lang="fr-FR" sz="2400" dirty="0">
                <a:latin typeface="+mj-lt"/>
                <a:ea typeface="Times New Roman" panose="02020603050405020304" pitchFamily="18" charset="0"/>
              </a:rPr>
              <a:t>+ NO</a:t>
            </a:r>
            <a:r>
              <a:rPr lang="fr-FR" sz="2400" baseline="-25000" dirty="0">
                <a:latin typeface="+mj-lt"/>
                <a:ea typeface="Times New Roman" panose="02020603050405020304" pitchFamily="18" charset="0"/>
              </a:rPr>
              <a:t>3</a:t>
            </a:r>
            <a:r>
              <a:rPr lang="fr-FR" sz="2400" baseline="30000" dirty="0">
                <a:latin typeface="+mj-lt"/>
                <a:ea typeface="Times New Roman" panose="02020603050405020304" pitchFamily="18" charset="0"/>
              </a:rPr>
              <a:t>-</a:t>
            </a:r>
            <a:r>
              <a:rPr lang="fr-FR" sz="2400" dirty="0">
                <a:latin typeface="+mj-lt"/>
                <a:ea typeface="Times New Roman" panose="02020603050405020304" pitchFamily="18" charset="0"/>
              </a:rPr>
              <a:t>(aq)  </a:t>
            </a:r>
            <a:endParaRPr lang="fr-FR" sz="2400" dirty="0">
              <a:latin typeface="+mj-lt"/>
            </a:endParaRPr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D1D139C0-55B0-446C-AA68-DEEC233CF7FF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899284" y="1069276"/>
            <a:ext cx="490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291F17F5-7835-4019-AD03-C1295D699B1B}"/>
              </a:ext>
            </a:extLst>
          </p:cNvPr>
          <p:cNvSpPr/>
          <p:nvPr/>
        </p:nvSpPr>
        <p:spPr>
          <a:xfrm>
            <a:off x="5465764" y="851815"/>
            <a:ext cx="38858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err="1">
                <a:latin typeface="+mj-lt"/>
                <a:ea typeface="Times New Roman" panose="02020603050405020304" pitchFamily="18" charset="0"/>
              </a:rPr>
              <a:t>AgCl</a:t>
            </a:r>
            <a:r>
              <a:rPr lang="fr-FR" sz="2400" b="1" dirty="0">
                <a:latin typeface="+mj-lt"/>
                <a:ea typeface="Times New Roman" panose="02020603050405020304" pitchFamily="18" charset="0"/>
              </a:rPr>
              <a:t>(s) + </a:t>
            </a:r>
            <a:r>
              <a:rPr lang="fr-FR" sz="2400" dirty="0">
                <a:ea typeface="Times New Roman" panose="02020603050405020304" pitchFamily="18" charset="0"/>
              </a:rPr>
              <a:t>NO</a:t>
            </a:r>
            <a:r>
              <a:rPr lang="fr-FR" sz="2400" baseline="-25000" dirty="0">
                <a:ea typeface="Times New Roman" panose="02020603050405020304" pitchFamily="18" charset="0"/>
              </a:rPr>
              <a:t>3</a:t>
            </a:r>
            <a:r>
              <a:rPr lang="fr-FR" sz="2400" baseline="30000" dirty="0">
                <a:ea typeface="Times New Roman" panose="02020603050405020304" pitchFamily="18" charset="0"/>
              </a:rPr>
              <a:t>-</a:t>
            </a:r>
            <a:r>
              <a:rPr lang="fr-FR" sz="2400" dirty="0">
                <a:ea typeface="Times New Roman" panose="02020603050405020304" pitchFamily="18" charset="0"/>
              </a:rPr>
              <a:t>(aq) + Na</a:t>
            </a:r>
            <a:r>
              <a:rPr lang="fr-FR" sz="2400" baseline="30000" dirty="0">
                <a:ea typeface="Times New Roman" panose="02020603050405020304" pitchFamily="18" charset="0"/>
              </a:rPr>
              <a:t>+ </a:t>
            </a:r>
            <a:r>
              <a:rPr lang="fr-FR" sz="2400" dirty="0">
                <a:ea typeface="Times New Roman" panose="02020603050405020304" pitchFamily="18" charset="0"/>
              </a:rPr>
              <a:t>(aq)  </a:t>
            </a:r>
            <a:endParaRPr lang="fr-FR" sz="2400" dirty="0">
              <a:latin typeface="+mj-lt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6AA7FFA-FE72-4627-A286-AA242E296ADF}"/>
              </a:ext>
            </a:extLst>
          </p:cNvPr>
          <p:cNvSpPr/>
          <p:nvPr/>
        </p:nvSpPr>
        <p:spPr>
          <a:xfrm>
            <a:off x="138597" y="851815"/>
            <a:ext cx="8866806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1" name="Tableau 41">
                <a:extLst>
                  <a:ext uri="{FF2B5EF4-FFF2-40B4-BE49-F238E27FC236}">
                    <a16:creationId xmlns:a16="http://schemas.microsoft.com/office/drawing/2014/main" id="{00F61CCB-F1A0-430B-B278-7DFA00E17E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1124476"/>
                  </p:ext>
                </p:extLst>
              </p:nvPr>
            </p:nvGraphicFramePr>
            <p:xfrm>
              <a:off x="1669380" y="1594144"/>
              <a:ext cx="5739285" cy="85344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2468563">
                      <a:extLst>
                        <a:ext uri="{9D8B030D-6E8A-4147-A177-3AD203B41FA5}">
                          <a16:colId xmlns:a16="http://schemas.microsoft.com/office/drawing/2014/main" val="263101084"/>
                        </a:ext>
                      </a:extLst>
                    </a:gridCol>
                    <a:gridCol w="837899">
                      <a:extLst>
                        <a:ext uri="{9D8B030D-6E8A-4147-A177-3AD203B41FA5}">
                          <a16:colId xmlns:a16="http://schemas.microsoft.com/office/drawing/2014/main" val="3353644706"/>
                        </a:ext>
                      </a:extLst>
                    </a:gridCol>
                    <a:gridCol w="841829">
                      <a:extLst>
                        <a:ext uri="{9D8B030D-6E8A-4147-A177-3AD203B41FA5}">
                          <a16:colId xmlns:a16="http://schemas.microsoft.com/office/drawing/2014/main" val="1123513086"/>
                        </a:ext>
                      </a:extLst>
                    </a:gridCol>
                    <a:gridCol w="769257">
                      <a:extLst>
                        <a:ext uri="{9D8B030D-6E8A-4147-A177-3AD203B41FA5}">
                          <a16:colId xmlns:a16="http://schemas.microsoft.com/office/drawing/2014/main" val="2861882462"/>
                        </a:ext>
                      </a:extLst>
                    </a:gridCol>
                    <a:gridCol w="821737">
                      <a:extLst>
                        <a:ext uri="{9D8B030D-6E8A-4147-A177-3AD203B41FA5}">
                          <a16:colId xmlns:a16="http://schemas.microsoft.com/office/drawing/2014/main" val="254950746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400" smtClean="0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  <m:sSup>
                                  <m:sSupPr>
                                    <m:ctrlPr>
                                      <a:rPr lang="fr-F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400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p>
                                    <m:r>
                                      <a:rPr lang="fr-FR" sz="140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  <m:sSup>
                                  <m:sSup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𝒍</m:t>
                                    </m:r>
                                  </m:e>
                                  <m:sup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sSup>
                                  <m:sSup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𝒈</m:t>
                                    </m:r>
                                  </m:e>
                                  <m:sup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  <m:sSubSup>
                                  <m:sSubSup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𝑶</m:t>
                                    </m:r>
                                  </m:e>
                                  <m:sub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0568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500" b="1" dirty="0">
                              <a:solidFill>
                                <a:schemeClr val="bg1"/>
                              </a:solidFill>
                              <a:latin typeface="+mj-lt"/>
                            </a:rPr>
                            <a:t>Conductivité ionique molaire</a:t>
                          </a:r>
                        </a:p>
                        <a:p>
                          <a:pPr algn="ctr"/>
                          <a:r>
                            <a:rPr lang="fr-FR" sz="1500" b="1" dirty="0">
                              <a:solidFill>
                                <a:schemeClr val="bg1"/>
                              </a:solidFill>
                              <a:latin typeface="+mj-lt"/>
                            </a:rPr>
                            <a:t>(mS.m</a:t>
                          </a:r>
                          <a:r>
                            <a:rPr lang="fr-FR" sz="1500" b="1" baseline="30000" dirty="0">
                              <a:solidFill>
                                <a:schemeClr val="bg1"/>
                              </a:solidFill>
                              <a:latin typeface="+mj-lt"/>
                            </a:rPr>
                            <a:t>2</a:t>
                          </a:r>
                          <a:r>
                            <a:rPr lang="fr-FR" sz="1500" b="1" baseline="0" dirty="0">
                              <a:solidFill>
                                <a:schemeClr val="bg1"/>
                              </a:solidFill>
                              <a:latin typeface="+mj-lt"/>
                            </a:rPr>
                            <a:t>.mol</a:t>
                          </a:r>
                          <a:r>
                            <a:rPr lang="fr-FR" sz="1500" b="1" baseline="30000" dirty="0">
                              <a:solidFill>
                                <a:schemeClr val="bg1"/>
                              </a:solidFill>
                              <a:latin typeface="+mj-lt"/>
                            </a:rPr>
                            <a:t>-1</a:t>
                          </a:r>
                          <a:r>
                            <a:rPr lang="fr-FR" sz="1500" b="1" baseline="0" dirty="0">
                              <a:solidFill>
                                <a:schemeClr val="bg1"/>
                              </a:solidFill>
                              <a:latin typeface="+mj-lt"/>
                            </a:rPr>
                            <a:t>)</a:t>
                          </a:r>
                          <a:endParaRPr lang="fr-FR" sz="1500" b="1" dirty="0">
                            <a:solidFill>
                              <a:schemeClr val="bg1"/>
                            </a:solidFill>
                            <a:latin typeface="+mj-lt"/>
                          </a:endParaRP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  <a:p>
                          <a:pPr algn="ctr"/>
                          <a:r>
                            <a:rPr lang="fr-FR" dirty="0"/>
                            <a:t>5,01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  <a:p>
                          <a:pPr algn="ctr"/>
                          <a:r>
                            <a:rPr lang="fr-FR" dirty="0"/>
                            <a:t>7,63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  <a:p>
                          <a:pPr algn="ctr"/>
                          <a:r>
                            <a:rPr lang="fr-FR" dirty="0"/>
                            <a:t>6,19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  <a:p>
                          <a:pPr algn="ctr"/>
                          <a:r>
                            <a:rPr lang="fr-FR" dirty="0"/>
                            <a:t>7,14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679596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1" name="Tableau 41">
                <a:extLst>
                  <a:ext uri="{FF2B5EF4-FFF2-40B4-BE49-F238E27FC236}">
                    <a16:creationId xmlns:a16="http://schemas.microsoft.com/office/drawing/2014/main" id="{00F61CCB-F1A0-430B-B278-7DFA00E17E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1124476"/>
                  </p:ext>
                </p:extLst>
              </p:nvPr>
            </p:nvGraphicFramePr>
            <p:xfrm>
              <a:off x="1669380" y="1594144"/>
              <a:ext cx="5739285" cy="85344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2468563">
                      <a:extLst>
                        <a:ext uri="{9D8B030D-6E8A-4147-A177-3AD203B41FA5}">
                          <a16:colId xmlns:a16="http://schemas.microsoft.com/office/drawing/2014/main" val="263101084"/>
                        </a:ext>
                      </a:extLst>
                    </a:gridCol>
                    <a:gridCol w="837899">
                      <a:extLst>
                        <a:ext uri="{9D8B030D-6E8A-4147-A177-3AD203B41FA5}">
                          <a16:colId xmlns:a16="http://schemas.microsoft.com/office/drawing/2014/main" val="3353644706"/>
                        </a:ext>
                      </a:extLst>
                    </a:gridCol>
                    <a:gridCol w="841829">
                      <a:extLst>
                        <a:ext uri="{9D8B030D-6E8A-4147-A177-3AD203B41FA5}">
                          <a16:colId xmlns:a16="http://schemas.microsoft.com/office/drawing/2014/main" val="1123513086"/>
                        </a:ext>
                      </a:extLst>
                    </a:gridCol>
                    <a:gridCol w="769257">
                      <a:extLst>
                        <a:ext uri="{9D8B030D-6E8A-4147-A177-3AD203B41FA5}">
                          <a16:colId xmlns:a16="http://schemas.microsoft.com/office/drawing/2014/main" val="2861882462"/>
                        </a:ext>
                      </a:extLst>
                    </a:gridCol>
                    <a:gridCol w="821737">
                      <a:extLst>
                        <a:ext uri="{9D8B030D-6E8A-4147-A177-3AD203B41FA5}">
                          <a16:colId xmlns:a16="http://schemas.microsoft.com/office/drawing/2014/main" val="254950746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297080" t="-2000" r="-294891" b="-2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91367" t="-2000" r="-190647" b="-2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42063" t="-2000" r="-110317" b="-2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99259" t="-2000" r="-2963" b="-2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056831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500" b="1" dirty="0">
                              <a:solidFill>
                                <a:schemeClr val="bg1"/>
                              </a:solidFill>
                              <a:latin typeface="+mj-lt"/>
                            </a:rPr>
                            <a:t>Conductivité ionique molaire</a:t>
                          </a:r>
                        </a:p>
                        <a:p>
                          <a:pPr algn="ctr"/>
                          <a:r>
                            <a:rPr lang="fr-FR" sz="1500" b="1" dirty="0">
                              <a:solidFill>
                                <a:schemeClr val="bg1"/>
                              </a:solidFill>
                              <a:latin typeface="+mj-lt"/>
                            </a:rPr>
                            <a:t>(mS.m</a:t>
                          </a:r>
                          <a:r>
                            <a:rPr lang="fr-FR" sz="1500" b="1" baseline="30000" dirty="0">
                              <a:solidFill>
                                <a:schemeClr val="bg1"/>
                              </a:solidFill>
                              <a:latin typeface="+mj-lt"/>
                            </a:rPr>
                            <a:t>2</a:t>
                          </a:r>
                          <a:r>
                            <a:rPr lang="fr-FR" sz="1500" b="1" baseline="0" dirty="0">
                              <a:solidFill>
                                <a:schemeClr val="bg1"/>
                              </a:solidFill>
                              <a:latin typeface="+mj-lt"/>
                            </a:rPr>
                            <a:t>.mol</a:t>
                          </a:r>
                          <a:r>
                            <a:rPr lang="fr-FR" sz="1500" b="1" baseline="30000" dirty="0">
                              <a:solidFill>
                                <a:schemeClr val="bg1"/>
                              </a:solidFill>
                              <a:latin typeface="+mj-lt"/>
                            </a:rPr>
                            <a:t>-1</a:t>
                          </a:r>
                          <a:r>
                            <a:rPr lang="fr-FR" sz="1500" b="1" baseline="0" dirty="0">
                              <a:solidFill>
                                <a:schemeClr val="bg1"/>
                              </a:solidFill>
                              <a:latin typeface="+mj-lt"/>
                            </a:rPr>
                            <a:t>)</a:t>
                          </a:r>
                          <a:endParaRPr lang="fr-FR" sz="1500" b="1" dirty="0">
                            <a:solidFill>
                              <a:schemeClr val="bg1"/>
                            </a:solidFill>
                            <a:latin typeface="+mj-lt"/>
                          </a:endParaRP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  <a:p>
                          <a:pPr algn="ctr"/>
                          <a:r>
                            <a:rPr lang="fr-FR" dirty="0"/>
                            <a:t>5,01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  <a:p>
                          <a:pPr algn="ctr"/>
                          <a:r>
                            <a:rPr lang="fr-FR" dirty="0"/>
                            <a:t>7,63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  <a:p>
                          <a:pPr algn="ctr"/>
                          <a:r>
                            <a:rPr lang="fr-FR" dirty="0"/>
                            <a:t>6,19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  <a:p>
                          <a:pPr algn="ctr"/>
                          <a:r>
                            <a:rPr lang="fr-FR" dirty="0"/>
                            <a:t>7,14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679596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44379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>
            <a:extLst>
              <a:ext uri="{FF2B5EF4-FFF2-40B4-BE49-F238E27FC236}">
                <a16:creationId xmlns:a16="http://schemas.microsoft.com/office/drawing/2014/main" id="{56CD48AF-2FFE-4134-BF74-FE5534E86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1909" y="773206"/>
            <a:ext cx="3595812" cy="3907499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70054A5-F9DC-4ECA-A76D-F6F946DEB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262317DA-76B5-46FC-A61F-37C96F525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Dosage de la soude du Destop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DFB1AAC-D78D-4B1A-8B24-3573DADDCC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266"/>
          <a:stretch/>
        </p:blipFill>
        <p:spPr>
          <a:xfrm>
            <a:off x="39904" y="3153043"/>
            <a:ext cx="3299321" cy="151666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743FD52-DE8C-4FFE-A52F-28A2B3CEE6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686" r="26632"/>
          <a:stretch/>
        </p:blipFill>
        <p:spPr>
          <a:xfrm>
            <a:off x="1454714" y="838876"/>
            <a:ext cx="1000123" cy="27265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A1C5EBB-080B-4D7F-BE76-A37C9A04444C}"/>
              </a:ext>
            </a:extLst>
          </p:cNvPr>
          <p:cNvSpPr/>
          <p:nvPr/>
        </p:nvSpPr>
        <p:spPr>
          <a:xfrm>
            <a:off x="56280" y="3541415"/>
            <a:ext cx="1648696" cy="16952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D17CFCA1-A57A-4A61-98C8-84617570456D}"/>
              </a:ext>
            </a:extLst>
          </p:cNvPr>
          <p:cNvCxnSpPr/>
          <p:nvPr/>
        </p:nvCxnSpPr>
        <p:spPr>
          <a:xfrm>
            <a:off x="7844782" y="3164044"/>
            <a:ext cx="0" cy="754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16143EB9-1577-4BA6-8257-A417A9BFF183}"/>
              </a:ext>
            </a:extLst>
          </p:cNvPr>
          <p:cNvSpPr txBox="1"/>
          <p:nvPr/>
        </p:nvSpPr>
        <p:spPr>
          <a:xfrm>
            <a:off x="7223278" y="2763934"/>
            <a:ext cx="1388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+mj-lt"/>
              </a:rPr>
              <a:t>pH-mètre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83D601F-1F19-4D5C-B464-C10097DD661F}"/>
              </a:ext>
            </a:extLst>
          </p:cNvPr>
          <p:cNvSpPr txBox="1"/>
          <p:nvPr/>
        </p:nvSpPr>
        <p:spPr>
          <a:xfrm>
            <a:off x="56279" y="796362"/>
            <a:ext cx="1398435" cy="400110"/>
          </a:xfrm>
          <a:prstGeom prst="rect">
            <a:avLst/>
          </a:prstGeom>
          <a:noFill/>
          <a:ln>
            <a:solidFill>
              <a:srgbClr val="FD5C03"/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dirty="0">
                <a:hlinkClick r:id="rId5"/>
              </a:rPr>
              <a:t>Simulation</a:t>
            </a:r>
            <a:endParaRPr lang="fr-FR" sz="2000" dirty="0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6238082D-D84A-4AB0-ADB4-97C35829E8C6}"/>
              </a:ext>
            </a:extLst>
          </p:cNvPr>
          <p:cNvCxnSpPr>
            <a:cxnSpLocks/>
          </p:cNvCxnSpPr>
          <p:nvPr/>
        </p:nvCxnSpPr>
        <p:spPr>
          <a:xfrm>
            <a:off x="5065486" y="1233714"/>
            <a:ext cx="1021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AB4882A1-CDE4-407C-9376-859B93FF0F67}"/>
              </a:ext>
            </a:extLst>
          </p:cNvPr>
          <p:cNvCxnSpPr>
            <a:cxnSpLocks/>
          </p:cNvCxnSpPr>
          <p:nvPr/>
        </p:nvCxnSpPr>
        <p:spPr>
          <a:xfrm>
            <a:off x="5268686" y="3418340"/>
            <a:ext cx="10522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E8646D3C-B9E8-4468-9FD0-6CD3101C5FB7}"/>
              </a:ext>
            </a:extLst>
          </p:cNvPr>
          <p:cNvCxnSpPr>
            <a:cxnSpLocks/>
          </p:cNvCxnSpPr>
          <p:nvPr/>
        </p:nvCxnSpPr>
        <p:spPr>
          <a:xfrm>
            <a:off x="5268686" y="4243545"/>
            <a:ext cx="885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D289F2B8-9E11-43A2-9F14-23C22C25CD13}"/>
              </a:ext>
            </a:extLst>
          </p:cNvPr>
          <p:cNvSpPr txBox="1"/>
          <p:nvPr/>
        </p:nvSpPr>
        <p:spPr>
          <a:xfrm>
            <a:off x="2809877" y="847648"/>
            <a:ext cx="25109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atin typeface="+mj-lt"/>
              </a:rPr>
              <a:t>Burette contenant de l’acide chloridrique </a:t>
            </a:r>
          </a:p>
          <a:p>
            <a:pPr algn="ctr"/>
            <a:r>
              <a:rPr lang="fr-FR" sz="2000" dirty="0">
                <a:latin typeface="+mj-lt"/>
              </a:rPr>
              <a:t>C</a:t>
            </a:r>
            <a:r>
              <a:rPr lang="fr-FR" sz="2000" baseline="-25000" dirty="0">
                <a:latin typeface="+mj-lt"/>
              </a:rPr>
              <a:t>1</a:t>
            </a:r>
            <a:r>
              <a:rPr lang="fr-FR" sz="2000" dirty="0">
                <a:latin typeface="+mj-lt"/>
              </a:rPr>
              <a:t>= 1,0.10</a:t>
            </a:r>
            <a:r>
              <a:rPr lang="fr-FR" sz="2000" baseline="30000" dirty="0">
                <a:latin typeface="+mj-lt"/>
              </a:rPr>
              <a:t>-1</a:t>
            </a:r>
            <a:r>
              <a:rPr lang="fr-FR" sz="2000" dirty="0">
                <a:latin typeface="+mj-lt"/>
              </a:rPr>
              <a:t>mol/L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BE90918-90B7-4EF2-8CC2-FB8A1424224B}"/>
              </a:ext>
            </a:extLst>
          </p:cNvPr>
          <p:cNvSpPr txBox="1"/>
          <p:nvPr/>
        </p:nvSpPr>
        <p:spPr>
          <a:xfrm>
            <a:off x="3118854" y="3193729"/>
            <a:ext cx="2317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atin typeface="+mj-lt"/>
              </a:rPr>
              <a:t>Sonde pH-métrique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059BA4B-64ED-4038-A401-4AD84B901D32}"/>
              </a:ext>
            </a:extLst>
          </p:cNvPr>
          <p:cNvSpPr txBox="1"/>
          <p:nvPr/>
        </p:nvSpPr>
        <p:spPr>
          <a:xfrm>
            <a:off x="3470770" y="3775016"/>
            <a:ext cx="18895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atin typeface="+mj-lt"/>
              </a:rPr>
              <a:t>V</a:t>
            </a:r>
            <a:r>
              <a:rPr lang="fr-FR" sz="2000" baseline="-25000" dirty="0">
                <a:latin typeface="+mj-lt"/>
              </a:rPr>
              <a:t>0</a:t>
            </a:r>
            <a:r>
              <a:rPr lang="fr-FR" sz="2000" dirty="0">
                <a:latin typeface="+mj-lt"/>
              </a:rPr>
              <a:t>= 20mL </a:t>
            </a:r>
          </a:p>
          <a:p>
            <a:pPr algn="ctr"/>
            <a:r>
              <a:rPr lang="fr-FR" sz="2000" dirty="0">
                <a:latin typeface="+mj-lt"/>
              </a:rPr>
              <a:t>de Destop dilué par 100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F61CDB3-03F5-466D-B919-DA81304BE838}"/>
              </a:ext>
            </a:extLst>
          </p:cNvPr>
          <p:cNvSpPr txBox="1"/>
          <p:nvPr/>
        </p:nvSpPr>
        <p:spPr>
          <a:xfrm>
            <a:off x="857533" y="3510639"/>
            <a:ext cx="1000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latin typeface="+mj-lt"/>
              </a:rPr>
              <a:t>20% en masse</a:t>
            </a:r>
          </a:p>
        </p:txBody>
      </p:sp>
    </p:spTree>
    <p:extLst>
      <p:ext uri="{BB962C8B-B14F-4D97-AF65-F5344CB8AC3E}">
        <p14:creationId xmlns:p14="http://schemas.microsoft.com/office/powerpoint/2010/main" val="613795333"/>
      </p:ext>
    </p:extLst>
  </p:cSld>
  <p:clrMapOvr>
    <a:masterClrMapping/>
  </p:clrMapOvr>
</p:sld>
</file>

<file path=ppt/theme/theme1.xml><?xml version="1.0" encoding="utf-8"?>
<a:theme xmlns:a="http://schemas.openxmlformats.org/drawingml/2006/main" name="Titre">
  <a:themeElements>
    <a:clrScheme name="Personnalis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C1DF87"/>
      </a:accent1>
      <a:accent2>
        <a:srgbClr val="00B050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xte">
  <a:themeElements>
    <a:clrScheme name="Personnalis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C1DF87"/>
      </a:accent1>
      <a:accent2>
        <a:srgbClr val="00B050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Merci">
  <a:themeElements>
    <a:clrScheme name="Personnalis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C1DF87"/>
      </a:accent1>
      <a:accent2>
        <a:srgbClr val="00B050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2150</TotalTime>
  <Words>390</Words>
  <Application>Microsoft Office PowerPoint</Application>
  <PresentationFormat>Personnalisé</PresentationFormat>
  <Paragraphs>141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Titre</vt:lpstr>
      <vt:lpstr>texte</vt:lpstr>
      <vt:lpstr>Merci</vt:lpstr>
      <vt:lpstr>Dosage</vt:lpstr>
      <vt:lpstr>Echelle de teinte :  colorant Bleu E131</vt:lpstr>
      <vt:lpstr>Sérum physiologique</vt:lpstr>
      <vt:lpstr>Présentation PowerPoint</vt:lpstr>
      <vt:lpstr>Dispositif expérimental</vt:lpstr>
      <vt:lpstr>Dosage par étalonnage</vt:lpstr>
      <vt:lpstr>Dispositif de titrage</vt:lpstr>
      <vt:lpstr>Evolution de la conductivité</vt:lpstr>
      <vt:lpstr>Dosage de la soude du Destop </vt:lpstr>
      <vt:lpstr>Tableau comparatif</vt:lpstr>
      <vt:lpstr>Merci</vt:lpstr>
    </vt:vector>
  </TitlesOfParts>
  <Company>RENAULT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PIRONNEAU Marc</dc:creator>
  <dc:description/>
  <cp:lastModifiedBy>Eloïse Mestre</cp:lastModifiedBy>
  <cp:revision>64</cp:revision>
  <cp:lastPrinted>2015-03-31T14:07:15Z</cp:lastPrinted>
  <dcterms:created xsi:type="dcterms:W3CDTF">2020-03-24T08:48:58Z</dcterms:created>
  <dcterms:modified xsi:type="dcterms:W3CDTF">2020-05-24T11:20:08Z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RENAULT DeSign</vt:lpwstr>
  </property>
  <property fmtid="{D5CDD505-2E9C-101B-9397-08002B2CF9AE}" pid="4" name="ContentTypeId">
    <vt:lpwstr>0x0101008477E3DB2009FC49ADD3BBFEB391E983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MSIP_Label_fd1c0902-ed92-4fed-896d-2e7725de02d4_ActionId">
    <vt:lpwstr>bfe6ccbd-fb37-4aeb-8e54-00004c58dbb4</vt:lpwstr>
  </property>
  <property fmtid="{D5CDD505-2E9C-101B-9397-08002B2CF9AE}" pid="10" name="MSIP_Label_fd1c0902-ed92-4fed-896d-2e7725de02d4_ContentBits">
    <vt:lpwstr>2</vt:lpwstr>
  </property>
  <property fmtid="{D5CDD505-2E9C-101B-9397-08002B2CF9AE}" pid="11" name="MSIP_Label_fd1c0902-ed92-4fed-896d-2e7725de02d4_Enabled">
    <vt:lpwstr>true</vt:lpwstr>
  </property>
  <property fmtid="{D5CDD505-2E9C-101B-9397-08002B2CF9AE}" pid="12" name="MSIP_Label_fd1c0902-ed92-4fed-896d-2e7725de02d4_Method">
    <vt:lpwstr>Standard</vt:lpwstr>
  </property>
  <property fmtid="{D5CDD505-2E9C-101B-9397-08002B2CF9AE}" pid="13" name="MSIP_Label_fd1c0902-ed92-4fed-896d-2e7725de02d4_Name">
    <vt:lpwstr>Anyone (not protected)</vt:lpwstr>
  </property>
  <property fmtid="{D5CDD505-2E9C-101B-9397-08002B2CF9AE}" pid="14" name="MSIP_Label_fd1c0902-ed92-4fed-896d-2e7725de02d4_SetDate">
    <vt:lpwstr>2020-03-24T08:50:27Z</vt:lpwstr>
  </property>
  <property fmtid="{D5CDD505-2E9C-101B-9397-08002B2CF9AE}" pid="15" name="MSIP_Label_fd1c0902-ed92-4fed-896d-2e7725de02d4_SiteId">
    <vt:lpwstr>d6b0bbee-7cd9-4d60-bce6-4a67b543e2ae</vt:lpwstr>
  </property>
  <property fmtid="{D5CDD505-2E9C-101B-9397-08002B2CF9AE}" pid="16" name="Notes">
    <vt:i4>0</vt:i4>
  </property>
  <property fmtid="{D5CDD505-2E9C-101B-9397-08002B2CF9AE}" pid="17" name="PresentationFormat">
    <vt:lpwstr>Affichage à l'écran (16:9)</vt:lpwstr>
  </property>
  <property fmtid="{D5CDD505-2E9C-101B-9397-08002B2CF9AE}" pid="18" name="ScaleCrop">
    <vt:bool>false</vt:bool>
  </property>
  <property fmtid="{D5CDD505-2E9C-101B-9397-08002B2CF9AE}" pid="19" name="ShareDoc">
    <vt:bool>false</vt:bool>
  </property>
  <property fmtid="{D5CDD505-2E9C-101B-9397-08002B2CF9AE}" pid="20" name="Slides">
    <vt:i4>5</vt:i4>
  </property>
</Properties>
</file>