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5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8" r:id="rId14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NWc6xUf6U4" TargetMode="External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Polymères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D69307-6CD0-42EC-BB6C-434EEEB80217}"/>
              </a:ext>
            </a:extLst>
          </p:cNvPr>
          <p:cNvSpPr txBox="1"/>
          <p:nvPr/>
        </p:nvSpPr>
        <p:spPr>
          <a:xfrm>
            <a:off x="798921" y="2705167"/>
            <a:ext cx="761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 2020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B984C9-65D7-4E1C-80F2-4B8D667E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61B9D9-A5F6-4AFE-BE59-2EC24CA2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mécanique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8305E472-9F6F-46B2-96BE-3B662F31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8"/>
          <a:stretch/>
        </p:blipFill>
        <p:spPr>
          <a:xfrm>
            <a:off x="2289723" y="838876"/>
            <a:ext cx="4564553" cy="36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Mestre</a:t>
            </a:r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3CD552-915B-42B6-A059-15021C62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CE24BCB-3E7F-4A6E-9072-F81F14AB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7" y="144379"/>
            <a:ext cx="7734315" cy="694497"/>
          </a:xfrm>
        </p:spPr>
        <p:txBody>
          <a:bodyPr/>
          <a:lstStyle/>
          <a:p>
            <a:r>
              <a:rPr lang="fr-FR" dirty="0"/>
              <a:t>Où trouve-t-on les polymères ?</a:t>
            </a:r>
          </a:p>
        </p:txBody>
      </p:sp>
      <p:pic>
        <p:nvPicPr>
          <p:cNvPr id="5" name="Picture 3" descr="C:\Users\Sylvain\Desktop\LC2_polymères\s-l300.jpg">
            <a:extLst>
              <a:ext uri="{FF2B5EF4-FFF2-40B4-BE49-F238E27FC236}">
                <a16:creationId xmlns:a16="http://schemas.microsoft.com/office/drawing/2014/main" id="{25681677-B50B-4DA0-94DF-E0957019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0565" t="11340" r="8436" b="7391"/>
          <a:stretch>
            <a:fillRect/>
          </a:stretch>
        </p:blipFill>
        <p:spPr bwMode="auto">
          <a:xfrm>
            <a:off x="323528" y="1196752"/>
            <a:ext cx="1187557" cy="2220216"/>
          </a:xfrm>
          <a:prstGeom prst="rect">
            <a:avLst/>
          </a:prstGeom>
          <a:noFill/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80C7130-DCA7-48FB-AFEC-114BE5A834A6}"/>
              </a:ext>
            </a:extLst>
          </p:cNvPr>
          <p:cNvGrpSpPr/>
          <p:nvPr/>
        </p:nvGrpSpPr>
        <p:grpSpPr>
          <a:xfrm>
            <a:off x="1868750" y="827351"/>
            <a:ext cx="6672324" cy="3851700"/>
            <a:chOff x="1868750" y="827351"/>
            <a:chExt cx="6672324" cy="3851700"/>
          </a:xfrm>
        </p:grpSpPr>
        <p:pic>
          <p:nvPicPr>
            <p:cNvPr id="6" name="Picture 2" descr="C:\Users\Sylvain\Desktop\cambodge-hevea-0239.jpg">
              <a:extLst>
                <a:ext uri="{FF2B5EF4-FFF2-40B4-BE49-F238E27FC236}">
                  <a16:creationId xmlns:a16="http://schemas.microsoft.com/office/drawing/2014/main" id="{2F55F447-8D78-47E9-AE14-BA1BB379E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68750" y="2306860"/>
              <a:ext cx="3126981" cy="2084653"/>
            </a:xfrm>
            <a:prstGeom prst="rect">
              <a:avLst/>
            </a:prstGeom>
            <a:noFill/>
          </p:spPr>
        </p:pic>
        <p:pic>
          <p:nvPicPr>
            <p:cNvPr id="7" name="Picture 2" descr="C:\Users\Sylvain\Desktop\LC2_polymères\White_casein_Australian_Royal_Airforce_pre-1953_buttons.jpg">
              <a:extLst>
                <a:ext uri="{FF2B5EF4-FFF2-40B4-BE49-F238E27FC236}">
                  <a16:creationId xmlns:a16="http://schemas.microsoft.com/office/drawing/2014/main" id="{764E51F1-FAB1-49F0-A1C4-BC0525B6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42453" y="827351"/>
              <a:ext cx="2450438" cy="2057316"/>
            </a:xfrm>
            <a:prstGeom prst="rect">
              <a:avLst/>
            </a:prstGeom>
            <a:noFill/>
          </p:spPr>
        </p:pic>
        <p:pic>
          <p:nvPicPr>
            <p:cNvPr id="8" name="Picture 4" descr="C:\Users\Sylvain\Desktop\LC2_polymères\polymeres.JPG">
              <a:extLst>
                <a:ext uri="{FF2B5EF4-FFF2-40B4-BE49-F238E27FC236}">
                  <a16:creationId xmlns:a16="http://schemas.microsoft.com/office/drawing/2014/main" id="{EAF7ADBC-9ADE-4D83-9DD0-504ADA147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75795" t="8965" r="1386" b="43687"/>
            <a:stretch>
              <a:fillRect/>
            </a:stretch>
          </p:blipFill>
          <p:spPr bwMode="auto">
            <a:xfrm>
              <a:off x="7293631" y="3051951"/>
              <a:ext cx="1247443" cy="16271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3756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23DF26-668E-46B1-9EBE-398E2E5D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CF26D9-6EC2-4E95-A6B0-D38D087C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 la caséine du lait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CE90B0F-FD28-442E-87E9-13DF30F46B09}"/>
              </a:ext>
            </a:extLst>
          </p:cNvPr>
          <p:cNvGrpSpPr/>
          <p:nvPr/>
        </p:nvGrpSpPr>
        <p:grpSpPr>
          <a:xfrm>
            <a:off x="531712" y="1771364"/>
            <a:ext cx="8352928" cy="2485183"/>
            <a:chOff x="467544" y="2348880"/>
            <a:chExt cx="8352928" cy="2485183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4A94A3B-B94B-4B0A-B174-FF53EBBE5ADE}"/>
                </a:ext>
              </a:extLst>
            </p:cNvPr>
            <p:cNvCxnSpPr/>
            <p:nvPr/>
          </p:nvCxnSpPr>
          <p:spPr>
            <a:xfrm>
              <a:off x="6372200" y="3798332"/>
              <a:ext cx="19442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D41B8AE-3224-429D-B889-E211710E6508}"/>
                </a:ext>
              </a:extLst>
            </p:cNvPr>
            <p:cNvGrpSpPr/>
            <p:nvPr/>
          </p:nvGrpSpPr>
          <p:grpSpPr>
            <a:xfrm>
              <a:off x="467544" y="2348880"/>
              <a:ext cx="8352928" cy="2485183"/>
              <a:chOff x="467544" y="2348880"/>
              <a:chExt cx="8352928" cy="2485183"/>
            </a:xfrm>
          </p:grpSpPr>
          <p:grpSp>
            <p:nvGrpSpPr>
              <p:cNvPr id="34" name="Grouper 449">
                <a:extLst>
                  <a:ext uri="{FF2B5EF4-FFF2-40B4-BE49-F238E27FC236}">
                    <a16:creationId xmlns:a16="http://schemas.microsoft.com/office/drawing/2014/main" id="{29AA18FD-9757-472A-B8CB-BCC73A9A1548}"/>
                  </a:ext>
                </a:extLst>
              </p:cNvPr>
              <p:cNvGrpSpPr/>
              <p:nvPr/>
            </p:nvGrpSpPr>
            <p:grpSpPr>
              <a:xfrm>
                <a:off x="1925388" y="4273675"/>
                <a:ext cx="1647825" cy="560388"/>
                <a:chOff x="0" y="0"/>
                <a:chExt cx="1143000" cy="434975"/>
              </a:xfrm>
            </p:grpSpPr>
            <p:grpSp>
              <p:nvGrpSpPr>
                <p:cNvPr id="56" name="Grouper 445">
                  <a:extLst>
                    <a:ext uri="{FF2B5EF4-FFF2-40B4-BE49-F238E27FC236}">
                      <a16:creationId xmlns:a16="http://schemas.microsoft.com/office/drawing/2014/main" id="{027863FA-AE60-4112-97DD-2EBD6584287E}"/>
                    </a:ext>
                  </a:extLst>
                </p:cNvPr>
                <p:cNvGrpSpPr/>
                <p:nvPr/>
              </p:nvGrpSpPr>
              <p:grpSpPr>
                <a:xfrm>
                  <a:off x="0" y="71120"/>
                  <a:ext cx="1143000" cy="363855"/>
                  <a:chOff x="0" y="0"/>
                  <a:chExt cx="1143000" cy="363855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E37B951-987A-4D6D-9F0C-660DEA8A988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43000" cy="36385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31097F3C-E435-4B8E-990E-FDB57B5EC539}"/>
                      </a:ext>
                    </a:extLst>
                  </p:cNvPr>
                  <p:cNvSpPr/>
                  <p:nvPr/>
                </p:nvSpPr>
                <p:spPr>
                  <a:xfrm>
                    <a:off x="114300" y="114300"/>
                    <a:ext cx="114300" cy="1352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6C4CBCE-A096-4776-8D3E-9E4360F3D3D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692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5" name="Grouper 48">
                <a:extLst>
                  <a:ext uri="{FF2B5EF4-FFF2-40B4-BE49-F238E27FC236}">
                    <a16:creationId xmlns:a16="http://schemas.microsoft.com/office/drawing/2014/main" id="{CE70CC42-A05F-4CD9-8836-F6209CAF8A61}"/>
                  </a:ext>
                </a:extLst>
              </p:cNvPr>
              <p:cNvGrpSpPr/>
              <p:nvPr/>
            </p:nvGrpSpPr>
            <p:grpSpPr>
              <a:xfrm>
                <a:off x="2215900" y="2668481"/>
                <a:ext cx="1066800" cy="1602740"/>
                <a:chOff x="0" y="0"/>
                <a:chExt cx="571500" cy="824230"/>
              </a:xfrm>
            </p:grpSpPr>
            <p:grpSp>
              <p:nvGrpSpPr>
                <p:cNvPr id="52" name="Grouper 31">
                  <a:extLst>
                    <a:ext uri="{FF2B5EF4-FFF2-40B4-BE49-F238E27FC236}">
                      <a16:creationId xmlns:a16="http://schemas.microsoft.com/office/drawing/2014/main" id="{DF279DFF-DA43-4B65-9BB2-832C9376DCDC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54" name="Arrondir un rectangle avec un coin du même côté 29">
                    <a:extLst>
                      <a:ext uri="{FF2B5EF4-FFF2-40B4-BE49-F238E27FC236}">
                        <a16:creationId xmlns:a16="http://schemas.microsoft.com/office/drawing/2014/main" id="{0B938C4A-091C-4F8C-8B0D-828C4631C75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5" name="Arrondir un rectangle avec un coin du même côté 30">
                    <a:extLst>
                      <a:ext uri="{FF2B5EF4-FFF2-40B4-BE49-F238E27FC236}">
                        <a16:creationId xmlns:a16="http://schemas.microsoft.com/office/drawing/2014/main" id="{EB013260-329C-4E86-93DF-066614D60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F116F44-B9DD-436C-BB37-651E2D420CD9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6" name="Forme libre 5">
                <a:extLst>
                  <a:ext uri="{FF2B5EF4-FFF2-40B4-BE49-F238E27FC236}">
                    <a16:creationId xmlns:a16="http://schemas.microsoft.com/office/drawing/2014/main" id="{7ADAE102-0C0B-42FA-A82F-9CE45F7E4748}"/>
                  </a:ext>
                </a:extLst>
              </p:cNvPr>
              <p:cNvSpPr/>
              <p:nvPr/>
            </p:nvSpPr>
            <p:spPr>
              <a:xfrm>
                <a:off x="5206748" y="3642735"/>
                <a:ext cx="914404" cy="572855"/>
              </a:xfrm>
              <a:custGeom>
                <a:avLst/>
                <a:gdLst>
                  <a:gd name="connsiteX0" fmla="*/ 136135 w 694935"/>
                  <a:gd name="connsiteY0" fmla="*/ 171450 h 381009"/>
                  <a:gd name="connsiteX1" fmla="*/ 523485 w 694935"/>
                  <a:gd name="connsiteY1" fmla="*/ 177800 h 381009"/>
                  <a:gd name="connsiteX2" fmla="*/ 529835 w 694935"/>
                  <a:gd name="connsiteY2" fmla="*/ 196850 h 381009"/>
                  <a:gd name="connsiteX3" fmla="*/ 510785 w 694935"/>
                  <a:gd name="connsiteY3" fmla="*/ 209550 h 381009"/>
                  <a:gd name="connsiteX4" fmla="*/ 256785 w 694935"/>
                  <a:gd name="connsiteY4" fmla="*/ 196850 h 381009"/>
                  <a:gd name="connsiteX5" fmla="*/ 237735 w 694935"/>
                  <a:gd name="connsiteY5" fmla="*/ 190500 h 381009"/>
                  <a:gd name="connsiteX6" fmla="*/ 205985 w 694935"/>
                  <a:gd name="connsiteY6" fmla="*/ 196850 h 381009"/>
                  <a:gd name="connsiteX7" fmla="*/ 250435 w 694935"/>
                  <a:gd name="connsiteY7" fmla="*/ 247650 h 381009"/>
                  <a:gd name="connsiteX8" fmla="*/ 459985 w 694935"/>
                  <a:gd name="connsiteY8" fmla="*/ 241300 h 381009"/>
                  <a:gd name="connsiteX9" fmla="*/ 479035 w 694935"/>
                  <a:gd name="connsiteY9" fmla="*/ 228600 h 381009"/>
                  <a:gd name="connsiteX10" fmla="*/ 485385 w 694935"/>
                  <a:gd name="connsiteY10" fmla="*/ 203200 h 381009"/>
                  <a:gd name="connsiteX11" fmla="*/ 479035 w 694935"/>
                  <a:gd name="connsiteY11" fmla="*/ 139700 h 381009"/>
                  <a:gd name="connsiteX12" fmla="*/ 447285 w 694935"/>
                  <a:gd name="connsiteY12" fmla="*/ 114300 h 381009"/>
                  <a:gd name="connsiteX13" fmla="*/ 421885 w 694935"/>
                  <a:gd name="connsiteY13" fmla="*/ 101600 h 381009"/>
                  <a:gd name="connsiteX14" fmla="*/ 352035 w 694935"/>
                  <a:gd name="connsiteY14" fmla="*/ 107950 h 381009"/>
                  <a:gd name="connsiteX15" fmla="*/ 332985 w 694935"/>
                  <a:gd name="connsiteY15" fmla="*/ 114300 h 381009"/>
                  <a:gd name="connsiteX16" fmla="*/ 320285 w 694935"/>
                  <a:gd name="connsiteY16" fmla="*/ 133350 h 381009"/>
                  <a:gd name="connsiteX17" fmla="*/ 282185 w 694935"/>
                  <a:gd name="connsiteY17" fmla="*/ 158750 h 381009"/>
                  <a:gd name="connsiteX18" fmla="*/ 263135 w 694935"/>
                  <a:gd name="connsiteY18" fmla="*/ 171450 h 381009"/>
                  <a:gd name="connsiteX19" fmla="*/ 218685 w 694935"/>
                  <a:gd name="connsiteY19" fmla="*/ 184150 h 381009"/>
                  <a:gd name="connsiteX20" fmla="*/ 199635 w 694935"/>
                  <a:gd name="connsiteY20" fmla="*/ 190500 h 381009"/>
                  <a:gd name="connsiteX21" fmla="*/ 174235 w 694935"/>
                  <a:gd name="connsiteY21" fmla="*/ 196850 h 381009"/>
                  <a:gd name="connsiteX22" fmla="*/ 155185 w 694935"/>
                  <a:gd name="connsiteY22" fmla="*/ 203200 h 381009"/>
                  <a:gd name="connsiteX23" fmla="*/ 123435 w 694935"/>
                  <a:gd name="connsiteY23" fmla="*/ 209550 h 381009"/>
                  <a:gd name="connsiteX24" fmla="*/ 72635 w 694935"/>
                  <a:gd name="connsiteY24" fmla="*/ 222250 h 381009"/>
                  <a:gd name="connsiteX25" fmla="*/ 2785 w 694935"/>
                  <a:gd name="connsiteY25" fmla="*/ 215900 h 381009"/>
                  <a:gd name="connsiteX26" fmla="*/ 9135 w 694935"/>
                  <a:gd name="connsiteY26" fmla="*/ 190500 h 381009"/>
                  <a:gd name="connsiteX27" fmla="*/ 21835 w 694935"/>
                  <a:gd name="connsiteY27" fmla="*/ 171450 h 381009"/>
                  <a:gd name="connsiteX28" fmla="*/ 66285 w 694935"/>
                  <a:gd name="connsiteY28" fmla="*/ 158750 h 381009"/>
                  <a:gd name="connsiteX29" fmla="*/ 161535 w 694935"/>
                  <a:gd name="connsiteY29" fmla="*/ 171450 h 381009"/>
                  <a:gd name="connsiteX30" fmla="*/ 225035 w 694935"/>
                  <a:gd name="connsiteY30" fmla="*/ 203200 h 381009"/>
                  <a:gd name="connsiteX31" fmla="*/ 301235 w 694935"/>
                  <a:gd name="connsiteY31" fmla="*/ 234950 h 381009"/>
                  <a:gd name="connsiteX32" fmla="*/ 320285 w 694935"/>
                  <a:gd name="connsiteY32" fmla="*/ 241300 h 381009"/>
                  <a:gd name="connsiteX33" fmla="*/ 371085 w 694935"/>
                  <a:gd name="connsiteY33" fmla="*/ 266700 h 381009"/>
                  <a:gd name="connsiteX34" fmla="*/ 390135 w 694935"/>
                  <a:gd name="connsiteY34" fmla="*/ 279400 h 381009"/>
                  <a:gd name="connsiteX35" fmla="*/ 409185 w 694935"/>
                  <a:gd name="connsiteY35" fmla="*/ 285750 h 381009"/>
                  <a:gd name="connsiteX36" fmla="*/ 434585 w 694935"/>
                  <a:gd name="connsiteY36" fmla="*/ 298450 h 381009"/>
                  <a:gd name="connsiteX37" fmla="*/ 625085 w 694935"/>
                  <a:gd name="connsiteY37" fmla="*/ 247650 h 381009"/>
                  <a:gd name="connsiteX38" fmla="*/ 586985 w 694935"/>
                  <a:gd name="connsiteY38" fmla="*/ 209550 h 381009"/>
                  <a:gd name="connsiteX39" fmla="*/ 561585 w 694935"/>
                  <a:gd name="connsiteY39" fmla="*/ 196850 h 381009"/>
                  <a:gd name="connsiteX40" fmla="*/ 517135 w 694935"/>
                  <a:gd name="connsiteY40" fmla="*/ 184150 h 381009"/>
                  <a:gd name="connsiteX41" fmla="*/ 479035 w 694935"/>
                  <a:gd name="connsiteY41" fmla="*/ 177800 h 381009"/>
                  <a:gd name="connsiteX42" fmla="*/ 440935 w 694935"/>
                  <a:gd name="connsiteY42" fmla="*/ 165100 h 381009"/>
                  <a:gd name="connsiteX43" fmla="*/ 421885 w 694935"/>
                  <a:gd name="connsiteY43" fmla="*/ 158750 h 381009"/>
                  <a:gd name="connsiteX44" fmla="*/ 396485 w 694935"/>
                  <a:gd name="connsiteY44" fmla="*/ 146050 h 381009"/>
                  <a:gd name="connsiteX45" fmla="*/ 358385 w 694935"/>
                  <a:gd name="connsiteY45" fmla="*/ 120650 h 381009"/>
                  <a:gd name="connsiteX46" fmla="*/ 320285 w 694935"/>
                  <a:gd name="connsiteY46" fmla="*/ 107950 h 381009"/>
                  <a:gd name="connsiteX47" fmla="*/ 231385 w 694935"/>
                  <a:gd name="connsiteY47" fmla="*/ 114300 h 381009"/>
                  <a:gd name="connsiteX48" fmla="*/ 212335 w 694935"/>
                  <a:gd name="connsiteY48" fmla="*/ 120650 h 381009"/>
                  <a:gd name="connsiteX49" fmla="*/ 186935 w 694935"/>
                  <a:gd name="connsiteY49" fmla="*/ 158750 h 381009"/>
                  <a:gd name="connsiteX50" fmla="*/ 174235 w 694935"/>
                  <a:gd name="connsiteY50" fmla="*/ 177800 h 381009"/>
                  <a:gd name="connsiteX51" fmla="*/ 167885 w 694935"/>
                  <a:gd name="connsiteY51" fmla="*/ 196850 h 381009"/>
                  <a:gd name="connsiteX52" fmla="*/ 136135 w 694935"/>
                  <a:gd name="connsiteY52" fmla="*/ 254000 h 381009"/>
                  <a:gd name="connsiteX53" fmla="*/ 142485 w 694935"/>
                  <a:gd name="connsiteY53" fmla="*/ 279400 h 381009"/>
                  <a:gd name="connsiteX54" fmla="*/ 167885 w 694935"/>
                  <a:gd name="connsiteY54" fmla="*/ 292100 h 381009"/>
                  <a:gd name="connsiteX55" fmla="*/ 218685 w 694935"/>
                  <a:gd name="connsiteY55" fmla="*/ 304800 h 381009"/>
                  <a:gd name="connsiteX56" fmla="*/ 237735 w 694935"/>
                  <a:gd name="connsiteY56" fmla="*/ 311150 h 381009"/>
                  <a:gd name="connsiteX57" fmla="*/ 453635 w 694935"/>
                  <a:gd name="connsiteY57" fmla="*/ 304800 h 381009"/>
                  <a:gd name="connsiteX58" fmla="*/ 479035 w 694935"/>
                  <a:gd name="connsiteY58" fmla="*/ 298450 h 381009"/>
                  <a:gd name="connsiteX59" fmla="*/ 561585 w 694935"/>
                  <a:gd name="connsiteY59" fmla="*/ 304800 h 381009"/>
                  <a:gd name="connsiteX60" fmla="*/ 599685 w 694935"/>
                  <a:gd name="connsiteY60" fmla="*/ 336550 h 381009"/>
                  <a:gd name="connsiteX61" fmla="*/ 593335 w 694935"/>
                  <a:gd name="connsiteY61" fmla="*/ 361950 h 381009"/>
                  <a:gd name="connsiteX62" fmla="*/ 472685 w 694935"/>
                  <a:gd name="connsiteY62" fmla="*/ 355600 h 381009"/>
                  <a:gd name="connsiteX63" fmla="*/ 447285 w 694935"/>
                  <a:gd name="connsiteY63" fmla="*/ 342900 h 381009"/>
                  <a:gd name="connsiteX64" fmla="*/ 409185 w 694935"/>
                  <a:gd name="connsiteY64" fmla="*/ 336550 h 381009"/>
                  <a:gd name="connsiteX65" fmla="*/ 301235 w 694935"/>
                  <a:gd name="connsiteY65" fmla="*/ 323850 h 381009"/>
                  <a:gd name="connsiteX66" fmla="*/ 256785 w 694935"/>
                  <a:gd name="connsiteY66" fmla="*/ 317500 h 381009"/>
                  <a:gd name="connsiteX67" fmla="*/ 193285 w 694935"/>
                  <a:gd name="connsiteY67" fmla="*/ 298450 h 381009"/>
                  <a:gd name="connsiteX68" fmla="*/ 174235 w 694935"/>
                  <a:gd name="connsiteY68" fmla="*/ 292100 h 381009"/>
                  <a:gd name="connsiteX69" fmla="*/ 155185 w 694935"/>
                  <a:gd name="connsiteY69" fmla="*/ 285750 h 381009"/>
                  <a:gd name="connsiteX70" fmla="*/ 85335 w 694935"/>
                  <a:gd name="connsiteY70" fmla="*/ 311150 h 381009"/>
                  <a:gd name="connsiteX71" fmla="*/ 91685 w 694935"/>
                  <a:gd name="connsiteY71" fmla="*/ 368300 h 381009"/>
                  <a:gd name="connsiteX72" fmla="*/ 142485 w 694935"/>
                  <a:gd name="connsiteY72" fmla="*/ 381000 h 381009"/>
                  <a:gd name="connsiteX73" fmla="*/ 358385 w 694935"/>
                  <a:gd name="connsiteY73" fmla="*/ 374650 h 381009"/>
                  <a:gd name="connsiteX74" fmla="*/ 377435 w 694935"/>
                  <a:gd name="connsiteY74" fmla="*/ 368300 h 381009"/>
                  <a:gd name="connsiteX75" fmla="*/ 409185 w 694935"/>
                  <a:gd name="connsiteY75" fmla="*/ 349250 h 381009"/>
                  <a:gd name="connsiteX76" fmla="*/ 428235 w 694935"/>
                  <a:gd name="connsiteY76" fmla="*/ 336550 h 381009"/>
                  <a:gd name="connsiteX77" fmla="*/ 472685 w 694935"/>
                  <a:gd name="connsiteY77" fmla="*/ 323850 h 381009"/>
                  <a:gd name="connsiteX78" fmla="*/ 491735 w 694935"/>
                  <a:gd name="connsiteY78" fmla="*/ 311150 h 381009"/>
                  <a:gd name="connsiteX79" fmla="*/ 542535 w 694935"/>
                  <a:gd name="connsiteY79" fmla="*/ 298450 h 381009"/>
                  <a:gd name="connsiteX80" fmla="*/ 561585 w 694935"/>
                  <a:gd name="connsiteY80" fmla="*/ 234950 h 381009"/>
                  <a:gd name="connsiteX81" fmla="*/ 567935 w 694935"/>
                  <a:gd name="connsiteY81" fmla="*/ 215900 h 381009"/>
                  <a:gd name="connsiteX82" fmla="*/ 231385 w 694935"/>
                  <a:gd name="connsiteY82" fmla="*/ 196850 h 381009"/>
                  <a:gd name="connsiteX83" fmla="*/ 212335 w 694935"/>
                  <a:gd name="connsiteY83" fmla="*/ 190500 h 381009"/>
                  <a:gd name="connsiteX84" fmla="*/ 161535 w 694935"/>
                  <a:gd name="connsiteY84" fmla="*/ 177800 h 381009"/>
                  <a:gd name="connsiteX85" fmla="*/ 142485 w 694935"/>
                  <a:gd name="connsiteY85" fmla="*/ 165100 h 381009"/>
                  <a:gd name="connsiteX86" fmla="*/ 98035 w 694935"/>
                  <a:gd name="connsiteY86" fmla="*/ 152400 h 381009"/>
                  <a:gd name="connsiteX87" fmla="*/ 78985 w 694935"/>
                  <a:gd name="connsiteY87" fmla="*/ 146050 h 381009"/>
                  <a:gd name="connsiteX88" fmla="*/ 59935 w 694935"/>
                  <a:gd name="connsiteY88" fmla="*/ 133350 h 381009"/>
                  <a:gd name="connsiteX89" fmla="*/ 66285 w 694935"/>
                  <a:gd name="connsiteY89" fmla="*/ 82550 h 381009"/>
                  <a:gd name="connsiteX90" fmla="*/ 91685 w 694935"/>
                  <a:gd name="connsiteY90" fmla="*/ 44450 h 381009"/>
                  <a:gd name="connsiteX91" fmla="*/ 123435 w 694935"/>
                  <a:gd name="connsiteY91" fmla="*/ 0 h 381009"/>
                  <a:gd name="connsiteX92" fmla="*/ 186935 w 694935"/>
                  <a:gd name="connsiteY92" fmla="*/ 6350 h 381009"/>
                  <a:gd name="connsiteX93" fmla="*/ 256785 w 694935"/>
                  <a:gd name="connsiteY93" fmla="*/ 38100 h 381009"/>
                  <a:gd name="connsiteX94" fmla="*/ 282185 w 694935"/>
                  <a:gd name="connsiteY94" fmla="*/ 44450 h 381009"/>
                  <a:gd name="connsiteX95" fmla="*/ 313935 w 694935"/>
                  <a:gd name="connsiteY95" fmla="*/ 57150 h 381009"/>
                  <a:gd name="connsiteX96" fmla="*/ 339335 w 694935"/>
                  <a:gd name="connsiteY96" fmla="*/ 63500 h 381009"/>
                  <a:gd name="connsiteX97" fmla="*/ 364735 w 694935"/>
                  <a:gd name="connsiteY97" fmla="*/ 76200 h 381009"/>
                  <a:gd name="connsiteX98" fmla="*/ 409185 w 694935"/>
                  <a:gd name="connsiteY98" fmla="*/ 88900 h 381009"/>
                  <a:gd name="connsiteX99" fmla="*/ 447285 w 694935"/>
                  <a:gd name="connsiteY99" fmla="*/ 101600 h 381009"/>
                  <a:gd name="connsiteX100" fmla="*/ 466335 w 694935"/>
                  <a:gd name="connsiteY100" fmla="*/ 107950 h 381009"/>
                  <a:gd name="connsiteX101" fmla="*/ 498085 w 694935"/>
                  <a:gd name="connsiteY101" fmla="*/ 114300 h 381009"/>
                  <a:gd name="connsiteX102" fmla="*/ 599685 w 694935"/>
                  <a:gd name="connsiteY102" fmla="*/ 107950 h 381009"/>
                  <a:gd name="connsiteX103" fmla="*/ 618735 w 694935"/>
                  <a:gd name="connsiteY103" fmla="*/ 88900 h 381009"/>
                  <a:gd name="connsiteX104" fmla="*/ 580635 w 694935"/>
                  <a:gd name="connsiteY104" fmla="*/ 76200 h 381009"/>
                  <a:gd name="connsiteX105" fmla="*/ 504435 w 694935"/>
                  <a:gd name="connsiteY105" fmla="*/ 82550 h 381009"/>
                  <a:gd name="connsiteX106" fmla="*/ 485385 w 694935"/>
                  <a:gd name="connsiteY106" fmla="*/ 88900 h 381009"/>
                  <a:gd name="connsiteX107" fmla="*/ 479035 w 694935"/>
                  <a:gd name="connsiteY107" fmla="*/ 107950 h 381009"/>
                  <a:gd name="connsiteX108" fmla="*/ 466335 w 694935"/>
                  <a:gd name="connsiteY108" fmla="*/ 127000 h 381009"/>
                  <a:gd name="connsiteX109" fmla="*/ 421885 w 694935"/>
                  <a:gd name="connsiteY109" fmla="*/ 165100 h 381009"/>
                  <a:gd name="connsiteX110" fmla="*/ 402835 w 694935"/>
                  <a:gd name="connsiteY110" fmla="*/ 177800 h 381009"/>
                  <a:gd name="connsiteX111" fmla="*/ 377435 w 694935"/>
                  <a:gd name="connsiteY111" fmla="*/ 184150 h 381009"/>
                  <a:gd name="connsiteX112" fmla="*/ 358385 w 694935"/>
                  <a:gd name="connsiteY112" fmla="*/ 190500 h 381009"/>
                  <a:gd name="connsiteX113" fmla="*/ 142485 w 694935"/>
                  <a:gd name="connsiteY113" fmla="*/ 209550 h 381009"/>
                  <a:gd name="connsiteX114" fmla="*/ 104385 w 694935"/>
                  <a:gd name="connsiteY114" fmla="*/ 222250 h 381009"/>
                  <a:gd name="connsiteX115" fmla="*/ 85335 w 694935"/>
                  <a:gd name="connsiteY115" fmla="*/ 228600 h 381009"/>
                  <a:gd name="connsiteX116" fmla="*/ 47235 w 694935"/>
                  <a:gd name="connsiteY116" fmla="*/ 266700 h 381009"/>
                  <a:gd name="connsiteX117" fmla="*/ 9135 w 694935"/>
                  <a:gd name="connsiteY117" fmla="*/ 292100 h 381009"/>
                  <a:gd name="connsiteX118" fmla="*/ 72635 w 694935"/>
                  <a:gd name="connsiteY118" fmla="*/ 311150 h 381009"/>
                  <a:gd name="connsiteX119" fmla="*/ 434585 w 694935"/>
                  <a:gd name="connsiteY119" fmla="*/ 304800 h 381009"/>
                  <a:gd name="connsiteX120" fmla="*/ 485385 w 694935"/>
                  <a:gd name="connsiteY120" fmla="*/ 298450 h 381009"/>
                  <a:gd name="connsiteX121" fmla="*/ 504435 w 694935"/>
                  <a:gd name="connsiteY121" fmla="*/ 292100 h 381009"/>
                  <a:gd name="connsiteX122" fmla="*/ 580635 w 694935"/>
                  <a:gd name="connsiteY122" fmla="*/ 273050 h 381009"/>
                  <a:gd name="connsiteX123" fmla="*/ 599685 w 694935"/>
                  <a:gd name="connsiteY123" fmla="*/ 260350 h 381009"/>
                  <a:gd name="connsiteX124" fmla="*/ 656835 w 694935"/>
                  <a:gd name="connsiteY124" fmla="*/ 241300 h 381009"/>
                  <a:gd name="connsiteX125" fmla="*/ 675885 w 694935"/>
                  <a:gd name="connsiteY125" fmla="*/ 234950 h 381009"/>
                  <a:gd name="connsiteX126" fmla="*/ 694935 w 694935"/>
                  <a:gd name="connsiteY126" fmla="*/ 228600 h 381009"/>
                  <a:gd name="connsiteX127" fmla="*/ 688585 w 694935"/>
                  <a:gd name="connsiteY127" fmla="*/ 190500 h 381009"/>
                  <a:gd name="connsiteX128" fmla="*/ 669535 w 694935"/>
                  <a:gd name="connsiteY128" fmla="*/ 171450 h 381009"/>
                  <a:gd name="connsiteX129" fmla="*/ 618735 w 694935"/>
                  <a:gd name="connsiteY129" fmla="*/ 152400 h 381009"/>
                  <a:gd name="connsiteX130" fmla="*/ 561585 w 694935"/>
                  <a:gd name="connsiteY130" fmla="*/ 158750 h 381009"/>
                  <a:gd name="connsiteX131" fmla="*/ 529835 w 694935"/>
                  <a:gd name="connsiteY131" fmla="*/ 190500 h 381009"/>
                  <a:gd name="connsiteX132" fmla="*/ 529835 w 694935"/>
                  <a:gd name="connsiteY132" fmla="*/ 196850 h 38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694935" h="381009">
                    <a:moveTo>
                      <a:pt x="136135" y="171450"/>
                    </a:moveTo>
                    <a:lnTo>
                      <a:pt x="523485" y="177800"/>
                    </a:lnTo>
                    <a:cubicBezTo>
                      <a:pt x="530165" y="178231"/>
                      <a:pt x="532321" y="190635"/>
                      <a:pt x="529835" y="196850"/>
                    </a:cubicBezTo>
                    <a:cubicBezTo>
                      <a:pt x="527001" y="203936"/>
                      <a:pt x="517135" y="205317"/>
                      <a:pt x="510785" y="209550"/>
                    </a:cubicBezTo>
                    <a:cubicBezTo>
                      <a:pt x="393620" y="206295"/>
                      <a:pt x="342382" y="221306"/>
                      <a:pt x="256785" y="196850"/>
                    </a:cubicBezTo>
                    <a:cubicBezTo>
                      <a:pt x="250349" y="195011"/>
                      <a:pt x="244085" y="192617"/>
                      <a:pt x="237735" y="190500"/>
                    </a:cubicBezTo>
                    <a:cubicBezTo>
                      <a:pt x="227152" y="192617"/>
                      <a:pt x="209775" y="186744"/>
                      <a:pt x="205985" y="196850"/>
                    </a:cubicBezTo>
                    <a:cubicBezTo>
                      <a:pt x="187952" y="244938"/>
                      <a:pt x="227177" y="242998"/>
                      <a:pt x="250435" y="247650"/>
                    </a:cubicBezTo>
                    <a:cubicBezTo>
                      <a:pt x="320285" y="245533"/>
                      <a:pt x="390344" y="247103"/>
                      <a:pt x="459985" y="241300"/>
                    </a:cubicBezTo>
                    <a:cubicBezTo>
                      <a:pt x="467590" y="240666"/>
                      <a:pt x="474802" y="234950"/>
                      <a:pt x="479035" y="228600"/>
                    </a:cubicBezTo>
                    <a:cubicBezTo>
                      <a:pt x="483876" y="221338"/>
                      <a:pt x="483268" y="211667"/>
                      <a:pt x="485385" y="203200"/>
                    </a:cubicBezTo>
                    <a:cubicBezTo>
                      <a:pt x="483268" y="182033"/>
                      <a:pt x="483818" y="160427"/>
                      <a:pt x="479035" y="139700"/>
                    </a:cubicBezTo>
                    <a:cubicBezTo>
                      <a:pt x="473800" y="117017"/>
                      <a:pt x="463771" y="121365"/>
                      <a:pt x="447285" y="114300"/>
                    </a:cubicBezTo>
                    <a:cubicBezTo>
                      <a:pt x="438584" y="110571"/>
                      <a:pt x="430352" y="105833"/>
                      <a:pt x="421885" y="101600"/>
                    </a:cubicBezTo>
                    <a:cubicBezTo>
                      <a:pt x="398602" y="103717"/>
                      <a:pt x="375179" y="104644"/>
                      <a:pt x="352035" y="107950"/>
                    </a:cubicBezTo>
                    <a:cubicBezTo>
                      <a:pt x="345409" y="108897"/>
                      <a:pt x="338212" y="110119"/>
                      <a:pt x="332985" y="114300"/>
                    </a:cubicBezTo>
                    <a:cubicBezTo>
                      <a:pt x="327026" y="119068"/>
                      <a:pt x="326028" y="128324"/>
                      <a:pt x="320285" y="133350"/>
                    </a:cubicBezTo>
                    <a:cubicBezTo>
                      <a:pt x="308798" y="143401"/>
                      <a:pt x="294885" y="150283"/>
                      <a:pt x="282185" y="158750"/>
                    </a:cubicBezTo>
                    <a:cubicBezTo>
                      <a:pt x="275835" y="162983"/>
                      <a:pt x="270375" y="169037"/>
                      <a:pt x="263135" y="171450"/>
                    </a:cubicBezTo>
                    <a:cubicBezTo>
                      <a:pt x="217460" y="186675"/>
                      <a:pt x="274499" y="168203"/>
                      <a:pt x="218685" y="184150"/>
                    </a:cubicBezTo>
                    <a:cubicBezTo>
                      <a:pt x="212249" y="185989"/>
                      <a:pt x="206071" y="188661"/>
                      <a:pt x="199635" y="190500"/>
                    </a:cubicBezTo>
                    <a:cubicBezTo>
                      <a:pt x="191244" y="192898"/>
                      <a:pt x="182626" y="194452"/>
                      <a:pt x="174235" y="196850"/>
                    </a:cubicBezTo>
                    <a:cubicBezTo>
                      <a:pt x="167799" y="198689"/>
                      <a:pt x="161679" y="201577"/>
                      <a:pt x="155185" y="203200"/>
                    </a:cubicBezTo>
                    <a:cubicBezTo>
                      <a:pt x="144714" y="205818"/>
                      <a:pt x="133952" y="207123"/>
                      <a:pt x="123435" y="209550"/>
                    </a:cubicBezTo>
                    <a:cubicBezTo>
                      <a:pt x="106428" y="213475"/>
                      <a:pt x="72635" y="222250"/>
                      <a:pt x="72635" y="222250"/>
                    </a:cubicBezTo>
                    <a:lnTo>
                      <a:pt x="2785" y="215900"/>
                    </a:lnTo>
                    <a:cubicBezTo>
                      <a:pt x="-5021" y="211997"/>
                      <a:pt x="5697" y="198522"/>
                      <a:pt x="9135" y="190500"/>
                    </a:cubicBezTo>
                    <a:cubicBezTo>
                      <a:pt x="12141" y="183485"/>
                      <a:pt x="15876" y="176218"/>
                      <a:pt x="21835" y="171450"/>
                    </a:cubicBezTo>
                    <a:cubicBezTo>
                      <a:pt x="25976" y="168137"/>
                      <a:pt x="64626" y="159165"/>
                      <a:pt x="66285" y="158750"/>
                    </a:cubicBezTo>
                    <a:cubicBezTo>
                      <a:pt x="98035" y="162983"/>
                      <a:pt x="129940" y="166184"/>
                      <a:pt x="161535" y="171450"/>
                    </a:cubicBezTo>
                    <a:cubicBezTo>
                      <a:pt x="183921" y="175181"/>
                      <a:pt x="207544" y="194915"/>
                      <a:pt x="225035" y="203200"/>
                    </a:cubicBezTo>
                    <a:cubicBezTo>
                      <a:pt x="249903" y="214980"/>
                      <a:pt x="275130" y="226248"/>
                      <a:pt x="301235" y="234950"/>
                    </a:cubicBezTo>
                    <a:cubicBezTo>
                      <a:pt x="307585" y="237067"/>
                      <a:pt x="314191" y="238530"/>
                      <a:pt x="320285" y="241300"/>
                    </a:cubicBezTo>
                    <a:cubicBezTo>
                      <a:pt x="337520" y="249134"/>
                      <a:pt x="355333" y="256198"/>
                      <a:pt x="371085" y="266700"/>
                    </a:cubicBezTo>
                    <a:cubicBezTo>
                      <a:pt x="377435" y="270933"/>
                      <a:pt x="383309" y="275987"/>
                      <a:pt x="390135" y="279400"/>
                    </a:cubicBezTo>
                    <a:cubicBezTo>
                      <a:pt x="396122" y="282393"/>
                      <a:pt x="403033" y="283113"/>
                      <a:pt x="409185" y="285750"/>
                    </a:cubicBezTo>
                    <a:cubicBezTo>
                      <a:pt x="417886" y="289479"/>
                      <a:pt x="426118" y="294217"/>
                      <a:pt x="434585" y="298450"/>
                    </a:cubicBezTo>
                    <a:cubicBezTo>
                      <a:pt x="541639" y="294997"/>
                      <a:pt x="664602" y="356321"/>
                      <a:pt x="625085" y="247650"/>
                    </a:cubicBezTo>
                    <a:cubicBezTo>
                      <a:pt x="618510" y="229569"/>
                      <a:pt x="602543" y="218440"/>
                      <a:pt x="586985" y="209550"/>
                    </a:cubicBezTo>
                    <a:cubicBezTo>
                      <a:pt x="578766" y="204854"/>
                      <a:pt x="570286" y="200579"/>
                      <a:pt x="561585" y="196850"/>
                    </a:cubicBezTo>
                    <a:cubicBezTo>
                      <a:pt x="550994" y="192311"/>
                      <a:pt x="527205" y="186164"/>
                      <a:pt x="517135" y="184150"/>
                    </a:cubicBezTo>
                    <a:cubicBezTo>
                      <a:pt x="504510" y="181625"/>
                      <a:pt x="491526" y="180923"/>
                      <a:pt x="479035" y="177800"/>
                    </a:cubicBezTo>
                    <a:cubicBezTo>
                      <a:pt x="466048" y="174553"/>
                      <a:pt x="453635" y="169333"/>
                      <a:pt x="440935" y="165100"/>
                    </a:cubicBezTo>
                    <a:cubicBezTo>
                      <a:pt x="434585" y="162983"/>
                      <a:pt x="427872" y="161743"/>
                      <a:pt x="421885" y="158750"/>
                    </a:cubicBezTo>
                    <a:cubicBezTo>
                      <a:pt x="413418" y="154517"/>
                      <a:pt x="404602" y="150920"/>
                      <a:pt x="396485" y="146050"/>
                    </a:cubicBezTo>
                    <a:cubicBezTo>
                      <a:pt x="383397" y="138197"/>
                      <a:pt x="372865" y="125477"/>
                      <a:pt x="358385" y="120650"/>
                    </a:cubicBezTo>
                    <a:lnTo>
                      <a:pt x="320285" y="107950"/>
                    </a:lnTo>
                    <a:cubicBezTo>
                      <a:pt x="290652" y="110067"/>
                      <a:pt x="260890" y="110829"/>
                      <a:pt x="231385" y="114300"/>
                    </a:cubicBezTo>
                    <a:cubicBezTo>
                      <a:pt x="224737" y="115082"/>
                      <a:pt x="217068" y="115917"/>
                      <a:pt x="212335" y="120650"/>
                    </a:cubicBezTo>
                    <a:cubicBezTo>
                      <a:pt x="201542" y="131443"/>
                      <a:pt x="195402" y="146050"/>
                      <a:pt x="186935" y="158750"/>
                    </a:cubicBezTo>
                    <a:cubicBezTo>
                      <a:pt x="182702" y="165100"/>
                      <a:pt x="176648" y="170560"/>
                      <a:pt x="174235" y="177800"/>
                    </a:cubicBezTo>
                    <a:cubicBezTo>
                      <a:pt x="172118" y="184150"/>
                      <a:pt x="171136" y="190999"/>
                      <a:pt x="167885" y="196850"/>
                    </a:cubicBezTo>
                    <a:cubicBezTo>
                      <a:pt x="131494" y="262354"/>
                      <a:pt x="150503" y="210895"/>
                      <a:pt x="136135" y="254000"/>
                    </a:cubicBezTo>
                    <a:cubicBezTo>
                      <a:pt x="138252" y="262467"/>
                      <a:pt x="136898" y="272696"/>
                      <a:pt x="142485" y="279400"/>
                    </a:cubicBezTo>
                    <a:cubicBezTo>
                      <a:pt x="148545" y="286672"/>
                      <a:pt x="158905" y="289107"/>
                      <a:pt x="167885" y="292100"/>
                    </a:cubicBezTo>
                    <a:cubicBezTo>
                      <a:pt x="184444" y="297620"/>
                      <a:pt x="201846" y="300207"/>
                      <a:pt x="218685" y="304800"/>
                    </a:cubicBezTo>
                    <a:cubicBezTo>
                      <a:pt x="225143" y="306561"/>
                      <a:pt x="231385" y="309033"/>
                      <a:pt x="237735" y="311150"/>
                    </a:cubicBezTo>
                    <a:cubicBezTo>
                      <a:pt x="309702" y="309033"/>
                      <a:pt x="381737" y="308584"/>
                      <a:pt x="453635" y="304800"/>
                    </a:cubicBezTo>
                    <a:cubicBezTo>
                      <a:pt x="462350" y="304341"/>
                      <a:pt x="470308" y="298450"/>
                      <a:pt x="479035" y="298450"/>
                    </a:cubicBezTo>
                    <a:cubicBezTo>
                      <a:pt x="506633" y="298450"/>
                      <a:pt x="534068" y="302683"/>
                      <a:pt x="561585" y="304800"/>
                    </a:cubicBezTo>
                    <a:cubicBezTo>
                      <a:pt x="569776" y="310260"/>
                      <a:pt x="596809" y="326484"/>
                      <a:pt x="599685" y="336550"/>
                    </a:cubicBezTo>
                    <a:cubicBezTo>
                      <a:pt x="602083" y="344941"/>
                      <a:pt x="595452" y="353483"/>
                      <a:pt x="593335" y="361950"/>
                    </a:cubicBezTo>
                    <a:cubicBezTo>
                      <a:pt x="553118" y="359833"/>
                      <a:pt x="512619" y="360809"/>
                      <a:pt x="472685" y="355600"/>
                    </a:cubicBezTo>
                    <a:cubicBezTo>
                      <a:pt x="463298" y="354376"/>
                      <a:pt x="456352" y="345620"/>
                      <a:pt x="447285" y="342900"/>
                    </a:cubicBezTo>
                    <a:cubicBezTo>
                      <a:pt x="434953" y="339200"/>
                      <a:pt x="421931" y="338371"/>
                      <a:pt x="409185" y="336550"/>
                    </a:cubicBezTo>
                    <a:cubicBezTo>
                      <a:pt x="357865" y="329219"/>
                      <a:pt x="354568" y="330517"/>
                      <a:pt x="301235" y="323850"/>
                    </a:cubicBezTo>
                    <a:cubicBezTo>
                      <a:pt x="286383" y="321994"/>
                      <a:pt x="271511" y="320177"/>
                      <a:pt x="256785" y="317500"/>
                    </a:cubicBezTo>
                    <a:cubicBezTo>
                      <a:pt x="235672" y="313661"/>
                      <a:pt x="213167" y="305077"/>
                      <a:pt x="193285" y="298450"/>
                    </a:cubicBezTo>
                    <a:lnTo>
                      <a:pt x="174235" y="292100"/>
                    </a:lnTo>
                    <a:lnTo>
                      <a:pt x="155185" y="285750"/>
                    </a:lnTo>
                    <a:cubicBezTo>
                      <a:pt x="126584" y="288610"/>
                      <a:pt x="85335" y="273227"/>
                      <a:pt x="85335" y="311150"/>
                    </a:cubicBezTo>
                    <a:cubicBezTo>
                      <a:pt x="85335" y="330317"/>
                      <a:pt x="79548" y="353465"/>
                      <a:pt x="91685" y="368300"/>
                    </a:cubicBezTo>
                    <a:cubicBezTo>
                      <a:pt x="102738" y="381809"/>
                      <a:pt x="142485" y="381000"/>
                      <a:pt x="142485" y="381000"/>
                    </a:cubicBezTo>
                    <a:cubicBezTo>
                      <a:pt x="214452" y="378883"/>
                      <a:pt x="286492" y="378536"/>
                      <a:pt x="358385" y="374650"/>
                    </a:cubicBezTo>
                    <a:cubicBezTo>
                      <a:pt x="365069" y="374289"/>
                      <a:pt x="371448" y="371293"/>
                      <a:pt x="377435" y="368300"/>
                    </a:cubicBezTo>
                    <a:cubicBezTo>
                      <a:pt x="388474" y="362780"/>
                      <a:pt x="398719" y="355791"/>
                      <a:pt x="409185" y="349250"/>
                    </a:cubicBezTo>
                    <a:cubicBezTo>
                      <a:pt x="415657" y="345205"/>
                      <a:pt x="421220" y="339556"/>
                      <a:pt x="428235" y="336550"/>
                    </a:cubicBezTo>
                    <a:cubicBezTo>
                      <a:pt x="456719" y="324343"/>
                      <a:pt x="447971" y="336207"/>
                      <a:pt x="472685" y="323850"/>
                    </a:cubicBezTo>
                    <a:cubicBezTo>
                      <a:pt x="479511" y="320437"/>
                      <a:pt x="484909" y="314563"/>
                      <a:pt x="491735" y="311150"/>
                    </a:cubicBezTo>
                    <a:cubicBezTo>
                      <a:pt x="504752" y="304641"/>
                      <a:pt x="530459" y="300865"/>
                      <a:pt x="542535" y="298450"/>
                    </a:cubicBezTo>
                    <a:cubicBezTo>
                      <a:pt x="552132" y="260063"/>
                      <a:pt x="546125" y="281329"/>
                      <a:pt x="561585" y="234950"/>
                    </a:cubicBezTo>
                    <a:lnTo>
                      <a:pt x="567935" y="215900"/>
                    </a:lnTo>
                    <a:cubicBezTo>
                      <a:pt x="460148" y="144042"/>
                      <a:pt x="565684" y="209465"/>
                      <a:pt x="231385" y="196850"/>
                    </a:cubicBezTo>
                    <a:cubicBezTo>
                      <a:pt x="224696" y="196598"/>
                      <a:pt x="218793" y="192261"/>
                      <a:pt x="212335" y="190500"/>
                    </a:cubicBezTo>
                    <a:cubicBezTo>
                      <a:pt x="195496" y="185907"/>
                      <a:pt x="161535" y="177800"/>
                      <a:pt x="161535" y="177800"/>
                    </a:cubicBezTo>
                    <a:cubicBezTo>
                      <a:pt x="155185" y="173567"/>
                      <a:pt x="149311" y="168513"/>
                      <a:pt x="142485" y="165100"/>
                    </a:cubicBezTo>
                    <a:cubicBezTo>
                      <a:pt x="132335" y="160025"/>
                      <a:pt x="107530" y="155113"/>
                      <a:pt x="98035" y="152400"/>
                    </a:cubicBezTo>
                    <a:cubicBezTo>
                      <a:pt x="91599" y="150561"/>
                      <a:pt x="84972" y="149043"/>
                      <a:pt x="78985" y="146050"/>
                    </a:cubicBezTo>
                    <a:cubicBezTo>
                      <a:pt x="72159" y="142637"/>
                      <a:pt x="66285" y="137583"/>
                      <a:pt x="59935" y="133350"/>
                    </a:cubicBezTo>
                    <a:cubicBezTo>
                      <a:pt x="62052" y="116417"/>
                      <a:pt x="60545" y="98621"/>
                      <a:pt x="66285" y="82550"/>
                    </a:cubicBezTo>
                    <a:cubicBezTo>
                      <a:pt x="71419" y="68176"/>
                      <a:pt x="83218" y="57150"/>
                      <a:pt x="91685" y="44450"/>
                    </a:cubicBezTo>
                    <a:cubicBezTo>
                      <a:pt x="110256" y="16594"/>
                      <a:pt x="99806" y="31505"/>
                      <a:pt x="123435" y="0"/>
                    </a:cubicBezTo>
                    <a:cubicBezTo>
                      <a:pt x="144602" y="2117"/>
                      <a:pt x="166228" y="1478"/>
                      <a:pt x="186935" y="6350"/>
                    </a:cubicBezTo>
                    <a:cubicBezTo>
                      <a:pt x="227224" y="15830"/>
                      <a:pt x="224519" y="26000"/>
                      <a:pt x="256785" y="38100"/>
                    </a:cubicBezTo>
                    <a:cubicBezTo>
                      <a:pt x="264957" y="41164"/>
                      <a:pt x="273906" y="41690"/>
                      <a:pt x="282185" y="44450"/>
                    </a:cubicBezTo>
                    <a:cubicBezTo>
                      <a:pt x="292999" y="48055"/>
                      <a:pt x="303121" y="53545"/>
                      <a:pt x="313935" y="57150"/>
                    </a:cubicBezTo>
                    <a:cubicBezTo>
                      <a:pt x="322214" y="59910"/>
                      <a:pt x="331163" y="60436"/>
                      <a:pt x="339335" y="63500"/>
                    </a:cubicBezTo>
                    <a:cubicBezTo>
                      <a:pt x="348198" y="66824"/>
                      <a:pt x="356034" y="72471"/>
                      <a:pt x="364735" y="76200"/>
                    </a:cubicBezTo>
                    <a:cubicBezTo>
                      <a:pt x="381333" y="83313"/>
                      <a:pt x="391283" y="83529"/>
                      <a:pt x="409185" y="88900"/>
                    </a:cubicBezTo>
                    <a:cubicBezTo>
                      <a:pt x="422007" y="92747"/>
                      <a:pt x="434585" y="97367"/>
                      <a:pt x="447285" y="101600"/>
                    </a:cubicBezTo>
                    <a:cubicBezTo>
                      <a:pt x="453635" y="103717"/>
                      <a:pt x="459771" y="106637"/>
                      <a:pt x="466335" y="107950"/>
                    </a:cubicBezTo>
                    <a:lnTo>
                      <a:pt x="498085" y="114300"/>
                    </a:lnTo>
                    <a:cubicBezTo>
                      <a:pt x="531952" y="112183"/>
                      <a:pt x="566480" y="114941"/>
                      <a:pt x="599685" y="107950"/>
                    </a:cubicBezTo>
                    <a:cubicBezTo>
                      <a:pt x="608473" y="106100"/>
                      <a:pt x="623355" y="96601"/>
                      <a:pt x="618735" y="88900"/>
                    </a:cubicBezTo>
                    <a:cubicBezTo>
                      <a:pt x="611847" y="77421"/>
                      <a:pt x="593335" y="80433"/>
                      <a:pt x="580635" y="76200"/>
                    </a:cubicBezTo>
                    <a:cubicBezTo>
                      <a:pt x="555235" y="78317"/>
                      <a:pt x="529699" y="79181"/>
                      <a:pt x="504435" y="82550"/>
                    </a:cubicBezTo>
                    <a:cubicBezTo>
                      <a:pt x="497800" y="83435"/>
                      <a:pt x="490118" y="84167"/>
                      <a:pt x="485385" y="88900"/>
                    </a:cubicBezTo>
                    <a:cubicBezTo>
                      <a:pt x="480652" y="93633"/>
                      <a:pt x="482028" y="101963"/>
                      <a:pt x="479035" y="107950"/>
                    </a:cubicBezTo>
                    <a:cubicBezTo>
                      <a:pt x="475622" y="114776"/>
                      <a:pt x="471221" y="121137"/>
                      <a:pt x="466335" y="127000"/>
                    </a:cubicBezTo>
                    <a:cubicBezTo>
                      <a:pt x="452760" y="143290"/>
                      <a:pt x="439197" y="152734"/>
                      <a:pt x="421885" y="165100"/>
                    </a:cubicBezTo>
                    <a:cubicBezTo>
                      <a:pt x="415675" y="169536"/>
                      <a:pt x="409850" y="174794"/>
                      <a:pt x="402835" y="177800"/>
                    </a:cubicBezTo>
                    <a:cubicBezTo>
                      <a:pt x="394813" y="181238"/>
                      <a:pt x="385826" y="181752"/>
                      <a:pt x="377435" y="184150"/>
                    </a:cubicBezTo>
                    <a:cubicBezTo>
                      <a:pt x="370999" y="185989"/>
                      <a:pt x="364907" y="188995"/>
                      <a:pt x="358385" y="190500"/>
                    </a:cubicBezTo>
                    <a:cubicBezTo>
                      <a:pt x="263473" y="212403"/>
                      <a:pt x="273007" y="204112"/>
                      <a:pt x="142485" y="209550"/>
                    </a:cubicBezTo>
                    <a:lnTo>
                      <a:pt x="104385" y="222250"/>
                    </a:lnTo>
                    <a:lnTo>
                      <a:pt x="85335" y="228600"/>
                    </a:lnTo>
                    <a:cubicBezTo>
                      <a:pt x="72635" y="241300"/>
                      <a:pt x="62179" y="256737"/>
                      <a:pt x="47235" y="266700"/>
                    </a:cubicBezTo>
                    <a:lnTo>
                      <a:pt x="9135" y="292100"/>
                    </a:lnTo>
                    <a:cubicBezTo>
                      <a:pt x="55514" y="307560"/>
                      <a:pt x="34248" y="301553"/>
                      <a:pt x="72635" y="311150"/>
                    </a:cubicBezTo>
                    <a:lnTo>
                      <a:pt x="434585" y="304800"/>
                    </a:lnTo>
                    <a:cubicBezTo>
                      <a:pt x="451642" y="304275"/>
                      <a:pt x="468595" y="301503"/>
                      <a:pt x="485385" y="298450"/>
                    </a:cubicBezTo>
                    <a:cubicBezTo>
                      <a:pt x="491971" y="297253"/>
                      <a:pt x="497941" y="293723"/>
                      <a:pt x="504435" y="292100"/>
                    </a:cubicBezTo>
                    <a:cubicBezTo>
                      <a:pt x="616900" y="263984"/>
                      <a:pt x="432141" y="315477"/>
                      <a:pt x="580635" y="273050"/>
                    </a:cubicBezTo>
                    <a:cubicBezTo>
                      <a:pt x="586985" y="268817"/>
                      <a:pt x="592711" y="263450"/>
                      <a:pt x="599685" y="260350"/>
                    </a:cubicBezTo>
                    <a:lnTo>
                      <a:pt x="656835" y="241300"/>
                    </a:lnTo>
                    <a:lnTo>
                      <a:pt x="675885" y="234950"/>
                    </a:lnTo>
                    <a:lnTo>
                      <a:pt x="694935" y="228600"/>
                    </a:lnTo>
                    <a:cubicBezTo>
                      <a:pt x="692818" y="215900"/>
                      <a:pt x="693814" y="202265"/>
                      <a:pt x="688585" y="190500"/>
                    </a:cubicBezTo>
                    <a:cubicBezTo>
                      <a:pt x="684938" y="182294"/>
                      <a:pt x="676434" y="177199"/>
                      <a:pt x="669535" y="171450"/>
                    </a:cubicBezTo>
                    <a:cubicBezTo>
                      <a:pt x="648881" y="154238"/>
                      <a:pt x="647537" y="158160"/>
                      <a:pt x="618735" y="152400"/>
                    </a:cubicBezTo>
                    <a:cubicBezTo>
                      <a:pt x="599685" y="154517"/>
                      <a:pt x="580180" y="154101"/>
                      <a:pt x="561585" y="158750"/>
                    </a:cubicBezTo>
                    <a:cubicBezTo>
                      <a:pt x="547071" y="162379"/>
                      <a:pt x="535883" y="178405"/>
                      <a:pt x="529835" y="190500"/>
                    </a:cubicBezTo>
                    <a:cubicBezTo>
                      <a:pt x="528888" y="192393"/>
                      <a:pt x="529835" y="194733"/>
                      <a:pt x="529835" y="196850"/>
                    </a:cubicBezTo>
                  </a:path>
                </a:pathLst>
              </a:custGeom>
              <a:ln w="3175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37" name="Grouper 48">
                <a:extLst>
                  <a:ext uri="{FF2B5EF4-FFF2-40B4-BE49-F238E27FC236}">
                    <a16:creationId xmlns:a16="http://schemas.microsoft.com/office/drawing/2014/main" id="{B174267A-E4EE-43B4-A232-67BC49C8623B}"/>
                  </a:ext>
                </a:extLst>
              </p:cNvPr>
              <p:cNvGrpSpPr/>
              <p:nvPr/>
            </p:nvGrpSpPr>
            <p:grpSpPr>
              <a:xfrm>
                <a:off x="5130551" y="2666027"/>
                <a:ext cx="1066800" cy="1602740"/>
                <a:chOff x="0" y="0"/>
                <a:chExt cx="571500" cy="824230"/>
              </a:xfrm>
            </p:grpSpPr>
            <p:grpSp>
              <p:nvGrpSpPr>
                <p:cNvPr id="48" name="Grouper 31">
                  <a:extLst>
                    <a:ext uri="{FF2B5EF4-FFF2-40B4-BE49-F238E27FC236}">
                      <a16:creationId xmlns:a16="http://schemas.microsoft.com/office/drawing/2014/main" id="{689C28B6-7B46-426E-ACED-66A1189EF477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50" name="Arrondir un rectangle avec un coin du même côté 29">
                    <a:extLst>
                      <a:ext uri="{FF2B5EF4-FFF2-40B4-BE49-F238E27FC236}">
                        <a16:creationId xmlns:a16="http://schemas.microsoft.com/office/drawing/2014/main" id="{8ECAF5B2-C8C6-4013-860F-8EA3214D829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1" name="Arrondir un rectangle avec un coin du même côté 30">
                    <a:extLst>
                      <a:ext uri="{FF2B5EF4-FFF2-40B4-BE49-F238E27FC236}">
                        <a16:creationId xmlns:a16="http://schemas.microsoft.com/office/drawing/2014/main" id="{C352DE91-F802-4DC7-890F-F4733054B99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B32C51B-B9B7-491A-A67E-A3ABF11C9F1B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8" name="Grouper 449">
                <a:extLst>
                  <a:ext uri="{FF2B5EF4-FFF2-40B4-BE49-F238E27FC236}">
                    <a16:creationId xmlns:a16="http://schemas.microsoft.com/office/drawing/2014/main" id="{524947B8-9209-4366-AFBD-2E81230B1301}"/>
                  </a:ext>
                </a:extLst>
              </p:cNvPr>
              <p:cNvGrpSpPr/>
              <p:nvPr/>
            </p:nvGrpSpPr>
            <p:grpSpPr>
              <a:xfrm>
                <a:off x="4840039" y="4271221"/>
                <a:ext cx="1647825" cy="560388"/>
                <a:chOff x="0" y="0"/>
                <a:chExt cx="1143000" cy="434975"/>
              </a:xfrm>
            </p:grpSpPr>
            <p:grpSp>
              <p:nvGrpSpPr>
                <p:cNvPr id="44" name="Grouper 445">
                  <a:extLst>
                    <a:ext uri="{FF2B5EF4-FFF2-40B4-BE49-F238E27FC236}">
                      <a16:creationId xmlns:a16="http://schemas.microsoft.com/office/drawing/2014/main" id="{C2EA570D-AD0E-479A-95B6-A963533C7786}"/>
                    </a:ext>
                  </a:extLst>
                </p:cNvPr>
                <p:cNvGrpSpPr/>
                <p:nvPr/>
              </p:nvGrpSpPr>
              <p:grpSpPr>
                <a:xfrm>
                  <a:off x="0" y="71120"/>
                  <a:ext cx="1143000" cy="363855"/>
                  <a:chOff x="0" y="0"/>
                  <a:chExt cx="1143000" cy="363855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DEB9FE3-E9C3-42CD-903B-3385A7054B1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43000" cy="36385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7" name="Ellipse 46">
                    <a:extLst>
                      <a:ext uri="{FF2B5EF4-FFF2-40B4-BE49-F238E27FC236}">
                        <a16:creationId xmlns:a16="http://schemas.microsoft.com/office/drawing/2014/main" id="{282E43EE-6580-40FE-B1FD-F061364DAD9D}"/>
                      </a:ext>
                    </a:extLst>
                  </p:cNvPr>
                  <p:cNvSpPr/>
                  <p:nvPr/>
                </p:nvSpPr>
                <p:spPr>
                  <a:xfrm>
                    <a:off x="114300" y="114300"/>
                    <a:ext cx="114300" cy="1352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1A47183-5DE1-4B97-9C19-AE67BC6BF73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692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5C5E93B-4FE0-45AC-B360-7E4F7C66E488}"/>
                  </a:ext>
                </a:extLst>
              </p:cNvPr>
              <p:cNvSpPr txBox="1"/>
              <p:nvPr/>
            </p:nvSpPr>
            <p:spPr>
              <a:xfrm>
                <a:off x="467544" y="3510300"/>
                <a:ext cx="1080120" cy="646331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Lait </a:t>
                </a:r>
              </a:p>
              <a:p>
                <a:pPr algn="ctr"/>
                <a:r>
                  <a:rPr lang="fr-FR" dirty="0"/>
                  <a:t>(250 </a:t>
                </a:r>
                <a:r>
                  <a:rPr lang="fr-FR" dirty="0" err="1"/>
                  <a:t>mL</a:t>
                </a:r>
                <a:r>
                  <a:rPr lang="fr-FR" dirty="0"/>
                  <a:t>)</a:t>
                </a:r>
              </a:p>
            </p:txBody>
          </p: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D8C625B1-EBF9-4139-85A0-980F1E3FBC1A}"/>
                  </a:ext>
                </a:extLst>
              </p:cNvPr>
              <p:cNvCxnSpPr>
                <a:stCxn id="39" idx="3"/>
              </p:cNvCxnSpPr>
              <p:nvPr/>
            </p:nvCxnSpPr>
            <p:spPr>
              <a:xfrm>
                <a:off x="1547664" y="3833466"/>
                <a:ext cx="93610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1" name="Connecteur droit avec flèche 40">
                <a:extLst>
                  <a:ext uri="{FF2B5EF4-FFF2-40B4-BE49-F238E27FC236}">
                    <a16:creationId xmlns:a16="http://schemas.microsoft.com/office/drawing/2014/main" id="{4980812B-3D94-4008-AE9E-40C514C9A322}"/>
                  </a:ext>
                </a:extLst>
              </p:cNvPr>
              <p:cNvCxnSpPr/>
              <p:nvPr/>
            </p:nvCxnSpPr>
            <p:spPr>
              <a:xfrm>
                <a:off x="3563888" y="2790220"/>
                <a:ext cx="129614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F90BB07-60F2-491A-8CAE-78164027D6FF}"/>
                  </a:ext>
                </a:extLst>
              </p:cNvPr>
              <p:cNvSpPr txBox="1"/>
              <p:nvPr/>
            </p:nvSpPr>
            <p:spPr>
              <a:xfrm>
                <a:off x="2843808" y="2348880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Ajout de l’acide acétique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FCF10E35-2403-4026-9B7F-A73DB45957AF}"/>
                  </a:ext>
                </a:extLst>
              </p:cNvPr>
              <p:cNvSpPr txBox="1"/>
              <p:nvPr/>
            </p:nvSpPr>
            <p:spPr>
              <a:xfrm>
                <a:off x="6228184" y="3068960"/>
                <a:ext cx="2592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Essorage pour récupérer la caséine précipité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84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97F0E2-8FA0-484F-A782-09E82E61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A2795E7-AF40-4510-8AC7-FEDD455A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144379"/>
            <a:ext cx="8090511" cy="694497"/>
          </a:xfrm>
        </p:spPr>
        <p:txBody>
          <a:bodyPr/>
          <a:lstStyle/>
          <a:p>
            <a:r>
              <a:rPr lang="fr-FR" sz="4400" dirty="0"/>
              <a:t>Exemple de polymères synthétiques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7A44582-7ACE-4337-8FB0-E4E1E3FF2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19147"/>
              </p:ext>
            </p:extLst>
          </p:nvPr>
        </p:nvGraphicFramePr>
        <p:xfrm>
          <a:off x="128337" y="962527"/>
          <a:ext cx="8887326" cy="375163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3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Polymère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Monomère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86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Polychlorure de vinyle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Polystyrène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86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Nylon 6-6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 descr="C:\Users\Sylvain\Desktop\LC2_polymères\nylon6-6.jpg">
            <a:extLst>
              <a:ext uri="{FF2B5EF4-FFF2-40B4-BE49-F238E27FC236}">
                <a16:creationId xmlns:a16="http://schemas.microsoft.com/office/drawing/2014/main" id="{BE420B4A-2FEE-4408-8FB3-97228B01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20" b="91353" l="22000" r="95667">
                        <a14:foregroundMark x1="91667" y1="34586" x2="93667" y2="51128"/>
                        <a14:foregroundMark x1="95667" y1="46241" x2="92333" y2="53759"/>
                      </a14:backgroundRemoval>
                    </a14:imgEffect>
                  </a14:imgLayer>
                </a14:imgProps>
              </a:ext>
            </a:extLst>
          </a:blip>
          <a:srcRect l="13576" t="20416"/>
          <a:stretch>
            <a:fillRect/>
          </a:stretch>
        </p:blipFill>
        <p:spPr bwMode="auto">
          <a:xfrm>
            <a:off x="7647026" y="3889723"/>
            <a:ext cx="1009718" cy="824433"/>
          </a:xfrm>
          <a:prstGeom prst="rect">
            <a:avLst/>
          </a:prstGeom>
          <a:noFill/>
        </p:spPr>
      </p:pic>
      <p:pic>
        <p:nvPicPr>
          <p:cNvPr id="7" name="Picture 3" descr="C:\Users\Sylvain\Desktop\LC2_polymères\polystyrene2.JPG">
            <a:extLst>
              <a:ext uri="{FF2B5EF4-FFF2-40B4-BE49-F238E27FC236}">
                <a16:creationId xmlns:a16="http://schemas.microsoft.com/office/drawing/2014/main" id="{7348F9A9-6416-4875-A50A-2417C620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b="22178"/>
          <a:stretch>
            <a:fillRect/>
          </a:stretch>
        </p:blipFill>
        <p:spPr bwMode="auto">
          <a:xfrm>
            <a:off x="7472596" y="2654616"/>
            <a:ext cx="1184148" cy="964065"/>
          </a:xfrm>
          <a:prstGeom prst="rect">
            <a:avLst/>
          </a:prstGeom>
          <a:noFill/>
        </p:spPr>
      </p:pic>
      <p:pic>
        <p:nvPicPr>
          <p:cNvPr id="8" name="Picture 4" descr="C:\Users\Sylvain\Desktop\LC2_polymères\pcv6.JPG">
            <a:extLst>
              <a:ext uri="{FF2B5EF4-FFF2-40B4-BE49-F238E27FC236}">
                <a16:creationId xmlns:a16="http://schemas.microsoft.com/office/drawing/2014/main" id="{E21EDD22-6AA1-4B2E-86D1-09A3A74E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94048" l="6154" r="96923">
                        <a14:foregroundMark x1="41538" y1="32143" x2="19231" y2="77381"/>
                        <a14:foregroundMark x1="19231" y1="77381" x2="45385" y2="79762"/>
                        <a14:foregroundMark x1="43077" y1="79762" x2="63846" y2="89286"/>
                        <a14:foregroundMark x1="76154" y1="92857" x2="83077" y2="58333"/>
                        <a14:foregroundMark x1="81538" y1="88095" x2="80000" y2="34524"/>
                        <a14:foregroundMark x1="80000" y1="34524" x2="79231" y2="33333"/>
                        <a14:foregroundMark x1="34615" y1="20238" x2="13077" y2="65476"/>
                        <a14:foregroundMark x1="13077" y1="65476" x2="14615" y2="66667"/>
                        <a14:foregroundMark x1="13846" y1="69048" x2="21538" y2="94048"/>
                        <a14:foregroundMark x1="23846" y1="91667" x2="7692" y2="92857"/>
                        <a14:foregroundMark x1="13846" y1="77381" x2="10769" y2="34524"/>
                        <a14:foregroundMark x1="73846" y1="14286" x2="88462" y2="17857"/>
                        <a14:foregroundMark x1="92308" y1="27381" x2="91538" y2="51190"/>
                        <a14:foregroundMark x1="95385" y1="13095" x2="96923" y2="500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376617" y="1541819"/>
            <a:ext cx="1376107" cy="889176"/>
          </a:xfrm>
          <a:prstGeom prst="rect">
            <a:avLst/>
          </a:prstGeom>
          <a:noFill/>
        </p:spPr>
      </p:pic>
      <p:pic>
        <p:nvPicPr>
          <p:cNvPr id="9" name="Picture 8" descr="Image illustrative de lâarticle PolystyrÃ¨ne">
            <a:extLst>
              <a:ext uri="{FF2B5EF4-FFF2-40B4-BE49-F238E27FC236}">
                <a16:creationId xmlns:a16="http://schemas.microsoft.com/office/drawing/2014/main" id="{889477F7-B80D-4C36-976E-2EC0A9A7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57" y="2592862"/>
            <a:ext cx="996465" cy="11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Ã©sultat de recherche d'images pour &quot;styrene&quot;">
            <a:extLst>
              <a:ext uri="{FF2B5EF4-FFF2-40B4-BE49-F238E27FC236}">
                <a16:creationId xmlns:a16="http://schemas.microsoft.com/office/drawing/2014/main" id="{3EBD5FCA-B788-4F10-81E3-A2083365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657" y="2811446"/>
            <a:ext cx="1637050" cy="8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illustrative de lâarticle Nylon">
            <a:extLst>
              <a:ext uri="{FF2B5EF4-FFF2-40B4-BE49-F238E27FC236}">
                <a16:creationId xmlns:a16="http://schemas.microsoft.com/office/drawing/2014/main" id="{5879BC79-819A-4593-9DE0-46C6E39D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86" y="3870639"/>
            <a:ext cx="2767958" cy="7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RÃ©sultat de recherche d'images pour &quot;chlorure d'adipoyle&quot;">
            <a:extLst>
              <a:ext uri="{FF2B5EF4-FFF2-40B4-BE49-F238E27FC236}">
                <a16:creationId xmlns:a16="http://schemas.microsoft.com/office/drawing/2014/main" id="{39B579A6-2FFA-40A3-851B-F93DE484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5" y="3755902"/>
            <a:ext cx="1848452" cy="8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ylvain\Desktop\LC2_polymères\1920px-PVC-polymerisation.svg.png">
            <a:extLst>
              <a:ext uri="{FF2B5EF4-FFF2-40B4-BE49-F238E27FC236}">
                <a16:creationId xmlns:a16="http://schemas.microsoft.com/office/drawing/2014/main" id="{5EFF5E20-54E0-441B-B6E1-74F25F13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 l="8301" t="14002" r="63337" b="11990"/>
          <a:stretch>
            <a:fillRect/>
          </a:stretch>
        </p:blipFill>
        <p:spPr bwMode="auto">
          <a:xfrm>
            <a:off x="5207247" y="1497977"/>
            <a:ext cx="1104371" cy="996627"/>
          </a:xfrm>
          <a:prstGeom prst="rect">
            <a:avLst/>
          </a:prstGeom>
          <a:noFill/>
        </p:spPr>
      </p:pic>
      <p:pic>
        <p:nvPicPr>
          <p:cNvPr id="14" name="Picture 6" descr="C:\Users\Sylvain\Desktop\LC2_polymères\1024px-Polyvinylchlorid.svg.png">
            <a:extLst>
              <a:ext uri="{FF2B5EF4-FFF2-40B4-BE49-F238E27FC236}">
                <a16:creationId xmlns:a16="http://schemas.microsoft.com/office/drawing/2014/main" id="{D27B66B5-AB8B-4B10-B60E-5928E49D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03957" y="1523886"/>
            <a:ext cx="1003617" cy="944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071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DFB31062-1B7C-4165-A5F4-3D518F7EA882}"/>
              </a:ext>
            </a:extLst>
          </p:cNvPr>
          <p:cNvGrpSpPr/>
          <p:nvPr/>
        </p:nvGrpSpPr>
        <p:grpSpPr>
          <a:xfrm>
            <a:off x="1487837" y="880844"/>
            <a:ext cx="2380970" cy="3723898"/>
            <a:chOff x="1807521" y="772774"/>
            <a:chExt cx="2380970" cy="3723898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50A83666-88F3-470B-81E8-562F077C62F3}"/>
                </a:ext>
              </a:extLst>
            </p:cNvPr>
            <p:cNvGrpSpPr/>
            <p:nvPr/>
          </p:nvGrpSpPr>
          <p:grpSpPr>
            <a:xfrm>
              <a:off x="1807521" y="772774"/>
              <a:ext cx="2275155" cy="3723898"/>
              <a:chOff x="1797840" y="769920"/>
              <a:chExt cx="2275155" cy="3723898"/>
            </a:xfrm>
          </p:grpSpPr>
          <p:grpSp>
            <p:nvGrpSpPr>
              <p:cNvPr id="138" name="Groupe 137">
                <a:extLst>
                  <a:ext uri="{FF2B5EF4-FFF2-40B4-BE49-F238E27FC236}">
                    <a16:creationId xmlns:a16="http://schemas.microsoft.com/office/drawing/2014/main" id="{735FBE6D-F6ED-4BC4-8D6B-828F4A9AEA11}"/>
                  </a:ext>
                </a:extLst>
              </p:cNvPr>
              <p:cNvGrpSpPr/>
              <p:nvPr/>
            </p:nvGrpSpPr>
            <p:grpSpPr>
              <a:xfrm>
                <a:off x="1797840" y="769920"/>
                <a:ext cx="2275155" cy="3723898"/>
                <a:chOff x="1864409" y="882549"/>
                <a:chExt cx="2275155" cy="3723898"/>
              </a:xfrm>
            </p:grpSpPr>
            <p:grpSp>
              <p:nvGrpSpPr>
                <p:cNvPr id="131" name="Groupe 130">
                  <a:extLst>
                    <a:ext uri="{FF2B5EF4-FFF2-40B4-BE49-F238E27FC236}">
                      <a16:creationId xmlns:a16="http://schemas.microsoft.com/office/drawing/2014/main" id="{F7294CB9-344B-4FE5-AAC2-9461DC94E4D1}"/>
                    </a:ext>
                  </a:extLst>
                </p:cNvPr>
                <p:cNvGrpSpPr/>
                <p:nvPr/>
              </p:nvGrpSpPr>
              <p:grpSpPr>
                <a:xfrm>
                  <a:off x="1864409" y="882549"/>
                  <a:ext cx="2275155" cy="3723898"/>
                  <a:chOff x="1861144" y="874325"/>
                  <a:chExt cx="2275155" cy="3723898"/>
                </a:xfrm>
              </p:grpSpPr>
              <p:grpSp>
                <p:nvGrpSpPr>
                  <p:cNvPr id="130" name="Groupe 129">
                    <a:extLst>
                      <a:ext uri="{FF2B5EF4-FFF2-40B4-BE49-F238E27FC236}">
                        <a16:creationId xmlns:a16="http://schemas.microsoft.com/office/drawing/2014/main" id="{E3F77CA8-00D3-4A62-9CF8-F505B2F2C394}"/>
                      </a:ext>
                    </a:extLst>
                  </p:cNvPr>
                  <p:cNvGrpSpPr/>
                  <p:nvPr/>
                </p:nvGrpSpPr>
                <p:grpSpPr>
                  <a:xfrm>
                    <a:off x="1861144" y="874325"/>
                    <a:ext cx="2275155" cy="3723898"/>
                    <a:chOff x="1861144" y="874325"/>
                    <a:chExt cx="2275155" cy="3723898"/>
                  </a:xfrm>
                </p:grpSpPr>
                <p:pic>
                  <p:nvPicPr>
                    <p:cNvPr id="112" name="Image 111">
                      <a:extLst>
                        <a:ext uri="{FF2B5EF4-FFF2-40B4-BE49-F238E27FC236}">
                          <a16:creationId xmlns:a16="http://schemas.microsoft.com/office/drawing/2014/main" id="{AFEB30AA-175B-4500-B0D5-2029ABEEA6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b="7060"/>
                    <a:stretch/>
                  </p:blipFill>
                  <p:spPr>
                    <a:xfrm>
                      <a:off x="2430648" y="874325"/>
                      <a:ext cx="1705651" cy="315666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" name="Groupe 3">
                      <a:extLst>
                        <a:ext uri="{FF2B5EF4-FFF2-40B4-BE49-F238E27FC236}">
                          <a16:creationId xmlns:a16="http://schemas.microsoft.com/office/drawing/2014/main" id="{73D44BD7-9FE3-49C6-A32A-6DA32E5696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61144" y="1701913"/>
                      <a:ext cx="1619360" cy="2896310"/>
                      <a:chOff x="789661" y="2081087"/>
                      <a:chExt cx="1982139" cy="3697553"/>
                    </a:xfrm>
                  </p:grpSpPr>
                  <p:pic>
                    <p:nvPicPr>
                      <p:cNvPr id="5" name="Image 4">
                        <a:extLst>
                          <a:ext uri="{FF2B5EF4-FFF2-40B4-BE49-F238E27FC236}">
                            <a16:creationId xmlns:a16="http://schemas.microsoft.com/office/drawing/2014/main" id="{C1722B7A-72B7-4813-960B-12AFB8F01BC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9661" y="2081087"/>
                        <a:ext cx="1043470" cy="1403469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" name="Groupe 5">
                        <a:extLst>
                          <a:ext uri="{FF2B5EF4-FFF2-40B4-BE49-F238E27FC236}">
                            <a16:creationId xmlns:a16="http://schemas.microsoft.com/office/drawing/2014/main" id="{FF8C37CF-3480-47B7-9FCC-69560A572B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0917" y="3194472"/>
                        <a:ext cx="1490883" cy="2584168"/>
                        <a:chOff x="1285806" y="3194472"/>
                        <a:chExt cx="1490883" cy="2584168"/>
                      </a:xfrm>
                    </p:grpSpPr>
                    <p:grpSp>
                      <p:nvGrpSpPr>
                        <p:cNvPr id="7" name="Grouper 444">
                          <a:extLst>
                            <a:ext uri="{FF2B5EF4-FFF2-40B4-BE49-F238E27FC236}">
                              <a16:creationId xmlns:a16="http://schemas.microsoft.com/office/drawing/2014/main" id="{6576FC2B-52C5-4508-AEDD-32A77F4C92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5745" y="3265282"/>
                          <a:ext cx="1462935" cy="1062395"/>
                          <a:chOff x="-421" y="0"/>
                          <a:chExt cx="571921" cy="824230"/>
                        </a:xfrm>
                      </p:grpSpPr>
                      <p:sp>
                        <p:nvSpPr>
                          <p:cNvPr id="61" name="Arrondir un rectangle avec un coin du même côté 49">
                            <a:extLst>
                              <a:ext uri="{FF2B5EF4-FFF2-40B4-BE49-F238E27FC236}">
                                <a16:creationId xmlns:a16="http://schemas.microsoft.com/office/drawing/2014/main" id="{05B72D5F-4F9C-4C1D-8A21-4A04560B89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-421" y="273052"/>
                            <a:ext cx="571500" cy="551178"/>
                          </a:xfrm>
                          <a:prstGeom prst="round2SameRect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rgbClr val="000000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 dirty="0"/>
                          </a:p>
                        </p:txBody>
                      </p:sp>
                      <p:grpSp>
                        <p:nvGrpSpPr>
                          <p:cNvPr id="62" name="Grouper 441">
                            <a:extLst>
                              <a:ext uri="{FF2B5EF4-FFF2-40B4-BE49-F238E27FC236}">
                                <a16:creationId xmlns:a16="http://schemas.microsoft.com/office/drawing/2014/main" id="{2E97067E-E0A5-44D8-B560-78A9AB28214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571500" cy="824230"/>
                            <a:chOff x="0" y="0"/>
                            <a:chExt cx="571500" cy="824230"/>
                          </a:xfrm>
                        </p:grpSpPr>
                        <p:sp>
                          <p:nvSpPr>
                            <p:cNvPr id="63" name="Arrondir un rectangle avec un coin du même côté 442">
                              <a:extLst>
                                <a:ext uri="{FF2B5EF4-FFF2-40B4-BE49-F238E27FC236}">
                                  <a16:creationId xmlns:a16="http://schemas.microsoft.com/office/drawing/2014/main" id="{656A54B1-34FA-4ACE-9458-C1545AC7D0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0" y="24130"/>
                              <a:ext cx="571500" cy="800100"/>
                            </a:xfrm>
                            <a:prstGeom prst="round2Same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sp>
                          <p:nvSpPr>
                            <p:cNvPr id="64" name="Rectangle 63">
                              <a:extLst>
                                <a:ext uri="{FF2B5EF4-FFF2-40B4-BE49-F238E27FC236}">
                                  <a16:creationId xmlns:a16="http://schemas.microsoft.com/office/drawing/2014/main" id="{1FC9D7C9-1CED-458F-A24D-0DE66FEA7F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0" y="0"/>
                              <a:ext cx="571500" cy="4508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</p:grpSp>
                    </p:grpSp>
                    <p:grpSp>
                      <p:nvGrpSpPr>
                        <p:cNvPr id="8" name="Grouper 1156">
                          <a:extLst>
                            <a:ext uri="{FF2B5EF4-FFF2-40B4-BE49-F238E27FC236}">
                              <a16:creationId xmlns:a16="http://schemas.microsoft.com/office/drawing/2014/main" id="{53BCD5EF-E44E-4D25-8CF1-4227937AB7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5807" y="4622920"/>
                          <a:ext cx="1490882" cy="1155720"/>
                          <a:chOff x="0" y="0"/>
                          <a:chExt cx="1156970" cy="815340"/>
                        </a:xfrm>
                      </p:grpSpPr>
                      <p:sp>
                        <p:nvSpPr>
                          <p:cNvPr id="55" name="Rectangle 54">
                            <a:extLst>
                              <a:ext uri="{FF2B5EF4-FFF2-40B4-BE49-F238E27FC236}">
                                <a16:creationId xmlns:a16="http://schemas.microsoft.com/office/drawing/2014/main" id="{CCADC9AE-AE6A-40B1-AAB3-401A078E5B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0"/>
                            <a:ext cx="1143000" cy="100330"/>
                          </a:xfrm>
                          <a:prstGeom prst="rect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56" name="Rectangle 55">
                            <a:extLst>
                              <a:ext uri="{FF2B5EF4-FFF2-40B4-BE49-F238E27FC236}">
                                <a16:creationId xmlns:a16="http://schemas.microsoft.com/office/drawing/2014/main" id="{59EC7E5A-04B3-4660-9AAD-6CAF0992D5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970" y="715010"/>
                            <a:ext cx="1143000" cy="100330"/>
                          </a:xfrm>
                          <a:prstGeom prst="rect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cxnSp>
                        <p:nvCxnSpPr>
                          <p:cNvPr id="57" name="Connecteur droit 56">
                            <a:extLst>
                              <a:ext uri="{FF2B5EF4-FFF2-40B4-BE49-F238E27FC236}">
                                <a16:creationId xmlns:a16="http://schemas.microsoft.com/office/drawing/2014/main" id="{025A649C-2945-49BD-8F53-545CDE6ED1D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13665" y="100330"/>
                            <a:ext cx="924227" cy="304800"/>
                          </a:xfrm>
                          <a:prstGeom prst="line">
                            <a:avLst/>
                          </a:prstGeom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necteur droit 57">
                            <a:extLst>
                              <a:ext uri="{FF2B5EF4-FFF2-40B4-BE49-F238E27FC236}">
                                <a16:creationId xmlns:a16="http://schemas.microsoft.com/office/drawing/2014/main" id="{43659953-4814-4F7B-9F83-FFCCF8990BA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113665" y="100330"/>
                            <a:ext cx="924862" cy="304800"/>
                          </a:xfrm>
                          <a:prstGeom prst="line">
                            <a:avLst/>
                          </a:prstGeom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9" name="Connecteur droit 58">
                            <a:extLst>
                              <a:ext uri="{FF2B5EF4-FFF2-40B4-BE49-F238E27FC236}">
                                <a16:creationId xmlns:a16="http://schemas.microsoft.com/office/drawing/2014/main" id="{3A60F209-7238-4B5C-9187-D896B3C77A2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13665" y="405130"/>
                            <a:ext cx="924227" cy="304800"/>
                          </a:xfrm>
                          <a:prstGeom prst="line">
                            <a:avLst/>
                          </a:prstGeom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0" name="Connecteur droit 59">
                            <a:extLst>
                              <a:ext uri="{FF2B5EF4-FFF2-40B4-BE49-F238E27FC236}">
                                <a16:creationId xmlns:a16="http://schemas.microsoft.com/office/drawing/2014/main" id="{66484132-BD63-4BDD-9B43-D2FB7254980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113665" y="405130"/>
                            <a:ext cx="924560" cy="304800"/>
                          </a:xfrm>
                          <a:prstGeom prst="line">
                            <a:avLst/>
                          </a:prstGeom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" name="Grouper 1286">
                          <a:extLst>
                            <a:ext uri="{FF2B5EF4-FFF2-40B4-BE49-F238E27FC236}">
                              <a16:creationId xmlns:a16="http://schemas.microsoft.com/office/drawing/2014/main" id="{238FA245-4275-42A5-AE66-CF4EC5823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80382" y="3194472"/>
                          <a:ext cx="893548" cy="1058510"/>
                          <a:chOff x="0" y="136525"/>
                          <a:chExt cx="693420" cy="746760"/>
                        </a:xfrm>
                      </p:grpSpPr>
                      <p:grpSp>
                        <p:nvGrpSpPr>
                          <p:cNvPr id="22" name="Grouper 1231">
                            <a:extLst>
                              <a:ext uri="{FF2B5EF4-FFF2-40B4-BE49-F238E27FC236}">
                                <a16:creationId xmlns:a16="http://schemas.microsoft.com/office/drawing/2014/main" id="{2DF1385B-09F1-4F62-BF75-8600039818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136525"/>
                            <a:ext cx="693420" cy="746760"/>
                            <a:chOff x="0" y="136525"/>
                            <a:chExt cx="693420" cy="746760"/>
                          </a:xfrm>
                        </p:grpSpPr>
                        <p:sp>
                          <p:nvSpPr>
                            <p:cNvPr id="50" name="Rectangle 49">
                              <a:extLst>
                                <a:ext uri="{FF2B5EF4-FFF2-40B4-BE49-F238E27FC236}">
                                  <a16:creationId xmlns:a16="http://schemas.microsoft.com/office/drawing/2014/main" id="{D7CB482E-EAA0-4257-98C9-1FAB1899B2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9775393">
                              <a:off x="28575" y="148590"/>
                              <a:ext cx="152400" cy="254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sp>
                          <p:nvSpPr>
                            <p:cNvPr id="52" name="Ellipse 51">
                              <a:extLst>
                                <a:ext uri="{FF2B5EF4-FFF2-40B4-BE49-F238E27FC236}">
                                  <a16:creationId xmlns:a16="http://schemas.microsoft.com/office/drawing/2014/main" id="{7C43A4F3-2457-496F-B869-0EEDC48796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189865"/>
                              <a:ext cx="693420" cy="69342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sp>
                          <p:nvSpPr>
                            <p:cNvPr id="53" name="Rectangle 52">
                              <a:extLst>
                                <a:ext uri="{FF2B5EF4-FFF2-40B4-BE49-F238E27FC236}">
                                  <a16:creationId xmlns:a16="http://schemas.microsoft.com/office/drawing/2014/main" id="{77F995DC-F06D-419E-BB58-E30757F8AB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9775393">
                              <a:off x="38735" y="136525"/>
                              <a:ext cx="134620" cy="28702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dirty="0"/>
                            </a:p>
                          </p:txBody>
                        </p:sp>
                      </p:grpSp>
                      <p:grpSp>
                        <p:nvGrpSpPr>
                          <p:cNvPr id="23" name="Grouper 1285">
                            <a:extLst>
                              <a:ext uri="{FF2B5EF4-FFF2-40B4-BE49-F238E27FC236}">
                                <a16:creationId xmlns:a16="http://schemas.microsoft.com/office/drawing/2014/main" id="{34C89FC5-DEBA-4C3A-A9BB-F7EAD4108B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189230"/>
                            <a:ext cx="693420" cy="693420"/>
                            <a:chOff x="0" y="0"/>
                            <a:chExt cx="693420" cy="693420"/>
                          </a:xfrm>
                        </p:grpSpPr>
                        <p:sp>
                          <p:nvSpPr>
                            <p:cNvPr id="24" name="Corde 23">
                              <a:extLst>
                                <a:ext uri="{FF2B5EF4-FFF2-40B4-BE49-F238E27FC236}">
                                  <a16:creationId xmlns:a16="http://schemas.microsoft.com/office/drawing/2014/main" id="{5D18BF14-AD25-4DD7-9051-175E38BCDD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7560116">
                              <a:off x="0" y="0"/>
                              <a:ext cx="693420" cy="693420"/>
                            </a:xfrm>
                            <a:prstGeom prst="chord">
                              <a:avLst>
                                <a:gd name="adj1" fmla="val 4447445"/>
                                <a:gd name="adj2" fmla="val 14321630"/>
                              </a:avLst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dirty="0"/>
                            </a:p>
                          </p:txBody>
                        </p:sp>
                        <p:grpSp>
                          <p:nvGrpSpPr>
                            <p:cNvPr id="25" name="Grouper 1119">
                              <a:extLst>
                                <a:ext uri="{FF2B5EF4-FFF2-40B4-BE49-F238E27FC236}">
                                  <a16:creationId xmlns:a16="http://schemas.microsoft.com/office/drawing/2014/main" id="{F559ADD7-B75B-4AAA-8499-7C3640585F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50495" y="434341"/>
                              <a:ext cx="410210" cy="220343"/>
                              <a:chOff x="0" y="1"/>
                              <a:chExt cx="410210" cy="220343"/>
                            </a:xfrm>
                          </p:grpSpPr>
                          <p:grpSp>
                            <p:nvGrpSpPr>
                              <p:cNvPr id="26" name="Grouper 1121">
                                <a:extLst>
                                  <a:ext uri="{FF2B5EF4-FFF2-40B4-BE49-F238E27FC236}">
                                    <a16:creationId xmlns:a16="http://schemas.microsoft.com/office/drawing/2014/main" id="{094211F4-FF68-4EF5-9A36-C1420818F7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H="1">
                                <a:off x="274322" y="1"/>
                                <a:ext cx="135888" cy="203840"/>
                                <a:chOff x="0" y="134620"/>
                                <a:chExt cx="291465" cy="530225"/>
                              </a:xfrm>
                            </p:grpSpPr>
                            <p:sp>
                              <p:nvSpPr>
                                <p:cNvPr id="43" name="Ellipse 42">
                                  <a:extLst>
                                    <a:ext uri="{FF2B5EF4-FFF2-40B4-BE49-F238E27FC236}">
                                      <a16:creationId xmlns:a16="http://schemas.microsoft.com/office/drawing/2014/main" id="{28E3F5E2-0CB1-443C-96C4-CF06E752E91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357505"/>
                                  <a:ext cx="60325" cy="6794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44" name="Ellipse 43">
                                  <a:extLst>
                                    <a:ext uri="{FF2B5EF4-FFF2-40B4-BE49-F238E27FC236}">
                                      <a16:creationId xmlns:a16="http://schemas.microsoft.com/office/drawing/2014/main" id="{E5F9CA3D-515F-451A-A69D-D5895330861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5885" y="400685"/>
                                  <a:ext cx="75565" cy="889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45" name="Ellipse 44">
                                  <a:extLst>
                                    <a:ext uri="{FF2B5EF4-FFF2-40B4-BE49-F238E27FC236}">
                                      <a16:creationId xmlns:a16="http://schemas.microsoft.com/office/drawing/2014/main" id="{269BB2FA-1217-4D5F-932A-A8600465035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67640" y="238760"/>
                                  <a:ext cx="76200" cy="9017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46" name="Ellipse 45">
                                  <a:extLst>
                                    <a:ext uri="{FF2B5EF4-FFF2-40B4-BE49-F238E27FC236}">
                                      <a16:creationId xmlns:a16="http://schemas.microsoft.com/office/drawing/2014/main" id="{EB66B511-E7AD-46E2-92CB-00B95E8465D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176530"/>
                                  <a:ext cx="88265" cy="9715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47" name="Ellipse 46">
                                  <a:extLst>
                                    <a:ext uri="{FF2B5EF4-FFF2-40B4-BE49-F238E27FC236}">
                                      <a16:creationId xmlns:a16="http://schemas.microsoft.com/office/drawing/2014/main" id="{475346F9-7FE6-416B-9D29-20946C285D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52400" y="134620"/>
                                  <a:ext cx="60325" cy="6794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48" name="Ellipse 47">
                                  <a:extLst>
                                    <a:ext uri="{FF2B5EF4-FFF2-40B4-BE49-F238E27FC236}">
                                      <a16:creationId xmlns:a16="http://schemas.microsoft.com/office/drawing/2014/main" id="{3364B5AE-E23A-4190-9EE6-1F40B7E2A0D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31140" y="439420"/>
                                  <a:ext cx="60325" cy="6794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49" name="Ellipse 48">
                                  <a:extLst>
                                    <a:ext uri="{FF2B5EF4-FFF2-40B4-BE49-F238E27FC236}">
                                      <a16:creationId xmlns:a16="http://schemas.microsoft.com/office/drawing/2014/main" id="{149A5962-2E3C-4E04-AA35-FCAF6BD29CB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7315" y="596900"/>
                                  <a:ext cx="60325" cy="6794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7" name="Grouper 1129">
                                <a:extLst>
                                  <a:ext uri="{FF2B5EF4-FFF2-40B4-BE49-F238E27FC236}">
                                    <a16:creationId xmlns:a16="http://schemas.microsoft.com/office/drawing/2014/main" id="{53A31DC8-C39E-49FF-8AA6-C3BD57FF1E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636"/>
                                <a:ext cx="135888" cy="203840"/>
                                <a:chOff x="0" y="134620"/>
                                <a:chExt cx="291465" cy="530225"/>
                              </a:xfrm>
                            </p:grpSpPr>
                            <p:sp>
                              <p:nvSpPr>
                                <p:cNvPr id="36" name="Ellipse 35">
                                  <a:extLst>
                                    <a:ext uri="{FF2B5EF4-FFF2-40B4-BE49-F238E27FC236}">
                                      <a16:creationId xmlns:a16="http://schemas.microsoft.com/office/drawing/2014/main" id="{D918EC55-C3CA-418E-9156-749EF9B524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357505"/>
                                  <a:ext cx="60325" cy="6794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7" name="Ellipse 36">
                                  <a:extLst>
                                    <a:ext uri="{FF2B5EF4-FFF2-40B4-BE49-F238E27FC236}">
                                      <a16:creationId xmlns:a16="http://schemas.microsoft.com/office/drawing/2014/main" id="{61A87013-275A-4FC7-96CB-C84585E8637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5886" y="400686"/>
                                  <a:ext cx="75565" cy="889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8" name="Ellipse 37">
                                  <a:extLst>
                                    <a:ext uri="{FF2B5EF4-FFF2-40B4-BE49-F238E27FC236}">
                                      <a16:creationId xmlns:a16="http://schemas.microsoft.com/office/drawing/2014/main" id="{AA1FD9FE-9C50-426D-8CEB-8D7264A0B8C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67640" y="238760"/>
                                  <a:ext cx="76200" cy="9017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9" name="Ellipse 38">
                                  <a:extLst>
                                    <a:ext uri="{FF2B5EF4-FFF2-40B4-BE49-F238E27FC236}">
                                      <a16:creationId xmlns:a16="http://schemas.microsoft.com/office/drawing/2014/main" id="{A4E87CAB-9A55-4980-98FF-1B409704895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176530"/>
                                  <a:ext cx="88265" cy="9715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40" name="Ellipse 39">
                                  <a:extLst>
                                    <a:ext uri="{FF2B5EF4-FFF2-40B4-BE49-F238E27FC236}">
                                      <a16:creationId xmlns:a16="http://schemas.microsoft.com/office/drawing/2014/main" id="{6C44DCD0-C72F-4A3B-9AFE-514B6F4DF6C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52400" y="134620"/>
                                  <a:ext cx="60325" cy="6794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41" name="Ellipse 40">
                                  <a:extLst>
                                    <a:ext uri="{FF2B5EF4-FFF2-40B4-BE49-F238E27FC236}">
                                      <a16:creationId xmlns:a16="http://schemas.microsoft.com/office/drawing/2014/main" id="{032E1373-EB00-469E-B42D-1360861B90D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31140" y="439420"/>
                                  <a:ext cx="60325" cy="6794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42" name="Ellipse 41">
                                  <a:extLst>
                                    <a:ext uri="{FF2B5EF4-FFF2-40B4-BE49-F238E27FC236}">
                                      <a16:creationId xmlns:a16="http://schemas.microsoft.com/office/drawing/2014/main" id="{CB86A7EB-EF42-4BF7-BDEB-96E7308DD23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7315" y="596900"/>
                                  <a:ext cx="60325" cy="6794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8" name="Grouper 1137">
                                <a:extLst>
                                  <a:ext uri="{FF2B5EF4-FFF2-40B4-BE49-F238E27FC236}">
                                    <a16:creationId xmlns:a16="http://schemas.microsoft.com/office/drawing/2014/main" id="{9AA75AF1-FA2C-4A15-B019-356ED556F7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V="1">
                                <a:off x="139065" y="16504"/>
                                <a:ext cx="135888" cy="203840"/>
                                <a:chOff x="0" y="134620"/>
                                <a:chExt cx="291465" cy="530225"/>
                              </a:xfrm>
                            </p:grpSpPr>
                            <p:sp>
                              <p:nvSpPr>
                                <p:cNvPr id="29" name="Ellipse 28">
                                  <a:extLst>
                                    <a:ext uri="{FF2B5EF4-FFF2-40B4-BE49-F238E27FC236}">
                                      <a16:creationId xmlns:a16="http://schemas.microsoft.com/office/drawing/2014/main" id="{9511F058-BEC2-409F-9B6E-844A293F3E3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357505"/>
                                  <a:ext cx="60325" cy="6794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0" name="Ellipse 29">
                                  <a:extLst>
                                    <a:ext uri="{FF2B5EF4-FFF2-40B4-BE49-F238E27FC236}">
                                      <a16:creationId xmlns:a16="http://schemas.microsoft.com/office/drawing/2014/main" id="{916E5C54-FEDD-491A-A74B-F8DECF6BAE3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5885" y="400685"/>
                                  <a:ext cx="75565" cy="889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1" name="Ellipse 30">
                                  <a:extLst>
                                    <a:ext uri="{FF2B5EF4-FFF2-40B4-BE49-F238E27FC236}">
                                      <a16:creationId xmlns:a16="http://schemas.microsoft.com/office/drawing/2014/main" id="{72EBC5D1-E12D-488A-A652-92D24F50BC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67640" y="238760"/>
                                  <a:ext cx="76200" cy="9017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2" name="Ellipse 31">
                                  <a:extLst>
                                    <a:ext uri="{FF2B5EF4-FFF2-40B4-BE49-F238E27FC236}">
                                      <a16:creationId xmlns:a16="http://schemas.microsoft.com/office/drawing/2014/main" id="{5C71542B-1264-4801-8346-2977B8D9C9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176530"/>
                                  <a:ext cx="88265" cy="9715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3" name="Ellipse 32">
                                  <a:extLst>
                                    <a:ext uri="{FF2B5EF4-FFF2-40B4-BE49-F238E27FC236}">
                                      <a16:creationId xmlns:a16="http://schemas.microsoft.com/office/drawing/2014/main" id="{7EC82FFE-43C4-4F0B-AF04-23EAE4122DD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52400" y="134620"/>
                                  <a:ext cx="60325" cy="6794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4" name="Ellipse 33">
                                  <a:extLst>
                                    <a:ext uri="{FF2B5EF4-FFF2-40B4-BE49-F238E27FC236}">
                                      <a16:creationId xmlns:a16="http://schemas.microsoft.com/office/drawing/2014/main" id="{6DE62E25-E6DD-4B07-B182-E20180641EC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31140" y="439420"/>
                                  <a:ext cx="60325" cy="6794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5" name="Ellipse 34">
                                  <a:extLst>
                                    <a:ext uri="{FF2B5EF4-FFF2-40B4-BE49-F238E27FC236}">
                                      <a16:creationId xmlns:a16="http://schemas.microsoft.com/office/drawing/2014/main" id="{885C311E-5B68-4887-AD33-4C950094B4D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7315" y="596900"/>
                                  <a:ext cx="60325" cy="6794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6350" cmpd="sng"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0" name="Grouper 449">
                          <a:extLst>
                            <a:ext uri="{FF2B5EF4-FFF2-40B4-BE49-F238E27FC236}">
                              <a16:creationId xmlns:a16="http://schemas.microsoft.com/office/drawing/2014/main" id="{C1D4AB2A-C034-4402-B9CD-52A684BC26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5806" y="4325481"/>
                          <a:ext cx="1472875" cy="287546"/>
                          <a:chOff x="0" y="0"/>
                          <a:chExt cx="1143000" cy="434975"/>
                        </a:xfrm>
                      </p:grpSpPr>
                      <p:grpSp>
                        <p:nvGrpSpPr>
                          <p:cNvPr id="18" name="Grouper 445">
                            <a:extLst>
                              <a:ext uri="{FF2B5EF4-FFF2-40B4-BE49-F238E27FC236}">
                                <a16:creationId xmlns:a16="http://schemas.microsoft.com/office/drawing/2014/main" id="{226D7071-F3F9-4C57-BC0C-A37E37A536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71120"/>
                            <a:ext cx="1143000" cy="363855"/>
                            <a:chOff x="0" y="0"/>
                            <a:chExt cx="1143000" cy="363855"/>
                          </a:xfrm>
                        </p:grpSpPr>
                        <p:sp>
                          <p:nvSpPr>
                            <p:cNvPr id="20" name="Rectangle 19">
                              <a:extLst>
                                <a:ext uri="{FF2B5EF4-FFF2-40B4-BE49-F238E27FC236}">
                                  <a16:creationId xmlns:a16="http://schemas.microsoft.com/office/drawing/2014/main" id="{848E995D-FE8C-499D-96A6-1C3FC7D85B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1143000" cy="363855"/>
                            </a:xfrm>
                            <a:prstGeom prst="rect">
                              <a:avLst/>
                            </a:prstGeom>
                            <a:solidFill>
                              <a:srgbClr val="BFBFBF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sp>
                          <p:nvSpPr>
                            <p:cNvPr id="21" name="Ellipse 20">
                              <a:extLst>
                                <a:ext uri="{FF2B5EF4-FFF2-40B4-BE49-F238E27FC236}">
                                  <a16:creationId xmlns:a16="http://schemas.microsoft.com/office/drawing/2014/main" id="{3BD2CF1F-DF4C-4526-A370-086A2A736A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340" y="75494"/>
                              <a:ext cx="77105" cy="18384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81000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</p:grpSp>
                      <p:sp>
                        <p:nvSpPr>
                          <p:cNvPr id="19" name="Rectangle 18">
                            <a:extLst>
                              <a:ext uri="{FF2B5EF4-FFF2-40B4-BE49-F238E27FC236}">
                                <a16:creationId xmlns:a16="http://schemas.microsoft.com/office/drawing/2014/main" id="{6FDD6E06-BA7B-4E97-80B6-25F090ADB7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0"/>
                            <a:ext cx="1143000" cy="69215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</p:grpSp>
                </p:grpSp>
              </p:grpSp>
              <p:cxnSp>
                <p:nvCxnSpPr>
                  <p:cNvPr id="116" name="Connecteur droit 115">
                    <a:extLst>
                      <a:ext uri="{FF2B5EF4-FFF2-40B4-BE49-F238E27FC236}">
                        <a16:creationId xmlns:a16="http://schemas.microsoft.com/office/drawing/2014/main" id="{D8E863FC-E6EF-4150-A4F9-097F7462FEFA}"/>
                      </a:ext>
                    </a:extLst>
                  </p:cNvPr>
                  <p:cNvCxnSpPr/>
                  <p:nvPr/>
                </p:nvCxnSpPr>
                <p:spPr>
                  <a:xfrm>
                    <a:off x="2765998" y="2447618"/>
                    <a:ext cx="0" cy="265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BDECA063-D4BA-4ED6-B0C3-ACAEB673F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959" y="2499832"/>
                    <a:ext cx="0" cy="86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503680A6-82E3-437F-BCE6-7AD08C733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3758" y="2498975"/>
                    <a:ext cx="0" cy="878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1BBBC452-3B09-4855-9952-814AD216D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3758" y="2437548"/>
                    <a:ext cx="0" cy="365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83823851-A1B6-44B2-9B4E-51B9F5885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1959" y="2611671"/>
                  <a:ext cx="0" cy="983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5C1A41C5-468B-4C31-B121-7726CBAFB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0680" y="2609174"/>
                  <a:ext cx="3077" cy="840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24B95EC0-498F-4A4B-BF1B-7E080CE36A4B}"/>
                  </a:ext>
                </a:extLst>
              </p:cNvPr>
              <p:cNvSpPr/>
              <p:nvPr/>
            </p:nvSpPr>
            <p:spPr>
              <a:xfrm>
                <a:off x="2668080" y="2513019"/>
                <a:ext cx="287253" cy="1707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676563FF-B377-4C29-8F3C-DC08C0ADA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902" t="81350"/>
            <a:stretch/>
          </p:blipFill>
          <p:spPr>
            <a:xfrm>
              <a:off x="3250062" y="3723883"/>
              <a:ext cx="938429" cy="772789"/>
            </a:xfrm>
            <a:prstGeom prst="rect">
              <a:avLst/>
            </a:prstGeom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64FD9C-C3DF-44C8-990F-7E935CD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E45963B-9EF5-4646-8E5E-08C9D77D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polystyrène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1B465FED-0B08-40CA-AC5E-06111AE32F94}"/>
              </a:ext>
            </a:extLst>
          </p:cNvPr>
          <p:cNvGrpSpPr/>
          <p:nvPr/>
        </p:nvGrpSpPr>
        <p:grpSpPr>
          <a:xfrm>
            <a:off x="61969" y="2415966"/>
            <a:ext cx="1448606" cy="2215991"/>
            <a:chOff x="5468796" y="1362017"/>
            <a:chExt cx="1656184" cy="2690268"/>
          </a:xfrm>
          <a:noFill/>
        </p:grpSpPr>
        <p:pic>
          <p:nvPicPr>
            <p:cNvPr id="66" name="Picture 2" descr="Image illustrative de lâarticle Azobisisobutyronitrile">
              <a:extLst>
                <a:ext uri="{FF2B5EF4-FFF2-40B4-BE49-F238E27FC236}">
                  <a16:creationId xmlns:a16="http://schemas.microsoft.com/office/drawing/2014/main" id="{5529055A-5CE1-4B56-A52C-2EC6A1F4F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736" y="3204379"/>
              <a:ext cx="1548698" cy="6089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67" name="Picture 4" descr="RÃ©sultat de recherche d'images pour &quot;styrÃ¨ne&quot;">
              <a:extLst>
                <a:ext uri="{FF2B5EF4-FFF2-40B4-BE49-F238E27FC236}">
                  <a16:creationId xmlns:a16="http://schemas.microsoft.com/office/drawing/2014/main" id="{4E345EFE-41D2-4A64-8104-72CD83CAD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77645" y="1666315"/>
              <a:ext cx="1368152" cy="899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356D6A1-409A-47CF-B2E8-902EB3E7B47B}"/>
                </a:ext>
              </a:extLst>
            </p:cNvPr>
            <p:cNvSpPr txBox="1"/>
            <p:nvPr/>
          </p:nvSpPr>
          <p:spPr>
            <a:xfrm>
              <a:off x="5468796" y="1362017"/>
              <a:ext cx="1656184" cy="2690268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Styrène (5,0mL)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r>
                <a:rPr lang="fr-FR" sz="1400" dirty="0"/>
                <a:t>+AIBN (2,0mL</a:t>
              </a:r>
              <a:r>
                <a:rPr lang="fr-FR" sz="1600" dirty="0"/>
                <a:t>)</a:t>
              </a:r>
            </a:p>
            <a:p>
              <a:pPr algn="ctr"/>
              <a:endParaRPr lang="fr-FR" sz="1600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</p:grp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E3FFE23-4158-4D66-8386-08E3E38A8DB2}"/>
              </a:ext>
            </a:extLst>
          </p:cNvPr>
          <p:cNvCxnSpPr>
            <a:cxnSpLocks/>
          </p:cNvCxnSpPr>
          <p:nvPr/>
        </p:nvCxnSpPr>
        <p:spPr>
          <a:xfrm flipV="1">
            <a:off x="1479517" y="3131030"/>
            <a:ext cx="1060814" cy="337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F66FD6B1-C95C-44B7-9B2C-5E4D4A1D7237}"/>
              </a:ext>
            </a:extLst>
          </p:cNvPr>
          <p:cNvSpPr txBox="1"/>
          <p:nvPr/>
        </p:nvSpPr>
        <p:spPr>
          <a:xfrm>
            <a:off x="85092" y="1319463"/>
            <a:ext cx="1043608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Toluène (10mL)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5062D46-E526-44F1-93A1-71F7A68503BD}"/>
              </a:ext>
            </a:extLst>
          </p:cNvPr>
          <p:cNvCxnSpPr>
            <a:cxnSpLocks/>
          </p:cNvCxnSpPr>
          <p:nvPr/>
        </p:nvCxnSpPr>
        <p:spPr>
          <a:xfrm>
            <a:off x="1076914" y="1887712"/>
            <a:ext cx="837168" cy="357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55A74C36-6918-4A9C-A057-B8551144932D}"/>
              </a:ext>
            </a:extLst>
          </p:cNvPr>
          <p:cNvGrpSpPr/>
          <p:nvPr/>
        </p:nvGrpSpPr>
        <p:grpSpPr>
          <a:xfrm>
            <a:off x="4718112" y="2883025"/>
            <a:ext cx="1215798" cy="1462159"/>
            <a:chOff x="4283968" y="3933056"/>
            <a:chExt cx="1071788" cy="1816037"/>
          </a:xfrm>
        </p:grpSpPr>
        <p:grpSp>
          <p:nvGrpSpPr>
            <p:cNvPr id="76" name="Grouper 48">
              <a:extLst>
                <a:ext uri="{FF2B5EF4-FFF2-40B4-BE49-F238E27FC236}">
                  <a16:creationId xmlns:a16="http://schemas.microsoft.com/office/drawing/2014/main" id="{4731A425-BBF8-4D45-805D-590B946DF56A}"/>
                </a:ext>
              </a:extLst>
            </p:cNvPr>
            <p:cNvGrpSpPr/>
            <p:nvPr/>
          </p:nvGrpSpPr>
          <p:grpSpPr>
            <a:xfrm>
              <a:off x="4283968" y="3933056"/>
              <a:ext cx="1071788" cy="1816037"/>
              <a:chOff x="0" y="0"/>
              <a:chExt cx="571500" cy="824230"/>
            </a:xfrm>
          </p:grpSpPr>
          <p:grpSp>
            <p:nvGrpSpPr>
              <p:cNvPr id="79" name="Grouper 31">
                <a:extLst>
                  <a:ext uri="{FF2B5EF4-FFF2-40B4-BE49-F238E27FC236}">
                    <a16:creationId xmlns:a16="http://schemas.microsoft.com/office/drawing/2014/main" id="{9E93CD08-7E37-4323-ACBB-9A72E206A973}"/>
                  </a:ext>
                </a:extLst>
              </p:cNvPr>
              <p:cNvGrpSpPr/>
              <p:nvPr/>
            </p:nvGrpSpPr>
            <p:grpSpPr>
              <a:xfrm>
                <a:off x="0" y="24130"/>
                <a:ext cx="571500" cy="800100"/>
                <a:chOff x="0" y="0"/>
                <a:chExt cx="571500" cy="800100"/>
              </a:xfrm>
            </p:grpSpPr>
            <p:sp>
              <p:nvSpPr>
                <p:cNvPr id="81" name="Arrondir un rectangle avec un coin du même côté 29">
                  <a:extLst>
                    <a:ext uri="{FF2B5EF4-FFF2-40B4-BE49-F238E27FC236}">
                      <a16:creationId xmlns:a16="http://schemas.microsoft.com/office/drawing/2014/main" id="{0F124005-4FB0-4B44-9080-F6B355E30E19}"/>
                    </a:ext>
                  </a:extLst>
                </p:cNvPr>
                <p:cNvSpPr/>
                <p:nvPr/>
              </p:nvSpPr>
              <p:spPr>
                <a:xfrm rot="10800000">
                  <a:off x="0" y="0"/>
                  <a:ext cx="571500" cy="8001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" name="Arrondir un rectangle avec un coin du même côté 30">
                  <a:extLst>
                    <a:ext uri="{FF2B5EF4-FFF2-40B4-BE49-F238E27FC236}">
                      <a16:creationId xmlns:a16="http://schemas.microsoft.com/office/drawing/2014/main" id="{E10DA5CC-046E-4AF9-A9F6-A5D3979D2E2A}"/>
                    </a:ext>
                  </a:extLst>
                </p:cNvPr>
                <p:cNvSpPr/>
                <p:nvPr/>
              </p:nvSpPr>
              <p:spPr>
                <a:xfrm rot="10800000">
                  <a:off x="0" y="457200"/>
                  <a:ext cx="571500" cy="3429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675854-9BF4-4C4D-B5A7-AF73A65C98D3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8" name="Forme libre 5">
              <a:extLst>
                <a:ext uri="{FF2B5EF4-FFF2-40B4-BE49-F238E27FC236}">
                  <a16:creationId xmlns:a16="http://schemas.microsoft.com/office/drawing/2014/main" id="{7853801A-3811-4D99-8BB4-8264F2C36F0E}"/>
                </a:ext>
              </a:extLst>
            </p:cNvPr>
            <p:cNvSpPr/>
            <p:nvPr/>
          </p:nvSpPr>
          <p:spPr>
            <a:xfrm>
              <a:off x="4468065" y="5212700"/>
              <a:ext cx="829136" cy="416935"/>
            </a:xfrm>
            <a:custGeom>
              <a:avLst/>
              <a:gdLst>
                <a:gd name="connsiteX0" fmla="*/ 136135 w 694935"/>
                <a:gd name="connsiteY0" fmla="*/ 171450 h 381009"/>
                <a:gd name="connsiteX1" fmla="*/ 523485 w 694935"/>
                <a:gd name="connsiteY1" fmla="*/ 177800 h 381009"/>
                <a:gd name="connsiteX2" fmla="*/ 529835 w 694935"/>
                <a:gd name="connsiteY2" fmla="*/ 196850 h 381009"/>
                <a:gd name="connsiteX3" fmla="*/ 510785 w 694935"/>
                <a:gd name="connsiteY3" fmla="*/ 209550 h 381009"/>
                <a:gd name="connsiteX4" fmla="*/ 256785 w 694935"/>
                <a:gd name="connsiteY4" fmla="*/ 196850 h 381009"/>
                <a:gd name="connsiteX5" fmla="*/ 237735 w 694935"/>
                <a:gd name="connsiteY5" fmla="*/ 190500 h 381009"/>
                <a:gd name="connsiteX6" fmla="*/ 205985 w 694935"/>
                <a:gd name="connsiteY6" fmla="*/ 196850 h 381009"/>
                <a:gd name="connsiteX7" fmla="*/ 250435 w 694935"/>
                <a:gd name="connsiteY7" fmla="*/ 247650 h 381009"/>
                <a:gd name="connsiteX8" fmla="*/ 459985 w 694935"/>
                <a:gd name="connsiteY8" fmla="*/ 241300 h 381009"/>
                <a:gd name="connsiteX9" fmla="*/ 479035 w 694935"/>
                <a:gd name="connsiteY9" fmla="*/ 228600 h 381009"/>
                <a:gd name="connsiteX10" fmla="*/ 485385 w 694935"/>
                <a:gd name="connsiteY10" fmla="*/ 203200 h 381009"/>
                <a:gd name="connsiteX11" fmla="*/ 479035 w 694935"/>
                <a:gd name="connsiteY11" fmla="*/ 139700 h 381009"/>
                <a:gd name="connsiteX12" fmla="*/ 447285 w 694935"/>
                <a:gd name="connsiteY12" fmla="*/ 114300 h 381009"/>
                <a:gd name="connsiteX13" fmla="*/ 421885 w 694935"/>
                <a:gd name="connsiteY13" fmla="*/ 101600 h 381009"/>
                <a:gd name="connsiteX14" fmla="*/ 352035 w 694935"/>
                <a:gd name="connsiteY14" fmla="*/ 107950 h 381009"/>
                <a:gd name="connsiteX15" fmla="*/ 332985 w 694935"/>
                <a:gd name="connsiteY15" fmla="*/ 114300 h 381009"/>
                <a:gd name="connsiteX16" fmla="*/ 320285 w 694935"/>
                <a:gd name="connsiteY16" fmla="*/ 133350 h 381009"/>
                <a:gd name="connsiteX17" fmla="*/ 282185 w 694935"/>
                <a:gd name="connsiteY17" fmla="*/ 158750 h 381009"/>
                <a:gd name="connsiteX18" fmla="*/ 263135 w 694935"/>
                <a:gd name="connsiteY18" fmla="*/ 171450 h 381009"/>
                <a:gd name="connsiteX19" fmla="*/ 218685 w 694935"/>
                <a:gd name="connsiteY19" fmla="*/ 184150 h 381009"/>
                <a:gd name="connsiteX20" fmla="*/ 199635 w 694935"/>
                <a:gd name="connsiteY20" fmla="*/ 190500 h 381009"/>
                <a:gd name="connsiteX21" fmla="*/ 174235 w 694935"/>
                <a:gd name="connsiteY21" fmla="*/ 196850 h 381009"/>
                <a:gd name="connsiteX22" fmla="*/ 155185 w 694935"/>
                <a:gd name="connsiteY22" fmla="*/ 203200 h 381009"/>
                <a:gd name="connsiteX23" fmla="*/ 123435 w 694935"/>
                <a:gd name="connsiteY23" fmla="*/ 209550 h 381009"/>
                <a:gd name="connsiteX24" fmla="*/ 72635 w 694935"/>
                <a:gd name="connsiteY24" fmla="*/ 222250 h 381009"/>
                <a:gd name="connsiteX25" fmla="*/ 2785 w 694935"/>
                <a:gd name="connsiteY25" fmla="*/ 215900 h 381009"/>
                <a:gd name="connsiteX26" fmla="*/ 9135 w 694935"/>
                <a:gd name="connsiteY26" fmla="*/ 190500 h 381009"/>
                <a:gd name="connsiteX27" fmla="*/ 21835 w 694935"/>
                <a:gd name="connsiteY27" fmla="*/ 171450 h 381009"/>
                <a:gd name="connsiteX28" fmla="*/ 66285 w 694935"/>
                <a:gd name="connsiteY28" fmla="*/ 158750 h 381009"/>
                <a:gd name="connsiteX29" fmla="*/ 161535 w 694935"/>
                <a:gd name="connsiteY29" fmla="*/ 171450 h 381009"/>
                <a:gd name="connsiteX30" fmla="*/ 225035 w 694935"/>
                <a:gd name="connsiteY30" fmla="*/ 203200 h 381009"/>
                <a:gd name="connsiteX31" fmla="*/ 301235 w 694935"/>
                <a:gd name="connsiteY31" fmla="*/ 234950 h 381009"/>
                <a:gd name="connsiteX32" fmla="*/ 320285 w 694935"/>
                <a:gd name="connsiteY32" fmla="*/ 241300 h 381009"/>
                <a:gd name="connsiteX33" fmla="*/ 371085 w 694935"/>
                <a:gd name="connsiteY33" fmla="*/ 266700 h 381009"/>
                <a:gd name="connsiteX34" fmla="*/ 390135 w 694935"/>
                <a:gd name="connsiteY34" fmla="*/ 279400 h 381009"/>
                <a:gd name="connsiteX35" fmla="*/ 409185 w 694935"/>
                <a:gd name="connsiteY35" fmla="*/ 285750 h 381009"/>
                <a:gd name="connsiteX36" fmla="*/ 434585 w 694935"/>
                <a:gd name="connsiteY36" fmla="*/ 298450 h 381009"/>
                <a:gd name="connsiteX37" fmla="*/ 625085 w 694935"/>
                <a:gd name="connsiteY37" fmla="*/ 247650 h 381009"/>
                <a:gd name="connsiteX38" fmla="*/ 586985 w 694935"/>
                <a:gd name="connsiteY38" fmla="*/ 209550 h 381009"/>
                <a:gd name="connsiteX39" fmla="*/ 561585 w 694935"/>
                <a:gd name="connsiteY39" fmla="*/ 196850 h 381009"/>
                <a:gd name="connsiteX40" fmla="*/ 517135 w 694935"/>
                <a:gd name="connsiteY40" fmla="*/ 184150 h 381009"/>
                <a:gd name="connsiteX41" fmla="*/ 479035 w 694935"/>
                <a:gd name="connsiteY41" fmla="*/ 177800 h 381009"/>
                <a:gd name="connsiteX42" fmla="*/ 440935 w 694935"/>
                <a:gd name="connsiteY42" fmla="*/ 165100 h 381009"/>
                <a:gd name="connsiteX43" fmla="*/ 421885 w 694935"/>
                <a:gd name="connsiteY43" fmla="*/ 158750 h 381009"/>
                <a:gd name="connsiteX44" fmla="*/ 396485 w 694935"/>
                <a:gd name="connsiteY44" fmla="*/ 146050 h 381009"/>
                <a:gd name="connsiteX45" fmla="*/ 358385 w 694935"/>
                <a:gd name="connsiteY45" fmla="*/ 120650 h 381009"/>
                <a:gd name="connsiteX46" fmla="*/ 320285 w 694935"/>
                <a:gd name="connsiteY46" fmla="*/ 107950 h 381009"/>
                <a:gd name="connsiteX47" fmla="*/ 231385 w 694935"/>
                <a:gd name="connsiteY47" fmla="*/ 114300 h 381009"/>
                <a:gd name="connsiteX48" fmla="*/ 212335 w 694935"/>
                <a:gd name="connsiteY48" fmla="*/ 120650 h 381009"/>
                <a:gd name="connsiteX49" fmla="*/ 186935 w 694935"/>
                <a:gd name="connsiteY49" fmla="*/ 158750 h 381009"/>
                <a:gd name="connsiteX50" fmla="*/ 174235 w 694935"/>
                <a:gd name="connsiteY50" fmla="*/ 177800 h 381009"/>
                <a:gd name="connsiteX51" fmla="*/ 167885 w 694935"/>
                <a:gd name="connsiteY51" fmla="*/ 196850 h 381009"/>
                <a:gd name="connsiteX52" fmla="*/ 136135 w 694935"/>
                <a:gd name="connsiteY52" fmla="*/ 254000 h 381009"/>
                <a:gd name="connsiteX53" fmla="*/ 142485 w 694935"/>
                <a:gd name="connsiteY53" fmla="*/ 279400 h 381009"/>
                <a:gd name="connsiteX54" fmla="*/ 167885 w 694935"/>
                <a:gd name="connsiteY54" fmla="*/ 292100 h 381009"/>
                <a:gd name="connsiteX55" fmla="*/ 218685 w 694935"/>
                <a:gd name="connsiteY55" fmla="*/ 304800 h 381009"/>
                <a:gd name="connsiteX56" fmla="*/ 237735 w 694935"/>
                <a:gd name="connsiteY56" fmla="*/ 311150 h 381009"/>
                <a:gd name="connsiteX57" fmla="*/ 453635 w 694935"/>
                <a:gd name="connsiteY57" fmla="*/ 304800 h 381009"/>
                <a:gd name="connsiteX58" fmla="*/ 479035 w 694935"/>
                <a:gd name="connsiteY58" fmla="*/ 298450 h 381009"/>
                <a:gd name="connsiteX59" fmla="*/ 561585 w 694935"/>
                <a:gd name="connsiteY59" fmla="*/ 304800 h 381009"/>
                <a:gd name="connsiteX60" fmla="*/ 599685 w 694935"/>
                <a:gd name="connsiteY60" fmla="*/ 336550 h 381009"/>
                <a:gd name="connsiteX61" fmla="*/ 593335 w 694935"/>
                <a:gd name="connsiteY61" fmla="*/ 361950 h 381009"/>
                <a:gd name="connsiteX62" fmla="*/ 472685 w 694935"/>
                <a:gd name="connsiteY62" fmla="*/ 355600 h 381009"/>
                <a:gd name="connsiteX63" fmla="*/ 447285 w 694935"/>
                <a:gd name="connsiteY63" fmla="*/ 342900 h 381009"/>
                <a:gd name="connsiteX64" fmla="*/ 409185 w 694935"/>
                <a:gd name="connsiteY64" fmla="*/ 336550 h 381009"/>
                <a:gd name="connsiteX65" fmla="*/ 301235 w 694935"/>
                <a:gd name="connsiteY65" fmla="*/ 323850 h 381009"/>
                <a:gd name="connsiteX66" fmla="*/ 256785 w 694935"/>
                <a:gd name="connsiteY66" fmla="*/ 317500 h 381009"/>
                <a:gd name="connsiteX67" fmla="*/ 193285 w 694935"/>
                <a:gd name="connsiteY67" fmla="*/ 298450 h 381009"/>
                <a:gd name="connsiteX68" fmla="*/ 174235 w 694935"/>
                <a:gd name="connsiteY68" fmla="*/ 292100 h 381009"/>
                <a:gd name="connsiteX69" fmla="*/ 155185 w 694935"/>
                <a:gd name="connsiteY69" fmla="*/ 285750 h 381009"/>
                <a:gd name="connsiteX70" fmla="*/ 85335 w 694935"/>
                <a:gd name="connsiteY70" fmla="*/ 311150 h 381009"/>
                <a:gd name="connsiteX71" fmla="*/ 91685 w 694935"/>
                <a:gd name="connsiteY71" fmla="*/ 368300 h 381009"/>
                <a:gd name="connsiteX72" fmla="*/ 142485 w 694935"/>
                <a:gd name="connsiteY72" fmla="*/ 381000 h 381009"/>
                <a:gd name="connsiteX73" fmla="*/ 358385 w 694935"/>
                <a:gd name="connsiteY73" fmla="*/ 374650 h 381009"/>
                <a:gd name="connsiteX74" fmla="*/ 377435 w 694935"/>
                <a:gd name="connsiteY74" fmla="*/ 368300 h 381009"/>
                <a:gd name="connsiteX75" fmla="*/ 409185 w 694935"/>
                <a:gd name="connsiteY75" fmla="*/ 349250 h 381009"/>
                <a:gd name="connsiteX76" fmla="*/ 428235 w 694935"/>
                <a:gd name="connsiteY76" fmla="*/ 336550 h 381009"/>
                <a:gd name="connsiteX77" fmla="*/ 472685 w 694935"/>
                <a:gd name="connsiteY77" fmla="*/ 323850 h 381009"/>
                <a:gd name="connsiteX78" fmla="*/ 491735 w 694935"/>
                <a:gd name="connsiteY78" fmla="*/ 311150 h 381009"/>
                <a:gd name="connsiteX79" fmla="*/ 542535 w 694935"/>
                <a:gd name="connsiteY79" fmla="*/ 298450 h 381009"/>
                <a:gd name="connsiteX80" fmla="*/ 561585 w 694935"/>
                <a:gd name="connsiteY80" fmla="*/ 234950 h 381009"/>
                <a:gd name="connsiteX81" fmla="*/ 567935 w 694935"/>
                <a:gd name="connsiteY81" fmla="*/ 215900 h 381009"/>
                <a:gd name="connsiteX82" fmla="*/ 231385 w 694935"/>
                <a:gd name="connsiteY82" fmla="*/ 196850 h 381009"/>
                <a:gd name="connsiteX83" fmla="*/ 212335 w 694935"/>
                <a:gd name="connsiteY83" fmla="*/ 190500 h 381009"/>
                <a:gd name="connsiteX84" fmla="*/ 161535 w 694935"/>
                <a:gd name="connsiteY84" fmla="*/ 177800 h 381009"/>
                <a:gd name="connsiteX85" fmla="*/ 142485 w 694935"/>
                <a:gd name="connsiteY85" fmla="*/ 165100 h 381009"/>
                <a:gd name="connsiteX86" fmla="*/ 98035 w 694935"/>
                <a:gd name="connsiteY86" fmla="*/ 152400 h 381009"/>
                <a:gd name="connsiteX87" fmla="*/ 78985 w 694935"/>
                <a:gd name="connsiteY87" fmla="*/ 146050 h 381009"/>
                <a:gd name="connsiteX88" fmla="*/ 59935 w 694935"/>
                <a:gd name="connsiteY88" fmla="*/ 133350 h 381009"/>
                <a:gd name="connsiteX89" fmla="*/ 66285 w 694935"/>
                <a:gd name="connsiteY89" fmla="*/ 82550 h 381009"/>
                <a:gd name="connsiteX90" fmla="*/ 91685 w 694935"/>
                <a:gd name="connsiteY90" fmla="*/ 44450 h 381009"/>
                <a:gd name="connsiteX91" fmla="*/ 123435 w 694935"/>
                <a:gd name="connsiteY91" fmla="*/ 0 h 381009"/>
                <a:gd name="connsiteX92" fmla="*/ 186935 w 694935"/>
                <a:gd name="connsiteY92" fmla="*/ 6350 h 381009"/>
                <a:gd name="connsiteX93" fmla="*/ 256785 w 694935"/>
                <a:gd name="connsiteY93" fmla="*/ 38100 h 381009"/>
                <a:gd name="connsiteX94" fmla="*/ 282185 w 694935"/>
                <a:gd name="connsiteY94" fmla="*/ 44450 h 381009"/>
                <a:gd name="connsiteX95" fmla="*/ 313935 w 694935"/>
                <a:gd name="connsiteY95" fmla="*/ 57150 h 381009"/>
                <a:gd name="connsiteX96" fmla="*/ 339335 w 694935"/>
                <a:gd name="connsiteY96" fmla="*/ 63500 h 381009"/>
                <a:gd name="connsiteX97" fmla="*/ 364735 w 694935"/>
                <a:gd name="connsiteY97" fmla="*/ 76200 h 381009"/>
                <a:gd name="connsiteX98" fmla="*/ 409185 w 694935"/>
                <a:gd name="connsiteY98" fmla="*/ 88900 h 381009"/>
                <a:gd name="connsiteX99" fmla="*/ 447285 w 694935"/>
                <a:gd name="connsiteY99" fmla="*/ 101600 h 381009"/>
                <a:gd name="connsiteX100" fmla="*/ 466335 w 694935"/>
                <a:gd name="connsiteY100" fmla="*/ 107950 h 381009"/>
                <a:gd name="connsiteX101" fmla="*/ 498085 w 694935"/>
                <a:gd name="connsiteY101" fmla="*/ 114300 h 381009"/>
                <a:gd name="connsiteX102" fmla="*/ 599685 w 694935"/>
                <a:gd name="connsiteY102" fmla="*/ 107950 h 381009"/>
                <a:gd name="connsiteX103" fmla="*/ 618735 w 694935"/>
                <a:gd name="connsiteY103" fmla="*/ 88900 h 381009"/>
                <a:gd name="connsiteX104" fmla="*/ 580635 w 694935"/>
                <a:gd name="connsiteY104" fmla="*/ 76200 h 381009"/>
                <a:gd name="connsiteX105" fmla="*/ 504435 w 694935"/>
                <a:gd name="connsiteY105" fmla="*/ 82550 h 381009"/>
                <a:gd name="connsiteX106" fmla="*/ 485385 w 694935"/>
                <a:gd name="connsiteY106" fmla="*/ 88900 h 381009"/>
                <a:gd name="connsiteX107" fmla="*/ 479035 w 694935"/>
                <a:gd name="connsiteY107" fmla="*/ 107950 h 381009"/>
                <a:gd name="connsiteX108" fmla="*/ 466335 w 694935"/>
                <a:gd name="connsiteY108" fmla="*/ 127000 h 381009"/>
                <a:gd name="connsiteX109" fmla="*/ 421885 w 694935"/>
                <a:gd name="connsiteY109" fmla="*/ 165100 h 381009"/>
                <a:gd name="connsiteX110" fmla="*/ 402835 w 694935"/>
                <a:gd name="connsiteY110" fmla="*/ 177800 h 381009"/>
                <a:gd name="connsiteX111" fmla="*/ 377435 w 694935"/>
                <a:gd name="connsiteY111" fmla="*/ 184150 h 381009"/>
                <a:gd name="connsiteX112" fmla="*/ 358385 w 694935"/>
                <a:gd name="connsiteY112" fmla="*/ 190500 h 381009"/>
                <a:gd name="connsiteX113" fmla="*/ 142485 w 694935"/>
                <a:gd name="connsiteY113" fmla="*/ 209550 h 381009"/>
                <a:gd name="connsiteX114" fmla="*/ 104385 w 694935"/>
                <a:gd name="connsiteY114" fmla="*/ 222250 h 381009"/>
                <a:gd name="connsiteX115" fmla="*/ 85335 w 694935"/>
                <a:gd name="connsiteY115" fmla="*/ 228600 h 381009"/>
                <a:gd name="connsiteX116" fmla="*/ 47235 w 694935"/>
                <a:gd name="connsiteY116" fmla="*/ 266700 h 381009"/>
                <a:gd name="connsiteX117" fmla="*/ 9135 w 694935"/>
                <a:gd name="connsiteY117" fmla="*/ 292100 h 381009"/>
                <a:gd name="connsiteX118" fmla="*/ 72635 w 694935"/>
                <a:gd name="connsiteY118" fmla="*/ 311150 h 381009"/>
                <a:gd name="connsiteX119" fmla="*/ 434585 w 694935"/>
                <a:gd name="connsiteY119" fmla="*/ 304800 h 381009"/>
                <a:gd name="connsiteX120" fmla="*/ 485385 w 694935"/>
                <a:gd name="connsiteY120" fmla="*/ 298450 h 381009"/>
                <a:gd name="connsiteX121" fmla="*/ 504435 w 694935"/>
                <a:gd name="connsiteY121" fmla="*/ 292100 h 381009"/>
                <a:gd name="connsiteX122" fmla="*/ 580635 w 694935"/>
                <a:gd name="connsiteY122" fmla="*/ 273050 h 381009"/>
                <a:gd name="connsiteX123" fmla="*/ 599685 w 694935"/>
                <a:gd name="connsiteY123" fmla="*/ 260350 h 381009"/>
                <a:gd name="connsiteX124" fmla="*/ 656835 w 694935"/>
                <a:gd name="connsiteY124" fmla="*/ 241300 h 381009"/>
                <a:gd name="connsiteX125" fmla="*/ 675885 w 694935"/>
                <a:gd name="connsiteY125" fmla="*/ 234950 h 381009"/>
                <a:gd name="connsiteX126" fmla="*/ 694935 w 694935"/>
                <a:gd name="connsiteY126" fmla="*/ 228600 h 381009"/>
                <a:gd name="connsiteX127" fmla="*/ 688585 w 694935"/>
                <a:gd name="connsiteY127" fmla="*/ 190500 h 381009"/>
                <a:gd name="connsiteX128" fmla="*/ 669535 w 694935"/>
                <a:gd name="connsiteY128" fmla="*/ 171450 h 381009"/>
                <a:gd name="connsiteX129" fmla="*/ 618735 w 694935"/>
                <a:gd name="connsiteY129" fmla="*/ 152400 h 381009"/>
                <a:gd name="connsiteX130" fmla="*/ 561585 w 694935"/>
                <a:gd name="connsiteY130" fmla="*/ 158750 h 381009"/>
                <a:gd name="connsiteX131" fmla="*/ 529835 w 694935"/>
                <a:gd name="connsiteY131" fmla="*/ 190500 h 381009"/>
                <a:gd name="connsiteX132" fmla="*/ 529835 w 694935"/>
                <a:gd name="connsiteY132" fmla="*/ 196850 h 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694935" h="381009">
                  <a:moveTo>
                    <a:pt x="136135" y="171450"/>
                  </a:moveTo>
                  <a:lnTo>
                    <a:pt x="523485" y="177800"/>
                  </a:lnTo>
                  <a:cubicBezTo>
                    <a:pt x="530165" y="178231"/>
                    <a:pt x="532321" y="190635"/>
                    <a:pt x="529835" y="196850"/>
                  </a:cubicBezTo>
                  <a:cubicBezTo>
                    <a:pt x="527001" y="203936"/>
                    <a:pt x="517135" y="205317"/>
                    <a:pt x="510785" y="209550"/>
                  </a:cubicBezTo>
                  <a:cubicBezTo>
                    <a:pt x="393620" y="206295"/>
                    <a:pt x="342382" y="221306"/>
                    <a:pt x="256785" y="196850"/>
                  </a:cubicBezTo>
                  <a:cubicBezTo>
                    <a:pt x="250349" y="195011"/>
                    <a:pt x="244085" y="192617"/>
                    <a:pt x="237735" y="190500"/>
                  </a:cubicBezTo>
                  <a:cubicBezTo>
                    <a:pt x="227152" y="192617"/>
                    <a:pt x="209775" y="186744"/>
                    <a:pt x="205985" y="196850"/>
                  </a:cubicBezTo>
                  <a:cubicBezTo>
                    <a:pt x="187952" y="244938"/>
                    <a:pt x="227177" y="242998"/>
                    <a:pt x="250435" y="247650"/>
                  </a:cubicBezTo>
                  <a:cubicBezTo>
                    <a:pt x="320285" y="245533"/>
                    <a:pt x="390344" y="247103"/>
                    <a:pt x="459985" y="241300"/>
                  </a:cubicBezTo>
                  <a:cubicBezTo>
                    <a:pt x="467590" y="240666"/>
                    <a:pt x="474802" y="234950"/>
                    <a:pt x="479035" y="228600"/>
                  </a:cubicBezTo>
                  <a:cubicBezTo>
                    <a:pt x="483876" y="221338"/>
                    <a:pt x="483268" y="211667"/>
                    <a:pt x="485385" y="203200"/>
                  </a:cubicBezTo>
                  <a:cubicBezTo>
                    <a:pt x="483268" y="182033"/>
                    <a:pt x="483818" y="160427"/>
                    <a:pt x="479035" y="139700"/>
                  </a:cubicBezTo>
                  <a:cubicBezTo>
                    <a:pt x="473800" y="117017"/>
                    <a:pt x="463771" y="121365"/>
                    <a:pt x="447285" y="114300"/>
                  </a:cubicBezTo>
                  <a:cubicBezTo>
                    <a:pt x="438584" y="110571"/>
                    <a:pt x="430352" y="105833"/>
                    <a:pt x="421885" y="101600"/>
                  </a:cubicBezTo>
                  <a:cubicBezTo>
                    <a:pt x="398602" y="103717"/>
                    <a:pt x="375179" y="104644"/>
                    <a:pt x="352035" y="107950"/>
                  </a:cubicBezTo>
                  <a:cubicBezTo>
                    <a:pt x="345409" y="108897"/>
                    <a:pt x="338212" y="110119"/>
                    <a:pt x="332985" y="114300"/>
                  </a:cubicBezTo>
                  <a:cubicBezTo>
                    <a:pt x="327026" y="119068"/>
                    <a:pt x="326028" y="128324"/>
                    <a:pt x="320285" y="133350"/>
                  </a:cubicBezTo>
                  <a:cubicBezTo>
                    <a:pt x="308798" y="143401"/>
                    <a:pt x="294885" y="150283"/>
                    <a:pt x="282185" y="158750"/>
                  </a:cubicBezTo>
                  <a:cubicBezTo>
                    <a:pt x="275835" y="162983"/>
                    <a:pt x="270375" y="169037"/>
                    <a:pt x="263135" y="171450"/>
                  </a:cubicBezTo>
                  <a:cubicBezTo>
                    <a:pt x="217460" y="186675"/>
                    <a:pt x="274499" y="168203"/>
                    <a:pt x="218685" y="184150"/>
                  </a:cubicBezTo>
                  <a:cubicBezTo>
                    <a:pt x="212249" y="185989"/>
                    <a:pt x="206071" y="188661"/>
                    <a:pt x="199635" y="190500"/>
                  </a:cubicBezTo>
                  <a:cubicBezTo>
                    <a:pt x="191244" y="192898"/>
                    <a:pt x="182626" y="194452"/>
                    <a:pt x="174235" y="196850"/>
                  </a:cubicBezTo>
                  <a:cubicBezTo>
                    <a:pt x="167799" y="198689"/>
                    <a:pt x="161679" y="201577"/>
                    <a:pt x="155185" y="203200"/>
                  </a:cubicBezTo>
                  <a:cubicBezTo>
                    <a:pt x="144714" y="205818"/>
                    <a:pt x="133952" y="207123"/>
                    <a:pt x="123435" y="209550"/>
                  </a:cubicBezTo>
                  <a:cubicBezTo>
                    <a:pt x="106428" y="213475"/>
                    <a:pt x="72635" y="222250"/>
                    <a:pt x="72635" y="222250"/>
                  </a:cubicBezTo>
                  <a:lnTo>
                    <a:pt x="2785" y="215900"/>
                  </a:lnTo>
                  <a:cubicBezTo>
                    <a:pt x="-5021" y="211997"/>
                    <a:pt x="5697" y="198522"/>
                    <a:pt x="9135" y="190500"/>
                  </a:cubicBezTo>
                  <a:cubicBezTo>
                    <a:pt x="12141" y="183485"/>
                    <a:pt x="15876" y="176218"/>
                    <a:pt x="21835" y="171450"/>
                  </a:cubicBezTo>
                  <a:cubicBezTo>
                    <a:pt x="25976" y="168137"/>
                    <a:pt x="64626" y="159165"/>
                    <a:pt x="66285" y="158750"/>
                  </a:cubicBezTo>
                  <a:cubicBezTo>
                    <a:pt x="98035" y="162983"/>
                    <a:pt x="129940" y="166184"/>
                    <a:pt x="161535" y="171450"/>
                  </a:cubicBezTo>
                  <a:cubicBezTo>
                    <a:pt x="183921" y="175181"/>
                    <a:pt x="207544" y="194915"/>
                    <a:pt x="225035" y="203200"/>
                  </a:cubicBezTo>
                  <a:cubicBezTo>
                    <a:pt x="249903" y="214980"/>
                    <a:pt x="275130" y="226248"/>
                    <a:pt x="301235" y="234950"/>
                  </a:cubicBezTo>
                  <a:cubicBezTo>
                    <a:pt x="307585" y="237067"/>
                    <a:pt x="314191" y="238530"/>
                    <a:pt x="320285" y="241300"/>
                  </a:cubicBezTo>
                  <a:cubicBezTo>
                    <a:pt x="337520" y="249134"/>
                    <a:pt x="355333" y="256198"/>
                    <a:pt x="371085" y="266700"/>
                  </a:cubicBezTo>
                  <a:cubicBezTo>
                    <a:pt x="377435" y="270933"/>
                    <a:pt x="383309" y="275987"/>
                    <a:pt x="390135" y="279400"/>
                  </a:cubicBezTo>
                  <a:cubicBezTo>
                    <a:pt x="396122" y="282393"/>
                    <a:pt x="403033" y="283113"/>
                    <a:pt x="409185" y="285750"/>
                  </a:cubicBezTo>
                  <a:cubicBezTo>
                    <a:pt x="417886" y="289479"/>
                    <a:pt x="426118" y="294217"/>
                    <a:pt x="434585" y="298450"/>
                  </a:cubicBezTo>
                  <a:cubicBezTo>
                    <a:pt x="541639" y="294997"/>
                    <a:pt x="664602" y="356321"/>
                    <a:pt x="625085" y="247650"/>
                  </a:cubicBezTo>
                  <a:cubicBezTo>
                    <a:pt x="618510" y="229569"/>
                    <a:pt x="602543" y="218440"/>
                    <a:pt x="586985" y="209550"/>
                  </a:cubicBezTo>
                  <a:cubicBezTo>
                    <a:pt x="578766" y="204854"/>
                    <a:pt x="570286" y="200579"/>
                    <a:pt x="561585" y="196850"/>
                  </a:cubicBezTo>
                  <a:cubicBezTo>
                    <a:pt x="550994" y="192311"/>
                    <a:pt x="527205" y="186164"/>
                    <a:pt x="517135" y="184150"/>
                  </a:cubicBezTo>
                  <a:cubicBezTo>
                    <a:pt x="504510" y="181625"/>
                    <a:pt x="491526" y="180923"/>
                    <a:pt x="479035" y="177800"/>
                  </a:cubicBezTo>
                  <a:cubicBezTo>
                    <a:pt x="466048" y="174553"/>
                    <a:pt x="453635" y="169333"/>
                    <a:pt x="440935" y="165100"/>
                  </a:cubicBezTo>
                  <a:cubicBezTo>
                    <a:pt x="434585" y="162983"/>
                    <a:pt x="427872" y="161743"/>
                    <a:pt x="421885" y="158750"/>
                  </a:cubicBezTo>
                  <a:cubicBezTo>
                    <a:pt x="413418" y="154517"/>
                    <a:pt x="404602" y="150920"/>
                    <a:pt x="396485" y="146050"/>
                  </a:cubicBezTo>
                  <a:cubicBezTo>
                    <a:pt x="383397" y="138197"/>
                    <a:pt x="372865" y="125477"/>
                    <a:pt x="358385" y="120650"/>
                  </a:cubicBezTo>
                  <a:lnTo>
                    <a:pt x="320285" y="107950"/>
                  </a:lnTo>
                  <a:cubicBezTo>
                    <a:pt x="290652" y="110067"/>
                    <a:pt x="260890" y="110829"/>
                    <a:pt x="231385" y="114300"/>
                  </a:cubicBezTo>
                  <a:cubicBezTo>
                    <a:pt x="224737" y="115082"/>
                    <a:pt x="217068" y="115917"/>
                    <a:pt x="212335" y="120650"/>
                  </a:cubicBezTo>
                  <a:cubicBezTo>
                    <a:pt x="201542" y="131443"/>
                    <a:pt x="195402" y="146050"/>
                    <a:pt x="186935" y="158750"/>
                  </a:cubicBezTo>
                  <a:cubicBezTo>
                    <a:pt x="182702" y="165100"/>
                    <a:pt x="176648" y="170560"/>
                    <a:pt x="174235" y="177800"/>
                  </a:cubicBezTo>
                  <a:cubicBezTo>
                    <a:pt x="172118" y="184150"/>
                    <a:pt x="171136" y="190999"/>
                    <a:pt x="167885" y="196850"/>
                  </a:cubicBezTo>
                  <a:cubicBezTo>
                    <a:pt x="131494" y="262354"/>
                    <a:pt x="150503" y="210895"/>
                    <a:pt x="136135" y="254000"/>
                  </a:cubicBezTo>
                  <a:cubicBezTo>
                    <a:pt x="138252" y="262467"/>
                    <a:pt x="136898" y="272696"/>
                    <a:pt x="142485" y="279400"/>
                  </a:cubicBezTo>
                  <a:cubicBezTo>
                    <a:pt x="148545" y="286672"/>
                    <a:pt x="158905" y="289107"/>
                    <a:pt x="167885" y="292100"/>
                  </a:cubicBezTo>
                  <a:cubicBezTo>
                    <a:pt x="184444" y="297620"/>
                    <a:pt x="201846" y="300207"/>
                    <a:pt x="218685" y="304800"/>
                  </a:cubicBezTo>
                  <a:cubicBezTo>
                    <a:pt x="225143" y="306561"/>
                    <a:pt x="231385" y="309033"/>
                    <a:pt x="237735" y="311150"/>
                  </a:cubicBezTo>
                  <a:cubicBezTo>
                    <a:pt x="309702" y="309033"/>
                    <a:pt x="381737" y="308584"/>
                    <a:pt x="453635" y="304800"/>
                  </a:cubicBezTo>
                  <a:cubicBezTo>
                    <a:pt x="462350" y="304341"/>
                    <a:pt x="470308" y="298450"/>
                    <a:pt x="479035" y="298450"/>
                  </a:cubicBezTo>
                  <a:cubicBezTo>
                    <a:pt x="506633" y="298450"/>
                    <a:pt x="534068" y="302683"/>
                    <a:pt x="561585" y="304800"/>
                  </a:cubicBezTo>
                  <a:cubicBezTo>
                    <a:pt x="569776" y="310260"/>
                    <a:pt x="596809" y="326484"/>
                    <a:pt x="599685" y="336550"/>
                  </a:cubicBezTo>
                  <a:cubicBezTo>
                    <a:pt x="602083" y="344941"/>
                    <a:pt x="595452" y="353483"/>
                    <a:pt x="593335" y="361950"/>
                  </a:cubicBezTo>
                  <a:cubicBezTo>
                    <a:pt x="553118" y="359833"/>
                    <a:pt x="512619" y="360809"/>
                    <a:pt x="472685" y="355600"/>
                  </a:cubicBezTo>
                  <a:cubicBezTo>
                    <a:pt x="463298" y="354376"/>
                    <a:pt x="456352" y="345620"/>
                    <a:pt x="447285" y="342900"/>
                  </a:cubicBezTo>
                  <a:cubicBezTo>
                    <a:pt x="434953" y="339200"/>
                    <a:pt x="421931" y="338371"/>
                    <a:pt x="409185" y="336550"/>
                  </a:cubicBezTo>
                  <a:cubicBezTo>
                    <a:pt x="357865" y="329219"/>
                    <a:pt x="354568" y="330517"/>
                    <a:pt x="301235" y="323850"/>
                  </a:cubicBezTo>
                  <a:cubicBezTo>
                    <a:pt x="286383" y="321994"/>
                    <a:pt x="271511" y="320177"/>
                    <a:pt x="256785" y="317500"/>
                  </a:cubicBezTo>
                  <a:cubicBezTo>
                    <a:pt x="235672" y="313661"/>
                    <a:pt x="213167" y="305077"/>
                    <a:pt x="193285" y="298450"/>
                  </a:cubicBezTo>
                  <a:lnTo>
                    <a:pt x="174235" y="292100"/>
                  </a:lnTo>
                  <a:lnTo>
                    <a:pt x="155185" y="285750"/>
                  </a:lnTo>
                  <a:cubicBezTo>
                    <a:pt x="126584" y="288610"/>
                    <a:pt x="85335" y="273227"/>
                    <a:pt x="85335" y="311150"/>
                  </a:cubicBezTo>
                  <a:cubicBezTo>
                    <a:pt x="85335" y="330317"/>
                    <a:pt x="79548" y="353465"/>
                    <a:pt x="91685" y="368300"/>
                  </a:cubicBezTo>
                  <a:cubicBezTo>
                    <a:pt x="102738" y="381809"/>
                    <a:pt x="142485" y="381000"/>
                    <a:pt x="142485" y="381000"/>
                  </a:cubicBezTo>
                  <a:cubicBezTo>
                    <a:pt x="214452" y="378883"/>
                    <a:pt x="286492" y="378536"/>
                    <a:pt x="358385" y="374650"/>
                  </a:cubicBezTo>
                  <a:cubicBezTo>
                    <a:pt x="365069" y="374289"/>
                    <a:pt x="371448" y="371293"/>
                    <a:pt x="377435" y="368300"/>
                  </a:cubicBezTo>
                  <a:cubicBezTo>
                    <a:pt x="388474" y="362780"/>
                    <a:pt x="398719" y="355791"/>
                    <a:pt x="409185" y="349250"/>
                  </a:cubicBezTo>
                  <a:cubicBezTo>
                    <a:pt x="415657" y="345205"/>
                    <a:pt x="421220" y="339556"/>
                    <a:pt x="428235" y="336550"/>
                  </a:cubicBezTo>
                  <a:cubicBezTo>
                    <a:pt x="456719" y="324343"/>
                    <a:pt x="447971" y="336207"/>
                    <a:pt x="472685" y="323850"/>
                  </a:cubicBezTo>
                  <a:cubicBezTo>
                    <a:pt x="479511" y="320437"/>
                    <a:pt x="484909" y="314563"/>
                    <a:pt x="491735" y="311150"/>
                  </a:cubicBezTo>
                  <a:cubicBezTo>
                    <a:pt x="504752" y="304641"/>
                    <a:pt x="530459" y="300865"/>
                    <a:pt x="542535" y="298450"/>
                  </a:cubicBezTo>
                  <a:cubicBezTo>
                    <a:pt x="552132" y="260063"/>
                    <a:pt x="546125" y="281329"/>
                    <a:pt x="561585" y="234950"/>
                  </a:cubicBezTo>
                  <a:lnTo>
                    <a:pt x="567935" y="215900"/>
                  </a:lnTo>
                  <a:cubicBezTo>
                    <a:pt x="460148" y="144042"/>
                    <a:pt x="565684" y="209465"/>
                    <a:pt x="231385" y="196850"/>
                  </a:cubicBezTo>
                  <a:cubicBezTo>
                    <a:pt x="224696" y="196598"/>
                    <a:pt x="218793" y="192261"/>
                    <a:pt x="212335" y="190500"/>
                  </a:cubicBezTo>
                  <a:cubicBezTo>
                    <a:pt x="195496" y="185907"/>
                    <a:pt x="161535" y="177800"/>
                    <a:pt x="161535" y="177800"/>
                  </a:cubicBezTo>
                  <a:cubicBezTo>
                    <a:pt x="155185" y="173567"/>
                    <a:pt x="149311" y="168513"/>
                    <a:pt x="142485" y="165100"/>
                  </a:cubicBezTo>
                  <a:cubicBezTo>
                    <a:pt x="132335" y="160025"/>
                    <a:pt x="107530" y="155113"/>
                    <a:pt x="98035" y="152400"/>
                  </a:cubicBezTo>
                  <a:cubicBezTo>
                    <a:pt x="91599" y="150561"/>
                    <a:pt x="84972" y="149043"/>
                    <a:pt x="78985" y="146050"/>
                  </a:cubicBezTo>
                  <a:cubicBezTo>
                    <a:pt x="72159" y="142637"/>
                    <a:pt x="66285" y="137583"/>
                    <a:pt x="59935" y="133350"/>
                  </a:cubicBezTo>
                  <a:cubicBezTo>
                    <a:pt x="62052" y="116417"/>
                    <a:pt x="60545" y="98621"/>
                    <a:pt x="66285" y="82550"/>
                  </a:cubicBezTo>
                  <a:cubicBezTo>
                    <a:pt x="71419" y="68176"/>
                    <a:pt x="83218" y="57150"/>
                    <a:pt x="91685" y="44450"/>
                  </a:cubicBezTo>
                  <a:cubicBezTo>
                    <a:pt x="110256" y="16594"/>
                    <a:pt x="99806" y="31505"/>
                    <a:pt x="123435" y="0"/>
                  </a:cubicBezTo>
                  <a:cubicBezTo>
                    <a:pt x="144602" y="2117"/>
                    <a:pt x="166228" y="1478"/>
                    <a:pt x="186935" y="6350"/>
                  </a:cubicBezTo>
                  <a:cubicBezTo>
                    <a:pt x="227224" y="15830"/>
                    <a:pt x="224519" y="26000"/>
                    <a:pt x="256785" y="38100"/>
                  </a:cubicBezTo>
                  <a:cubicBezTo>
                    <a:pt x="264957" y="41164"/>
                    <a:pt x="273906" y="41690"/>
                    <a:pt x="282185" y="44450"/>
                  </a:cubicBezTo>
                  <a:cubicBezTo>
                    <a:pt x="292999" y="48055"/>
                    <a:pt x="303121" y="53545"/>
                    <a:pt x="313935" y="57150"/>
                  </a:cubicBezTo>
                  <a:cubicBezTo>
                    <a:pt x="322214" y="59910"/>
                    <a:pt x="331163" y="60436"/>
                    <a:pt x="339335" y="63500"/>
                  </a:cubicBezTo>
                  <a:cubicBezTo>
                    <a:pt x="348198" y="66824"/>
                    <a:pt x="356034" y="72471"/>
                    <a:pt x="364735" y="76200"/>
                  </a:cubicBezTo>
                  <a:cubicBezTo>
                    <a:pt x="381333" y="83313"/>
                    <a:pt x="391283" y="83529"/>
                    <a:pt x="409185" y="88900"/>
                  </a:cubicBezTo>
                  <a:cubicBezTo>
                    <a:pt x="422007" y="92747"/>
                    <a:pt x="434585" y="97367"/>
                    <a:pt x="447285" y="101600"/>
                  </a:cubicBezTo>
                  <a:cubicBezTo>
                    <a:pt x="453635" y="103717"/>
                    <a:pt x="459771" y="106637"/>
                    <a:pt x="466335" y="107950"/>
                  </a:cubicBezTo>
                  <a:lnTo>
                    <a:pt x="498085" y="114300"/>
                  </a:lnTo>
                  <a:cubicBezTo>
                    <a:pt x="531952" y="112183"/>
                    <a:pt x="566480" y="114941"/>
                    <a:pt x="599685" y="107950"/>
                  </a:cubicBezTo>
                  <a:cubicBezTo>
                    <a:pt x="608473" y="106100"/>
                    <a:pt x="623355" y="96601"/>
                    <a:pt x="618735" y="88900"/>
                  </a:cubicBezTo>
                  <a:cubicBezTo>
                    <a:pt x="611847" y="77421"/>
                    <a:pt x="593335" y="80433"/>
                    <a:pt x="580635" y="76200"/>
                  </a:cubicBezTo>
                  <a:cubicBezTo>
                    <a:pt x="555235" y="78317"/>
                    <a:pt x="529699" y="79181"/>
                    <a:pt x="504435" y="82550"/>
                  </a:cubicBezTo>
                  <a:cubicBezTo>
                    <a:pt x="497800" y="83435"/>
                    <a:pt x="490118" y="84167"/>
                    <a:pt x="485385" y="88900"/>
                  </a:cubicBezTo>
                  <a:cubicBezTo>
                    <a:pt x="480652" y="93633"/>
                    <a:pt x="482028" y="101963"/>
                    <a:pt x="479035" y="107950"/>
                  </a:cubicBezTo>
                  <a:cubicBezTo>
                    <a:pt x="475622" y="114776"/>
                    <a:pt x="471221" y="121137"/>
                    <a:pt x="466335" y="127000"/>
                  </a:cubicBezTo>
                  <a:cubicBezTo>
                    <a:pt x="452760" y="143290"/>
                    <a:pt x="439197" y="152734"/>
                    <a:pt x="421885" y="165100"/>
                  </a:cubicBezTo>
                  <a:cubicBezTo>
                    <a:pt x="415675" y="169536"/>
                    <a:pt x="409850" y="174794"/>
                    <a:pt x="402835" y="177800"/>
                  </a:cubicBezTo>
                  <a:cubicBezTo>
                    <a:pt x="394813" y="181238"/>
                    <a:pt x="385826" y="181752"/>
                    <a:pt x="377435" y="184150"/>
                  </a:cubicBezTo>
                  <a:cubicBezTo>
                    <a:pt x="370999" y="185989"/>
                    <a:pt x="364907" y="188995"/>
                    <a:pt x="358385" y="190500"/>
                  </a:cubicBezTo>
                  <a:cubicBezTo>
                    <a:pt x="263473" y="212403"/>
                    <a:pt x="273007" y="204112"/>
                    <a:pt x="142485" y="209550"/>
                  </a:cubicBezTo>
                  <a:lnTo>
                    <a:pt x="104385" y="222250"/>
                  </a:lnTo>
                  <a:lnTo>
                    <a:pt x="85335" y="228600"/>
                  </a:lnTo>
                  <a:cubicBezTo>
                    <a:pt x="72635" y="241300"/>
                    <a:pt x="62179" y="256737"/>
                    <a:pt x="47235" y="266700"/>
                  </a:cubicBezTo>
                  <a:lnTo>
                    <a:pt x="9135" y="292100"/>
                  </a:lnTo>
                  <a:cubicBezTo>
                    <a:pt x="55514" y="307560"/>
                    <a:pt x="34248" y="301553"/>
                    <a:pt x="72635" y="311150"/>
                  </a:cubicBezTo>
                  <a:lnTo>
                    <a:pt x="434585" y="304800"/>
                  </a:lnTo>
                  <a:cubicBezTo>
                    <a:pt x="451642" y="304275"/>
                    <a:pt x="468595" y="301503"/>
                    <a:pt x="485385" y="298450"/>
                  </a:cubicBezTo>
                  <a:cubicBezTo>
                    <a:pt x="491971" y="297253"/>
                    <a:pt x="497941" y="293723"/>
                    <a:pt x="504435" y="292100"/>
                  </a:cubicBezTo>
                  <a:cubicBezTo>
                    <a:pt x="616900" y="263984"/>
                    <a:pt x="432141" y="315477"/>
                    <a:pt x="580635" y="273050"/>
                  </a:cubicBezTo>
                  <a:cubicBezTo>
                    <a:pt x="586985" y="268817"/>
                    <a:pt x="592711" y="263450"/>
                    <a:pt x="599685" y="260350"/>
                  </a:cubicBezTo>
                  <a:lnTo>
                    <a:pt x="656835" y="241300"/>
                  </a:lnTo>
                  <a:lnTo>
                    <a:pt x="675885" y="234950"/>
                  </a:lnTo>
                  <a:lnTo>
                    <a:pt x="694935" y="228600"/>
                  </a:lnTo>
                  <a:cubicBezTo>
                    <a:pt x="692818" y="215900"/>
                    <a:pt x="693814" y="202265"/>
                    <a:pt x="688585" y="190500"/>
                  </a:cubicBezTo>
                  <a:cubicBezTo>
                    <a:pt x="684938" y="182294"/>
                    <a:pt x="676434" y="177199"/>
                    <a:pt x="669535" y="171450"/>
                  </a:cubicBezTo>
                  <a:cubicBezTo>
                    <a:pt x="648881" y="154238"/>
                    <a:pt x="647537" y="158160"/>
                    <a:pt x="618735" y="152400"/>
                  </a:cubicBezTo>
                  <a:cubicBezTo>
                    <a:pt x="599685" y="154517"/>
                    <a:pt x="580180" y="154101"/>
                    <a:pt x="561585" y="158750"/>
                  </a:cubicBezTo>
                  <a:cubicBezTo>
                    <a:pt x="547071" y="162379"/>
                    <a:pt x="535883" y="178405"/>
                    <a:pt x="529835" y="190500"/>
                  </a:cubicBezTo>
                  <a:cubicBezTo>
                    <a:pt x="528888" y="192393"/>
                    <a:pt x="529835" y="194733"/>
                    <a:pt x="529835" y="196850"/>
                  </a:cubicBezTo>
                </a:path>
              </a:pathLst>
            </a:custGeom>
            <a:ln w="3175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6A9B6AE-08BB-491E-984B-B741526E9D07}"/>
              </a:ext>
            </a:extLst>
          </p:cNvPr>
          <p:cNvGrpSpPr/>
          <p:nvPr/>
        </p:nvGrpSpPr>
        <p:grpSpPr>
          <a:xfrm>
            <a:off x="6841911" y="1745446"/>
            <a:ext cx="1668995" cy="2866478"/>
            <a:chOff x="6516216" y="2780928"/>
            <a:chExt cx="1777613" cy="2970080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50982012-D9D6-42F4-B193-92DCB9B90573}"/>
                </a:ext>
              </a:extLst>
            </p:cNvPr>
            <p:cNvGrpSpPr/>
            <p:nvPr/>
          </p:nvGrpSpPr>
          <p:grpSpPr>
            <a:xfrm>
              <a:off x="6948262" y="2780928"/>
              <a:ext cx="1345567" cy="2970080"/>
              <a:chOff x="6948262" y="2780928"/>
              <a:chExt cx="1345567" cy="297008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9DCA3AB-26EE-4AC4-8446-5565CFAE0E61}"/>
                  </a:ext>
                </a:extLst>
              </p:cNvPr>
              <p:cNvSpPr/>
              <p:nvPr/>
            </p:nvSpPr>
            <p:spPr>
              <a:xfrm>
                <a:off x="7185558" y="2912320"/>
                <a:ext cx="876369" cy="574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06C54EA-5B65-4B3D-BDFD-C92CC4E3ACB4}"/>
                  </a:ext>
                </a:extLst>
              </p:cNvPr>
              <p:cNvSpPr/>
              <p:nvPr/>
            </p:nvSpPr>
            <p:spPr>
              <a:xfrm>
                <a:off x="7115448" y="2780928"/>
                <a:ext cx="1049678" cy="206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1FDD83D-4876-41B0-A20F-6B329FC52475}"/>
                  </a:ext>
                </a:extLst>
              </p:cNvPr>
              <p:cNvGrpSpPr/>
              <p:nvPr/>
            </p:nvGrpSpPr>
            <p:grpSpPr>
              <a:xfrm>
                <a:off x="6948262" y="3198719"/>
                <a:ext cx="1345567" cy="2552289"/>
                <a:chOff x="6948262" y="3198719"/>
                <a:chExt cx="1345567" cy="2552289"/>
              </a:xfrm>
            </p:grpSpPr>
            <p:grpSp>
              <p:nvGrpSpPr>
                <p:cNvPr id="89" name="Grouper 149">
                  <a:extLst>
                    <a:ext uri="{FF2B5EF4-FFF2-40B4-BE49-F238E27FC236}">
                      <a16:creationId xmlns:a16="http://schemas.microsoft.com/office/drawing/2014/main" id="{C427890A-CC98-4C85-9DAB-8638FC84FF9A}"/>
                    </a:ext>
                  </a:extLst>
                </p:cNvPr>
                <p:cNvGrpSpPr/>
                <p:nvPr/>
              </p:nvGrpSpPr>
              <p:grpSpPr>
                <a:xfrm>
                  <a:off x="6950961" y="3328383"/>
                  <a:ext cx="1342868" cy="2422625"/>
                  <a:chOff x="0" y="0"/>
                  <a:chExt cx="501650" cy="826770"/>
                </a:xfrm>
              </p:grpSpPr>
              <p:grpSp>
                <p:nvGrpSpPr>
                  <p:cNvPr id="98" name="Grouper 499">
                    <a:extLst>
                      <a:ext uri="{FF2B5EF4-FFF2-40B4-BE49-F238E27FC236}">
                        <a16:creationId xmlns:a16="http://schemas.microsoft.com/office/drawing/2014/main" id="{F71DF02B-2AC8-42DC-8FCA-03A7D4BD226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285"/>
                    <a:ext cx="501650" cy="197485"/>
                    <a:chOff x="0" y="0"/>
                    <a:chExt cx="641350" cy="222885"/>
                  </a:xfrm>
                </p:grpSpPr>
                <p:sp>
                  <p:nvSpPr>
                    <p:cNvPr id="105" name="Arrondir un rectangle avec un coin du même côté 501">
                      <a:extLst>
                        <a:ext uri="{FF2B5EF4-FFF2-40B4-BE49-F238E27FC236}">
                          <a16:creationId xmlns:a16="http://schemas.microsoft.com/office/drawing/2014/main" id="{3990CE8E-923C-4CA1-9186-8764E461882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6985"/>
                      <a:ext cx="641350" cy="215900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668E9AD2-B42C-495D-92DA-24E9C631D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641350" cy="82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1E57D65C-9163-4CB0-8D02-4B71C2030395}"/>
                      </a:ext>
                    </a:extLst>
                  </p:cNvPr>
                  <p:cNvSpPr/>
                  <p:nvPr/>
                </p:nvSpPr>
                <p:spPr>
                  <a:xfrm>
                    <a:off x="3810" y="626745"/>
                    <a:ext cx="494665" cy="749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00" name="Triangle isocèle 99">
                    <a:extLst>
                      <a:ext uri="{FF2B5EF4-FFF2-40B4-BE49-F238E27FC236}">
                        <a16:creationId xmlns:a16="http://schemas.microsoft.com/office/drawing/2014/main" id="{AD1DE5CB-826A-4F1D-AD5B-E231F29CAA22}"/>
                      </a:ext>
                    </a:extLst>
                  </p:cNvPr>
                  <p:cNvSpPr/>
                  <p:nvPr/>
                </p:nvSpPr>
                <p:spPr>
                  <a:xfrm>
                    <a:off x="3810" y="82550"/>
                    <a:ext cx="494665" cy="61976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7E2746D9-D002-42C5-AC1B-14158528E0FF}"/>
                      </a:ext>
                    </a:extLst>
                  </p:cNvPr>
                  <p:cNvSpPr/>
                  <p:nvPr/>
                </p:nvSpPr>
                <p:spPr>
                  <a:xfrm>
                    <a:off x="180340" y="0"/>
                    <a:ext cx="140335" cy="3397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102" name="Grouper 564">
                    <a:extLst>
                      <a:ext uri="{FF2B5EF4-FFF2-40B4-BE49-F238E27FC236}">
                        <a16:creationId xmlns:a16="http://schemas.microsoft.com/office/drawing/2014/main" id="{9292281B-A7DE-4083-9868-EEF24DB96BF8}"/>
                      </a:ext>
                    </a:extLst>
                  </p:cNvPr>
                  <p:cNvGrpSpPr/>
                  <p:nvPr/>
                </p:nvGrpSpPr>
                <p:grpSpPr>
                  <a:xfrm>
                    <a:off x="3810" y="530225"/>
                    <a:ext cx="494665" cy="294005"/>
                    <a:chOff x="0" y="0"/>
                    <a:chExt cx="633095" cy="331451"/>
                  </a:xfrm>
                </p:grpSpPr>
                <p:sp>
                  <p:nvSpPr>
                    <p:cNvPr id="103" name="Arrondir un rectangle avec un coin du même côté 566">
                      <a:extLst>
                        <a:ext uri="{FF2B5EF4-FFF2-40B4-BE49-F238E27FC236}">
                          <a16:creationId xmlns:a16="http://schemas.microsoft.com/office/drawing/2014/main" id="{73471D07-62A0-4066-BC16-87D57243378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109220"/>
                      <a:ext cx="633095" cy="222231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4" name="Trapèze 103">
                      <a:extLst>
                        <a:ext uri="{FF2B5EF4-FFF2-40B4-BE49-F238E27FC236}">
                          <a16:creationId xmlns:a16="http://schemas.microsoft.com/office/drawing/2014/main" id="{C05F8BDE-AF94-4FF1-A12C-912137C31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0" y="0"/>
                      <a:ext cx="622300" cy="198120"/>
                    </a:xfrm>
                    <a:prstGeom prst="trapezoid">
                      <a:avLst>
                        <a:gd name="adj" fmla="val 45513"/>
                      </a:avLst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174A66E7-BF7C-464D-892B-276A99805E77}"/>
                    </a:ext>
                  </a:extLst>
                </p:cNvPr>
                <p:cNvCxnSpPr/>
                <p:nvPr/>
              </p:nvCxnSpPr>
              <p:spPr>
                <a:xfrm>
                  <a:off x="7100618" y="5043855"/>
                  <a:ext cx="1065125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BA83D96-2FA3-475C-8736-DB7D77579367}"/>
                    </a:ext>
                  </a:extLst>
                </p:cNvPr>
                <p:cNvSpPr/>
                <p:nvPr/>
              </p:nvSpPr>
              <p:spPr>
                <a:xfrm rot="16200000">
                  <a:off x="7153018" y="4199365"/>
                  <a:ext cx="211112" cy="285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8E00794-CB02-47B7-B936-17E97DBB6699}"/>
                    </a:ext>
                  </a:extLst>
                </p:cNvPr>
                <p:cNvSpPr/>
                <p:nvPr/>
              </p:nvSpPr>
              <p:spPr>
                <a:xfrm rot="16200000">
                  <a:off x="7146262" y="4062451"/>
                  <a:ext cx="180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3" name="Triangle isocèle 92">
                  <a:extLst>
                    <a:ext uri="{FF2B5EF4-FFF2-40B4-BE49-F238E27FC236}">
                      <a16:creationId xmlns:a16="http://schemas.microsoft.com/office/drawing/2014/main" id="{E2150E76-4E6E-49ED-9436-70C10AF0EB5C}"/>
                    </a:ext>
                  </a:extLst>
                </p:cNvPr>
                <p:cNvSpPr/>
                <p:nvPr/>
              </p:nvSpPr>
              <p:spPr>
                <a:xfrm>
                  <a:off x="7185558" y="3198719"/>
                  <a:ext cx="876369" cy="28788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" name="Triangle isocèle 93">
                  <a:extLst>
                    <a:ext uri="{FF2B5EF4-FFF2-40B4-BE49-F238E27FC236}">
                      <a16:creationId xmlns:a16="http://schemas.microsoft.com/office/drawing/2014/main" id="{3EFF1CD8-11DC-480F-81AE-0C83781AB8D3}"/>
                    </a:ext>
                  </a:extLst>
                </p:cNvPr>
                <p:cNvSpPr/>
                <p:nvPr/>
              </p:nvSpPr>
              <p:spPr>
                <a:xfrm rot="10800000">
                  <a:off x="7185558" y="3486302"/>
                  <a:ext cx="876369" cy="29407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DCD60BD-EB9A-4B3B-96FD-450ACA3CB334}"/>
                    </a:ext>
                  </a:extLst>
                </p:cNvPr>
                <p:cNvSpPr/>
                <p:nvPr/>
              </p:nvSpPr>
              <p:spPr>
                <a:xfrm>
                  <a:off x="7461072" y="3616264"/>
                  <a:ext cx="315183" cy="4779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3DCE74-F1F2-4C4B-80DA-F84C62FD20ED}"/>
                    </a:ext>
                  </a:extLst>
                </p:cNvPr>
                <p:cNvSpPr/>
                <p:nvPr/>
              </p:nvSpPr>
              <p:spPr>
                <a:xfrm>
                  <a:off x="7433714" y="3675873"/>
                  <a:ext cx="375663" cy="41833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2CEDEA6-63DD-4AE0-B8B3-BB901BBF14A0}"/>
                    </a:ext>
                  </a:extLst>
                </p:cNvPr>
                <p:cNvSpPr/>
                <p:nvPr/>
              </p:nvSpPr>
              <p:spPr>
                <a:xfrm>
                  <a:off x="7443676" y="3607633"/>
                  <a:ext cx="360000" cy="51738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85" name="Flèche : droite 37">
              <a:extLst>
                <a:ext uri="{FF2B5EF4-FFF2-40B4-BE49-F238E27FC236}">
                  <a16:creationId xmlns:a16="http://schemas.microsoft.com/office/drawing/2014/main" id="{B0964DA9-C5D7-483E-A5F1-DE3EC4AED96C}"/>
                </a:ext>
              </a:extLst>
            </p:cNvPr>
            <p:cNvSpPr/>
            <p:nvPr/>
          </p:nvSpPr>
          <p:spPr>
            <a:xfrm flipH="1">
              <a:off x="6516216" y="4221088"/>
              <a:ext cx="495300" cy="1943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9" name="ZoneTexte 108">
            <a:extLst>
              <a:ext uri="{FF2B5EF4-FFF2-40B4-BE49-F238E27FC236}">
                <a16:creationId xmlns:a16="http://schemas.microsoft.com/office/drawing/2014/main" id="{578D1B49-3051-4D46-A3D3-3B509BF319C2}"/>
              </a:ext>
            </a:extLst>
          </p:cNvPr>
          <p:cNvSpPr txBox="1"/>
          <p:nvPr/>
        </p:nvSpPr>
        <p:spPr>
          <a:xfrm>
            <a:off x="1549023" y="801666"/>
            <a:ext cx="3401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fr-FR" sz="2400" b="1" u="sng" dirty="0"/>
              <a:t>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51289A5-AC30-4D54-8851-A54E38C0B0C3}"/>
              </a:ext>
            </a:extLst>
          </p:cNvPr>
          <p:cNvSpPr txBox="1"/>
          <p:nvPr/>
        </p:nvSpPr>
        <p:spPr>
          <a:xfrm>
            <a:off x="5332379" y="1032499"/>
            <a:ext cx="3401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fr-FR" sz="2400" b="1" u="sng" dirty="0"/>
              <a:t>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4DC16550-171E-4486-AA06-6D5EDCAB742E}"/>
              </a:ext>
            </a:extLst>
          </p:cNvPr>
          <p:cNvSpPr txBox="1"/>
          <p:nvPr/>
        </p:nvSpPr>
        <p:spPr>
          <a:xfrm>
            <a:off x="7729033" y="907915"/>
            <a:ext cx="3401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fr-FR" sz="2400" b="1" u="sng" dirty="0"/>
              <a:t>3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6C5F5C5A-0562-44CE-9479-9912209DB6C4}"/>
              </a:ext>
            </a:extLst>
          </p:cNvPr>
          <p:cNvCxnSpPr/>
          <p:nvPr/>
        </p:nvCxnSpPr>
        <p:spPr>
          <a:xfrm>
            <a:off x="4281524" y="1138747"/>
            <a:ext cx="0" cy="3537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2D78A25C-4DCE-42FF-93A3-FC64D836BA5F}"/>
              </a:ext>
            </a:extLst>
          </p:cNvPr>
          <p:cNvCxnSpPr/>
          <p:nvPr/>
        </p:nvCxnSpPr>
        <p:spPr>
          <a:xfrm>
            <a:off x="6304547" y="958391"/>
            <a:ext cx="0" cy="366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Graphique 70" descr="Chronomètre">
            <a:extLst>
              <a:ext uri="{FF2B5EF4-FFF2-40B4-BE49-F238E27FC236}">
                <a16:creationId xmlns:a16="http://schemas.microsoft.com/office/drawing/2014/main" id="{9AAFE2B0-CCFD-424C-87CC-42B387BA4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1185" y="887811"/>
            <a:ext cx="606353" cy="606353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FC1CB4C5-1F35-421F-B427-2E9BF10ED188}"/>
              </a:ext>
            </a:extLst>
          </p:cNvPr>
          <p:cNvSpPr txBox="1"/>
          <p:nvPr/>
        </p:nvSpPr>
        <p:spPr>
          <a:xfrm>
            <a:off x="3378787" y="1330592"/>
            <a:ext cx="8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45min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B4476E35-6D63-49C8-88E0-31802B27EE9D}"/>
              </a:ext>
            </a:extLst>
          </p:cNvPr>
          <p:cNvSpPr txBox="1"/>
          <p:nvPr/>
        </p:nvSpPr>
        <p:spPr>
          <a:xfrm>
            <a:off x="4316724" y="2111306"/>
            <a:ext cx="97119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éthanol</a:t>
            </a:r>
          </a:p>
        </p:txBody>
      </p:sp>
      <p:cxnSp>
        <p:nvCxnSpPr>
          <p:cNvPr id="148" name="Connecteur : en arc 147">
            <a:extLst>
              <a:ext uri="{FF2B5EF4-FFF2-40B4-BE49-F238E27FC236}">
                <a16:creationId xmlns:a16="http://schemas.microsoft.com/office/drawing/2014/main" id="{7DAEEBDB-1329-4CDB-BF39-448D457EFB93}"/>
              </a:ext>
            </a:extLst>
          </p:cNvPr>
          <p:cNvCxnSpPr>
            <a:cxnSpLocks/>
            <a:stCxn id="146" idx="2"/>
          </p:cNvCxnSpPr>
          <p:nvPr/>
        </p:nvCxnSpPr>
        <p:spPr>
          <a:xfrm rot="16200000" flipH="1">
            <a:off x="4690109" y="2592848"/>
            <a:ext cx="770790" cy="54637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886F0C9-3B54-48F0-BCCE-37ACCBF1ABE2}"/>
              </a:ext>
            </a:extLst>
          </p:cNvPr>
          <p:cNvSpPr txBox="1"/>
          <p:nvPr/>
        </p:nvSpPr>
        <p:spPr>
          <a:xfrm>
            <a:off x="4379829" y="4361868"/>
            <a:ext cx="12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polystyrène</a:t>
            </a:r>
          </a:p>
        </p:txBody>
      </p:sp>
      <p:cxnSp>
        <p:nvCxnSpPr>
          <p:cNvPr id="157" name="Connecteur : en arc 156">
            <a:extLst>
              <a:ext uri="{FF2B5EF4-FFF2-40B4-BE49-F238E27FC236}">
                <a16:creationId xmlns:a16="http://schemas.microsoft.com/office/drawing/2014/main" id="{7EA20401-C0A2-4626-8160-41D1C2033A0E}"/>
              </a:ext>
            </a:extLst>
          </p:cNvPr>
          <p:cNvCxnSpPr>
            <a:cxnSpLocks/>
            <a:stCxn id="155" idx="3"/>
            <a:endCxn id="78" idx="123"/>
          </p:cNvCxnSpPr>
          <p:nvPr/>
        </p:nvCxnSpPr>
        <p:spPr>
          <a:xfrm flipV="1">
            <a:off x="5672531" y="4142697"/>
            <a:ext cx="66042" cy="403837"/>
          </a:xfrm>
          <a:prstGeom prst="curvedConnector3">
            <a:avLst>
              <a:gd name="adj1" fmla="val 64134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4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EB0469-E064-4CAE-972E-31F40216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64C15F-99B2-4CCC-ADD1-BDA176A7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Nylon 6-10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0202777-FD14-4078-B8F0-14EFC40C4F91}"/>
              </a:ext>
            </a:extLst>
          </p:cNvPr>
          <p:cNvGrpSpPr/>
          <p:nvPr/>
        </p:nvGrpSpPr>
        <p:grpSpPr>
          <a:xfrm>
            <a:off x="285602" y="742298"/>
            <a:ext cx="8572796" cy="3931658"/>
            <a:chOff x="203052" y="786250"/>
            <a:chExt cx="8572796" cy="3931658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6B755E8-EADD-4CAF-8D97-39599DC305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9" b="37479"/>
            <a:stretch/>
          </p:blipFill>
          <p:spPr>
            <a:xfrm>
              <a:off x="203052" y="786250"/>
              <a:ext cx="3772049" cy="102459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9436E04-C93A-45C0-B589-4F3673FD2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829" b="35329"/>
            <a:stretch/>
          </p:blipFill>
          <p:spPr>
            <a:xfrm>
              <a:off x="5653273" y="1055207"/>
              <a:ext cx="3122575" cy="994291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1E0708B-DC3D-4EB0-88FF-4498594011A1}"/>
                </a:ext>
              </a:extLst>
            </p:cNvPr>
            <p:cNvGrpSpPr/>
            <p:nvPr/>
          </p:nvGrpSpPr>
          <p:grpSpPr>
            <a:xfrm>
              <a:off x="719498" y="1788344"/>
              <a:ext cx="6020473" cy="2929564"/>
              <a:chOff x="719498" y="1788344"/>
              <a:chExt cx="6020473" cy="2929564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0B737333-CDBF-44BF-A04C-55AEF525EF9B}"/>
                  </a:ext>
                </a:extLst>
              </p:cNvPr>
              <p:cNvGrpSpPr/>
              <p:nvPr/>
            </p:nvGrpSpPr>
            <p:grpSpPr>
              <a:xfrm>
                <a:off x="719498" y="1788344"/>
                <a:ext cx="6020473" cy="2929564"/>
                <a:chOff x="-21523" y="2635758"/>
                <a:chExt cx="7224678" cy="3517398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1B18CF72-9A5E-4DDA-983B-FA14FFD671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25000"/>
                          </a14:imgEffect>
                          <a14:imgEffect>
                            <a14:brightnessContrast contras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6611" y="2635758"/>
                  <a:ext cx="4896544" cy="3517398"/>
                </a:xfrm>
                <a:prstGeom prst="rect">
                  <a:avLst/>
                </a:prstGeom>
              </p:spPr>
            </p:pic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F9915374-6ED1-4179-B3CB-873692158782}"/>
                    </a:ext>
                  </a:extLst>
                </p:cNvPr>
                <p:cNvSpPr txBox="1"/>
                <p:nvPr/>
              </p:nvSpPr>
              <p:spPr>
                <a:xfrm>
                  <a:off x="-21523" y="3984159"/>
                  <a:ext cx="2757671" cy="369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Hydroxyde de sodium +</a:t>
                  </a:r>
                </a:p>
              </p:txBody>
            </p:sp>
          </p:grp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7248A7-F76A-4D89-ABAE-B275A41AC9DB}"/>
                  </a:ext>
                </a:extLst>
              </p:cNvPr>
              <p:cNvSpPr txBox="1"/>
              <p:nvPr/>
            </p:nvSpPr>
            <p:spPr>
              <a:xfrm>
                <a:off x="5792973" y="3431039"/>
                <a:ext cx="946998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/>
                  <a:t>cyclohexane</a:t>
                </a:r>
              </a:p>
            </p:txBody>
          </p:sp>
        </p:grp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BBBDB71-C364-4E5B-92BF-67EF408E4AA0}"/>
              </a:ext>
            </a:extLst>
          </p:cNvPr>
          <p:cNvSpPr txBox="1"/>
          <p:nvPr/>
        </p:nvSpPr>
        <p:spPr>
          <a:xfrm>
            <a:off x="7425344" y="4049485"/>
            <a:ext cx="1194803" cy="377371"/>
          </a:xfrm>
          <a:prstGeom prst="rect">
            <a:avLst/>
          </a:prstGeom>
          <a:noFill/>
          <a:ln w="28575">
            <a:solidFill>
              <a:srgbClr val="E45B0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hlinkClick r:id="rId6"/>
              </a:rPr>
              <a:t>Lien vidéo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3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1B4BC8-CECA-49E4-BCB0-7067ADA4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4D868E-C465-443B-8F4D-4C12DED7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des polymères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205F02-612B-4BF7-B30D-95F1FCE66B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b="74722"/>
          <a:stretch/>
        </p:blipFill>
        <p:spPr>
          <a:xfrm>
            <a:off x="0" y="1171131"/>
            <a:ext cx="4716016" cy="13590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A48B43-FE72-405A-A499-F4A9D27ECB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25417" b="37917"/>
          <a:stretch/>
        </p:blipFill>
        <p:spPr>
          <a:xfrm>
            <a:off x="242559" y="2862480"/>
            <a:ext cx="4473457" cy="1870037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C40EF199-5B5C-4E97-9809-FD085DC2071B}"/>
              </a:ext>
            </a:extLst>
          </p:cNvPr>
          <p:cNvGrpSpPr/>
          <p:nvPr/>
        </p:nvGrpSpPr>
        <p:grpSpPr>
          <a:xfrm>
            <a:off x="5855368" y="1171131"/>
            <a:ext cx="2238448" cy="3283088"/>
            <a:chOff x="6372200" y="2420888"/>
            <a:chExt cx="2356215" cy="355081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AC3450A-CDE2-464A-811F-A29F3EE45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63" t="64583" r="1" b="11446"/>
            <a:stretch/>
          </p:blipFill>
          <p:spPr>
            <a:xfrm>
              <a:off x="6588224" y="4077072"/>
              <a:ext cx="1944216" cy="1528468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2554EAC-7157-4945-8A6F-07BD9879B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0" t="64583" r="47305"/>
            <a:stretch/>
          </p:blipFill>
          <p:spPr>
            <a:xfrm>
              <a:off x="6372200" y="2420888"/>
              <a:ext cx="2356215" cy="2016224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3E4580-8BD2-4062-8523-901075C5F9D9}"/>
                </a:ext>
              </a:extLst>
            </p:cNvPr>
            <p:cNvSpPr txBox="1"/>
            <p:nvPr/>
          </p:nvSpPr>
          <p:spPr>
            <a:xfrm>
              <a:off x="6796843" y="5605540"/>
              <a:ext cx="1735597" cy="3661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Polymère réticulé</a:t>
              </a:r>
            </a:p>
          </p:txBody>
        </p: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66659E9-EF37-4D51-A80A-E266AE4ED359}"/>
              </a:ext>
            </a:extLst>
          </p:cNvPr>
          <p:cNvCxnSpPr>
            <a:cxnSpLocks/>
          </p:cNvCxnSpPr>
          <p:nvPr/>
        </p:nvCxnSpPr>
        <p:spPr>
          <a:xfrm>
            <a:off x="0" y="2702441"/>
            <a:ext cx="545431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8E739E-E8DB-49A2-B826-87CD66E413F9}"/>
              </a:ext>
            </a:extLst>
          </p:cNvPr>
          <p:cNvCxnSpPr/>
          <p:nvPr/>
        </p:nvCxnSpPr>
        <p:spPr>
          <a:xfrm>
            <a:off x="5454315" y="1171131"/>
            <a:ext cx="0" cy="32830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0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E14927-8F26-4906-82A9-8D797F76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C0D39F-B9C2-4699-9B43-42152E85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Polymère réticulé : la Galalithe</a:t>
            </a:r>
          </a:p>
        </p:txBody>
      </p:sp>
      <p:pic>
        <p:nvPicPr>
          <p:cNvPr id="4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:a16="http://schemas.microsoft.com/office/drawing/2014/main" id="{9FBFEEC3-4756-44CF-A559-1FEBE8454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7"/>
          <a:stretch/>
        </p:blipFill>
        <p:spPr bwMode="auto">
          <a:xfrm>
            <a:off x="275402" y="1402605"/>
            <a:ext cx="331468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:a16="http://schemas.microsoft.com/office/drawing/2014/main" id="{F0D0CF14-FD2D-4FC4-BC33-0B751D6FD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2"/>
          <a:stretch/>
        </p:blipFill>
        <p:spPr bwMode="auto">
          <a:xfrm>
            <a:off x="5387970" y="1600250"/>
            <a:ext cx="3312000" cy="246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DFFE980-482E-4CE8-BFAA-7DDE8A82243E}"/>
              </a:ext>
            </a:extLst>
          </p:cNvPr>
          <p:cNvCxnSpPr/>
          <p:nvPr/>
        </p:nvCxnSpPr>
        <p:spPr>
          <a:xfrm>
            <a:off x="3731786" y="2945656"/>
            <a:ext cx="14668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:a16="http://schemas.microsoft.com/office/drawing/2014/main" id="{80422FEB-F2DF-49D4-B9C1-A22272AAF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4" t="48750" r="29218" b="45972"/>
          <a:stretch/>
        </p:blipFill>
        <p:spPr bwMode="auto">
          <a:xfrm>
            <a:off x="4033570" y="2517031"/>
            <a:ext cx="7524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0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DF0A33-E9B7-47C6-804C-4925BE9D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C6B77BA-7157-4890-887F-6861FF58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14" y="163429"/>
            <a:ext cx="8335603" cy="694497"/>
          </a:xfrm>
        </p:spPr>
        <p:txBody>
          <a:bodyPr/>
          <a:lstStyle/>
          <a:p>
            <a:r>
              <a:rPr lang="fr-FR" dirty="0"/>
              <a:t>Liaison hydrogène : le Nylon 6-6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9D319209-6E7C-4073-8470-44D3CA216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564" y="1210664"/>
            <a:ext cx="3410905" cy="32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16731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106</Words>
  <Application>Microsoft Office PowerPoint</Application>
  <PresentationFormat>Personnalisé</PresentationFormat>
  <Paragraphs>52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Titre</vt:lpstr>
      <vt:lpstr>texte</vt:lpstr>
      <vt:lpstr>Merci</vt:lpstr>
      <vt:lpstr>Polymères</vt:lpstr>
      <vt:lpstr>Où trouve-t-on les polymères ?</vt:lpstr>
      <vt:lpstr>Extraction de la caséine du lait</vt:lpstr>
      <vt:lpstr>Exemple de polymères synthétiques </vt:lpstr>
      <vt:lpstr>Synthèse du polystyrène</vt:lpstr>
      <vt:lpstr>Synthèse du Nylon 6-10</vt:lpstr>
      <vt:lpstr>Structures des polymères</vt:lpstr>
      <vt:lpstr>Polymère réticulé : la Galalithe</vt:lpstr>
      <vt:lpstr>Liaison hydrogène : le Nylon 6-6</vt:lpstr>
      <vt:lpstr>Propriétés mécanique</vt:lpstr>
      <vt:lpstr>Mestre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41</cp:revision>
  <cp:lastPrinted>2015-03-31T14:07:15Z</cp:lastPrinted>
  <dcterms:created xsi:type="dcterms:W3CDTF">2020-03-24T08:48:58Z</dcterms:created>
  <dcterms:modified xsi:type="dcterms:W3CDTF">2020-05-19T07:44:18Z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