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  <p:sldMasterId id="2147483707" r:id="rId2"/>
    <p:sldMasterId id="2147483709" r:id="rId3"/>
  </p:sldMasterIdLst>
  <p:notesMasterIdLst>
    <p:notesMasterId r:id="rId14"/>
  </p:notesMasterIdLst>
  <p:sldIdLst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5088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C1D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34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782F5-A916-4653-9283-0B21DAE59FD2}" type="datetimeFigureOut">
              <a:rPr lang="fr-FR" smtClean="0"/>
              <a:t>2020-04-23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4675" y="1336675"/>
            <a:ext cx="64103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CBF42-708B-4E44-B726-068829AEE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63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CBF42-708B-4E44-B726-068829AEE59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259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1F701-4968-46AE-B777-6FB50F0714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0AEBC926-49BC-4890-ADE2-C02F78541D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921" y="1616763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60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3F3BEDD-3280-49C7-BA47-A9F8858CDC01}"/>
              </a:ext>
            </a:extLst>
          </p:cNvPr>
          <p:cNvCxnSpPr/>
          <p:nvPr userDrawn="1"/>
        </p:nvCxnSpPr>
        <p:spPr>
          <a:xfrm>
            <a:off x="798921" y="2710731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A7C32FB1-E2FF-4CF3-95D1-5E311C2865EA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5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75048" y="71662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8" y="144379"/>
            <a:ext cx="7543800" cy="6944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8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3E4BC1-6F4E-4747-84E8-D99E0587545F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320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1" y="-1"/>
            <a:ext cx="9141619" cy="3844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3844412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844412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Merci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6586" y="1611199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1196586" y="269960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61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321" y="114496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37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3A679E2-BCF3-45FF-9846-55A224C8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4846335"/>
            <a:ext cx="984019" cy="273928"/>
          </a:xfrm>
        </p:spPr>
        <p:txBody>
          <a:bodyPr/>
          <a:lstStyle/>
          <a:p>
            <a:fld id="{9A31F701-4968-46AE-B777-6FB50F0714C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649B183-356E-41EB-B214-68910814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63" y="1634016"/>
            <a:ext cx="7543800" cy="108840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Corrosion humide des métaux</a:t>
            </a:r>
          </a:p>
        </p:txBody>
      </p:sp>
    </p:spTree>
    <p:extLst>
      <p:ext uri="{BB962C8B-B14F-4D97-AF65-F5344CB8AC3E}">
        <p14:creationId xmlns:p14="http://schemas.microsoft.com/office/powerpoint/2010/main" val="2241335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6C02A0F-B62D-4E79-BAF4-8C8E402C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1C31423-DAB8-4243-9518-84AF504A7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158689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B83D904-4171-4827-BB95-1CF19AF5E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F701-4968-46AE-B777-6FB50F0714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06126F7-EC17-4A3B-89F6-3304F4D24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7" y="144379"/>
            <a:ext cx="7734315" cy="694497"/>
          </a:xfrm>
        </p:spPr>
        <p:txBody>
          <a:bodyPr/>
          <a:lstStyle/>
          <a:p>
            <a:r>
              <a:rPr lang="fr-FR" dirty="0"/>
              <a:t>Corrosion humide d’une épave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AE8FEE5-63F8-413B-98BF-AE78B5BABCF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44033" y="808027"/>
            <a:ext cx="5733144" cy="379680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61205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63471E0-5741-4667-B12D-1E54BE2D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DC992A2-4359-4818-A108-CE7180FBE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825"/>
            <a:ext cx="9144000" cy="694497"/>
          </a:xfrm>
        </p:spPr>
        <p:txBody>
          <a:bodyPr/>
          <a:lstStyle/>
          <a:p>
            <a:pPr algn="ctr"/>
            <a:r>
              <a:rPr lang="fr-FR" sz="4000" dirty="0"/>
              <a:t>Etude thermodynamique du fer dans l’eau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287C1B8-BB30-4902-89D8-285E0B97A4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80"/>
          <a:stretch/>
        </p:blipFill>
        <p:spPr>
          <a:xfrm>
            <a:off x="2148028" y="901643"/>
            <a:ext cx="4847944" cy="3724275"/>
          </a:xfrm>
          <a:prstGeom prst="rect">
            <a:avLst/>
          </a:prstGeom>
        </p:spPr>
      </p:pic>
      <p:sp>
        <p:nvSpPr>
          <p:cNvPr id="6" name="ZoneTexte 4">
            <a:extLst>
              <a:ext uri="{FF2B5EF4-FFF2-40B4-BE49-F238E27FC236}">
                <a16:creationId xmlns:a16="http://schemas.microsoft.com/office/drawing/2014/main" id="{B0DD03C1-3784-41CA-BB6A-4E2DFE073CD6}"/>
              </a:ext>
            </a:extLst>
          </p:cNvPr>
          <p:cNvSpPr txBox="1"/>
          <p:nvPr/>
        </p:nvSpPr>
        <p:spPr>
          <a:xfrm>
            <a:off x="5224157" y="4808239"/>
            <a:ext cx="2829863" cy="31202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Tout </a:t>
            </a:r>
            <a:r>
              <a:rPr lang="en-US" sz="1200" b="0" i="0" u="none" strike="noStrike" kern="1200" cap="none" spc="0" baseline="0" dirty="0" err="1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en</a:t>
            </a: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-un </a:t>
            </a:r>
            <a:r>
              <a:rPr lang="en-US" sz="1200" b="0" i="0" u="none" strike="noStrike" kern="1200" cap="none" spc="0" baseline="0" dirty="0" err="1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Chimie</a:t>
            </a: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 PSI/PSI*,</a:t>
            </a:r>
            <a:r>
              <a:rPr lang="en-US" sz="1200" b="0" i="0" u="none" strike="noStrike" kern="1200" cap="none" spc="0" baseline="0" dirty="0" err="1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Dunot</a:t>
            </a: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 (2017</a:t>
            </a:r>
            <a:r>
              <a:rPr lang="en-US" sz="1500" b="0" i="0" u="none" strike="noStrike" kern="1200" cap="none" spc="0" baseline="0" dirty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1285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1BB13D7-1B62-4ED2-9E44-86B7AEA6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E42D620-0E74-4212-BAD9-89404A77B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379"/>
            <a:ext cx="9144000" cy="694497"/>
          </a:xfrm>
        </p:spPr>
        <p:txBody>
          <a:bodyPr/>
          <a:lstStyle/>
          <a:p>
            <a:pPr algn="ctr"/>
            <a:r>
              <a:rPr lang="fr-FR" sz="4000" dirty="0"/>
              <a:t>Courbe intensité potentielle du fer dans l’eau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8E49B2D-CAFD-4331-A50E-5CF79FE4D3D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567259" y="1018064"/>
            <a:ext cx="6009482" cy="31089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ZoneTexte 3">
            <a:extLst>
              <a:ext uri="{FF2B5EF4-FFF2-40B4-BE49-F238E27FC236}">
                <a16:creationId xmlns:a16="http://schemas.microsoft.com/office/drawing/2014/main" id="{32D4E16E-6226-483F-A2BE-4D8C29C6CF65}"/>
              </a:ext>
            </a:extLst>
          </p:cNvPr>
          <p:cNvSpPr txBox="1"/>
          <p:nvPr/>
        </p:nvSpPr>
        <p:spPr>
          <a:xfrm>
            <a:off x="206426" y="4819664"/>
            <a:ext cx="3496318" cy="3005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b="0" i="0" u="none" strike="noStrike" kern="1200" cap="none" spc="0" baseline="0" dirty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Tout </a:t>
            </a:r>
            <a:r>
              <a:rPr lang="en-US" sz="1500" b="0" i="0" u="none" strike="noStrike" kern="1200" cap="none" spc="0" baseline="0" dirty="0" err="1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en</a:t>
            </a:r>
            <a:r>
              <a:rPr lang="en-US" sz="1500" b="0" i="0" u="none" strike="noStrike" kern="1200" cap="none" spc="0" baseline="0" dirty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-un </a:t>
            </a:r>
            <a:r>
              <a:rPr lang="en-US" sz="1500" b="0" i="0" u="none" strike="noStrike" kern="1200" cap="none" spc="0" baseline="0" dirty="0" err="1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Chimie</a:t>
            </a:r>
            <a:r>
              <a:rPr lang="en-US" sz="1500" b="0" i="0" u="none" strike="noStrike" kern="1200" cap="none" spc="0" baseline="0" dirty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 PSI/PSI*,</a:t>
            </a:r>
            <a:r>
              <a:rPr lang="en-US" sz="1500" b="0" i="0" u="none" strike="noStrike" kern="1200" cap="none" spc="0" baseline="0" dirty="0" err="1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Dunot</a:t>
            </a:r>
            <a:r>
              <a:rPr lang="en-US" sz="1500" b="0" i="0" u="none" strike="noStrike" kern="1200" cap="none" spc="0" baseline="0" dirty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 (2017)</a:t>
            </a:r>
          </a:p>
        </p:txBody>
      </p:sp>
    </p:spTree>
    <p:extLst>
      <p:ext uri="{BB962C8B-B14F-4D97-AF65-F5344CB8AC3E}">
        <p14:creationId xmlns:p14="http://schemas.microsoft.com/office/powerpoint/2010/main" val="752334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6793EF1-6ECC-455A-93BA-C4FC15F5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826EA00-051A-47E9-B61C-2D4F6D60C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Corrosion différentielle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18A83CB-7637-4A1A-82EB-45725666F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115219"/>
            <a:ext cx="6496050" cy="29146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58EAD27-5B83-4F8B-B747-76A0A3EC07F7}"/>
              </a:ext>
            </a:extLst>
          </p:cNvPr>
          <p:cNvSpPr txBox="1"/>
          <p:nvPr/>
        </p:nvSpPr>
        <p:spPr>
          <a:xfrm>
            <a:off x="255360" y="4809961"/>
            <a:ext cx="5061962" cy="34667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http://leroy.pe.free.fr/psi_new/tp/tp_corrosion.pdf</a:t>
            </a:r>
          </a:p>
        </p:txBody>
      </p:sp>
    </p:spTree>
    <p:extLst>
      <p:ext uri="{BB962C8B-B14F-4D97-AF65-F5344CB8AC3E}">
        <p14:creationId xmlns:p14="http://schemas.microsoft.com/office/powerpoint/2010/main" val="99296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4691522-B9FA-487E-8AFB-480A1EDA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7ACAF45-9EC1-4322-9F0B-B23ED01B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Corrosion galvanique</a:t>
            </a:r>
          </a:p>
        </p:txBody>
      </p:sp>
      <p:pic>
        <p:nvPicPr>
          <p:cNvPr id="4" name="Image 9">
            <a:extLst>
              <a:ext uri="{FF2B5EF4-FFF2-40B4-BE49-F238E27FC236}">
                <a16:creationId xmlns:a16="http://schemas.microsoft.com/office/drawing/2014/main" id="{CD6044B7-62B4-4D9E-88DC-3ABBAE964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89" y="1758151"/>
            <a:ext cx="3026802" cy="222784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737B520-9CB0-411A-896A-336E9416421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816234" y="1370625"/>
            <a:ext cx="5059277" cy="279797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ZoneTexte 3">
            <a:extLst>
              <a:ext uri="{FF2B5EF4-FFF2-40B4-BE49-F238E27FC236}">
                <a16:creationId xmlns:a16="http://schemas.microsoft.com/office/drawing/2014/main" id="{FCFB56DB-F25E-4874-BA08-A04763DB21B2}"/>
              </a:ext>
            </a:extLst>
          </p:cNvPr>
          <p:cNvSpPr txBox="1"/>
          <p:nvPr/>
        </p:nvSpPr>
        <p:spPr>
          <a:xfrm>
            <a:off x="3508549" y="984863"/>
            <a:ext cx="5635451" cy="3857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sng" strike="noStrike" kern="1200" cap="none" spc="0" baseline="0" dirty="0" err="1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Courbe</a:t>
            </a:r>
            <a:r>
              <a:rPr lang="en-US" sz="2000" b="0" i="0" u="sng" strike="noStrike" kern="1200" cap="none" spc="0" baseline="0" dirty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 </a:t>
            </a:r>
            <a:r>
              <a:rPr lang="en-US" sz="2000" b="0" i="0" u="sng" strike="noStrike" kern="1200" cap="none" spc="0" baseline="0" dirty="0" err="1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intensité-potentiel</a:t>
            </a:r>
            <a:r>
              <a:rPr lang="en-US" sz="2000" b="0" i="0" u="sng" strike="noStrike" kern="1200" cap="none" spc="0" baseline="0" dirty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 de </a:t>
            </a:r>
            <a:r>
              <a:rPr lang="en-US" sz="2000" b="0" i="0" u="sng" strike="noStrike" kern="1200" cap="none" spc="0" baseline="0" dirty="0" err="1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l’eau</a:t>
            </a:r>
            <a:r>
              <a:rPr lang="en-US" sz="2000" b="0" i="0" u="sng" strike="noStrike" kern="1200" cap="none" spc="0" baseline="0" dirty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 et du </a:t>
            </a:r>
            <a:r>
              <a:rPr lang="en-US" sz="2000" b="0" i="0" u="sng" strike="noStrike" kern="1200" cap="none" spc="0" baseline="0" dirty="0" err="1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fer</a:t>
            </a:r>
            <a:r>
              <a:rPr lang="en-US" sz="2000" b="0" i="0" u="sng" strike="noStrike" kern="1200" cap="none" spc="0" baseline="0" dirty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 et </a:t>
            </a:r>
            <a:r>
              <a:rPr lang="en-US" sz="2000" b="0" i="0" u="sng" strike="noStrike" kern="1200" cap="none" spc="0" baseline="0" dirty="0" err="1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cuivre</a:t>
            </a:r>
            <a:endParaRPr lang="en-US" sz="2000" b="0" i="0" u="sng" strike="noStrike" kern="1200" cap="none" spc="0" baseline="0" dirty="0">
              <a:solidFill>
                <a:srgbClr val="000000"/>
              </a:solidFill>
              <a:uFillTx/>
              <a:latin typeface="Liberation Serif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ZoneTexte 2">
            <a:extLst>
              <a:ext uri="{FF2B5EF4-FFF2-40B4-BE49-F238E27FC236}">
                <a16:creationId xmlns:a16="http://schemas.microsoft.com/office/drawing/2014/main" id="{A5D5F6A8-91E0-448F-9E06-3F7703C95506}"/>
              </a:ext>
            </a:extLst>
          </p:cNvPr>
          <p:cNvSpPr txBox="1"/>
          <p:nvPr/>
        </p:nvSpPr>
        <p:spPr>
          <a:xfrm>
            <a:off x="4962779" y="4822923"/>
            <a:ext cx="3256069" cy="29734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Tout </a:t>
            </a:r>
            <a:r>
              <a:rPr lang="en-US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en</a:t>
            </a:r>
            <a: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-un </a:t>
            </a:r>
            <a:r>
              <a:rPr lang="en-US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Chimie</a:t>
            </a:r>
            <a: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 PSI/PSI*,</a:t>
            </a:r>
            <a:r>
              <a:rPr lang="en-US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Dunot</a:t>
            </a:r>
            <a: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 (2017)</a:t>
            </a:r>
          </a:p>
        </p:txBody>
      </p:sp>
      <p:sp>
        <p:nvSpPr>
          <p:cNvPr id="8" name="ZoneTexte 5">
            <a:extLst>
              <a:ext uri="{FF2B5EF4-FFF2-40B4-BE49-F238E27FC236}">
                <a16:creationId xmlns:a16="http://schemas.microsoft.com/office/drawing/2014/main" id="{942A2C7C-B742-4246-9C1C-4A643F4C2AAE}"/>
              </a:ext>
            </a:extLst>
          </p:cNvPr>
          <p:cNvSpPr txBox="1"/>
          <p:nvPr/>
        </p:nvSpPr>
        <p:spPr>
          <a:xfrm>
            <a:off x="-66060" y="4517619"/>
            <a:ext cx="10057677" cy="60264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http://www.apper-solaire.org/Pages/Fiches/Ballons/Preconisations d installation </a:t>
            </a:r>
            <a:r>
              <a:rPr lang="en-US" sz="1200" b="0" i="0" u="none" strike="noStrike" kern="1200" cap="none" spc="0" baseline="0" dirty="0" err="1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ballon</a:t>
            </a: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 ECS face a la corrosion </a:t>
            </a:r>
            <a:r>
              <a:rPr lang="en-US" sz="1200" b="0" i="0" u="none" strike="noStrike" kern="1200" cap="none" spc="0" baseline="0" dirty="0" err="1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galvanique</a:t>
            </a: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/index.pdf</a:t>
            </a:r>
          </a:p>
        </p:txBody>
      </p:sp>
    </p:spTree>
    <p:extLst>
      <p:ext uri="{BB962C8B-B14F-4D97-AF65-F5344CB8AC3E}">
        <p14:creationId xmlns:p14="http://schemas.microsoft.com/office/powerpoint/2010/main" val="802979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FF9E38A-E4A0-4541-85E0-44C255B3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661CACA-E5ED-45DB-81C5-C7021FAC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Aération différentielle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C515022-9216-44EF-AE8B-9A8EBA6778F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189228" y="838876"/>
            <a:ext cx="4515440" cy="3612354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025461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EF65DBD-6AF1-4D1A-B13C-4FD6DF15E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2DD3140-3791-4A7A-B731-776F0393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Protection par isolement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8F96F92-C3C4-41F4-8F0E-95889895EC5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75048" y="1376776"/>
            <a:ext cx="2746735" cy="202203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84205F5-B26D-4BD3-9F6D-7F7ECBBFF3F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56405" y="3398808"/>
            <a:ext cx="984019" cy="126412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C549CF3-D957-4213-B38A-E3E5F30B9A66}"/>
              </a:ext>
            </a:extLst>
          </p:cNvPr>
          <p:cNvSpPr txBox="1"/>
          <p:nvPr/>
        </p:nvSpPr>
        <p:spPr>
          <a:xfrm>
            <a:off x="914400" y="921704"/>
            <a:ext cx="2926080" cy="3722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sng" strike="noStrike" kern="1200" cap="none" spc="0" baseline="0" dirty="0" err="1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manchon</a:t>
            </a:r>
            <a:r>
              <a:rPr lang="en-US" sz="2000" b="0" i="0" u="sng" strike="noStrike" kern="1200" cap="none" spc="0" baseline="0" dirty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  </a:t>
            </a:r>
            <a:r>
              <a:rPr lang="en-US" sz="2000" b="0" i="0" u="sng" strike="noStrike" kern="1200" cap="none" spc="0" baseline="0" dirty="0" err="1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galvanique</a:t>
            </a:r>
            <a:endParaRPr lang="en-US" sz="2000" b="0" i="0" u="sng" strike="noStrike" kern="1200" cap="none" spc="0" baseline="0" dirty="0">
              <a:solidFill>
                <a:srgbClr val="000000"/>
              </a:solidFill>
              <a:uFillTx/>
              <a:latin typeface="Liberation Serif" pitchFamily="18"/>
              <a:ea typeface="Microsoft YaHei" pitchFamily="2"/>
              <a:cs typeface="Mangal" pitchFamily="2"/>
            </a:endParaRPr>
          </a:p>
        </p:txBody>
      </p:sp>
      <p:pic>
        <p:nvPicPr>
          <p:cNvPr id="7" name="Image 13">
            <a:extLst>
              <a:ext uri="{FF2B5EF4-FFF2-40B4-BE49-F238E27FC236}">
                <a16:creationId xmlns:a16="http://schemas.microsoft.com/office/drawing/2014/main" id="{A48E904A-1000-4228-8459-7A9892133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140" y="1372394"/>
            <a:ext cx="4010028" cy="24003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299BC6C-B094-4205-86B4-0D29276CD2EA}"/>
              </a:ext>
            </a:extLst>
          </p:cNvPr>
          <p:cNvSpPr txBox="1"/>
          <p:nvPr/>
        </p:nvSpPr>
        <p:spPr>
          <a:xfrm>
            <a:off x="5303522" y="925348"/>
            <a:ext cx="2216158" cy="3722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sng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Passivation du fer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26AB2B-F4BC-4384-9E3A-6FCF2A188386}"/>
              </a:ext>
            </a:extLst>
          </p:cNvPr>
          <p:cNvSpPr txBox="1"/>
          <p:nvPr/>
        </p:nvSpPr>
        <p:spPr>
          <a:xfrm>
            <a:off x="3840480" y="3643096"/>
            <a:ext cx="5901327" cy="25919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DURUPTHY et al. </a:t>
            </a:r>
            <a:r>
              <a:rPr lang="fr-FR" sz="12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Hprépa</a:t>
            </a:r>
            <a:r>
              <a:rPr lang="fr-FR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Chimie 2ème année MP-MP*-PT-PT*. Hachette,2004</a:t>
            </a:r>
            <a:endParaRPr lang="en-US" sz="1100" b="0" i="0" u="none" strike="noStrike" kern="1200" cap="none" spc="0" baseline="0" dirty="0">
              <a:solidFill>
                <a:srgbClr val="000000"/>
              </a:solidFill>
              <a:uFillTx/>
              <a:latin typeface="Liberation Serif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46029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E7B1A15-3821-4BB9-9974-97419679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6E3E042-A773-4B43-9F7C-369C0055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Anode sacrificielle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4E5C7F2-41E6-49BD-BD61-C82E6C59F86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 l="11740" t="9050" b="16758"/>
          <a:stretch>
            <a:fillRect/>
          </a:stretch>
        </p:blipFill>
        <p:spPr>
          <a:xfrm>
            <a:off x="890655" y="1358726"/>
            <a:ext cx="2604503" cy="291997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6548057-3BD8-4BFB-9A6C-8D576778AD0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11221" y="1358726"/>
            <a:ext cx="4719761" cy="30457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ZoneTexte 3">
            <a:extLst>
              <a:ext uri="{FF2B5EF4-FFF2-40B4-BE49-F238E27FC236}">
                <a16:creationId xmlns:a16="http://schemas.microsoft.com/office/drawing/2014/main" id="{A53D8FD6-F9A8-40B3-B931-F4F497C6AAD4}"/>
              </a:ext>
            </a:extLst>
          </p:cNvPr>
          <p:cNvSpPr txBox="1"/>
          <p:nvPr/>
        </p:nvSpPr>
        <p:spPr>
          <a:xfrm>
            <a:off x="3633846" y="1002396"/>
            <a:ext cx="5510154" cy="356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sng" strike="noStrike" kern="1200" cap="none" spc="0" baseline="0" dirty="0" err="1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Courbe</a:t>
            </a:r>
            <a:r>
              <a:rPr lang="en-US" b="0" i="0" u="sng" strike="noStrike" kern="1200" cap="none" spc="0" baseline="0" dirty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 </a:t>
            </a:r>
            <a:r>
              <a:rPr lang="en-US" b="0" i="0" u="sng" strike="noStrike" kern="1200" cap="none" spc="0" baseline="0" dirty="0" err="1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itensité</a:t>
            </a:r>
            <a:r>
              <a:rPr lang="en-US" b="0" i="0" u="sng" strike="noStrike" kern="1200" cap="none" spc="0" baseline="0" dirty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 </a:t>
            </a:r>
            <a:r>
              <a:rPr lang="en-US" b="0" i="0" u="sng" strike="noStrike" kern="1200" cap="none" spc="0" baseline="0" dirty="0" err="1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potentiel</a:t>
            </a:r>
            <a:r>
              <a:rPr lang="en-US" b="0" i="0" u="sng" strike="noStrike" kern="1200" cap="none" spc="0" baseline="0" dirty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 de </a:t>
            </a:r>
            <a:r>
              <a:rPr lang="en-US" b="0" i="0" u="sng" strike="noStrike" kern="1200" cap="none" spc="0" baseline="0" dirty="0" err="1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l’eau,du</a:t>
            </a:r>
            <a:r>
              <a:rPr lang="en-US" b="0" i="0" u="sng" strike="noStrike" kern="1200" cap="none" spc="0" baseline="0" dirty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 </a:t>
            </a:r>
            <a:r>
              <a:rPr lang="en-US" b="0" i="0" u="sng" strike="noStrike" kern="1200" cap="none" spc="0" baseline="0" dirty="0" err="1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fer</a:t>
            </a:r>
            <a:r>
              <a:rPr lang="en-US" b="0" i="0" u="sng" strike="noStrike" kern="1200" cap="none" spc="0" baseline="0" dirty="0">
                <a:solidFill>
                  <a:srgbClr val="000000"/>
                </a:solidFill>
                <a:uFillTx/>
                <a:latin typeface="Liberation Serif" pitchFamily="18"/>
                <a:ea typeface="Microsoft YaHei" pitchFamily="2"/>
                <a:cs typeface="Mangal" pitchFamily="2"/>
              </a:rPr>
              <a:t> et du zinc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5C100A0-BC97-4C20-AF69-5F72B7C95B24}"/>
              </a:ext>
            </a:extLst>
          </p:cNvPr>
          <p:cNvCxnSpPr/>
          <p:nvPr/>
        </p:nvCxnSpPr>
        <p:spPr>
          <a:xfrm>
            <a:off x="425302" y="2806995"/>
            <a:ext cx="1052624" cy="2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3BE7994-7750-494A-AB65-E0DD57E1FA52}"/>
              </a:ext>
            </a:extLst>
          </p:cNvPr>
          <p:cNvCxnSpPr/>
          <p:nvPr/>
        </p:nvCxnSpPr>
        <p:spPr>
          <a:xfrm>
            <a:off x="425302" y="3415257"/>
            <a:ext cx="1052624" cy="2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071132"/>
      </p:ext>
    </p:extLst>
  </p:cSld>
  <p:clrMapOvr>
    <a:masterClrMapping/>
  </p:clrMapOvr>
</p:sld>
</file>

<file path=ppt/theme/theme1.xml><?xml version="1.0" encoding="utf-8"?>
<a:theme xmlns:a="http://schemas.openxmlformats.org/drawingml/2006/main" name="Titr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xt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Merci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166</Words>
  <Application>Microsoft Office PowerPoint</Application>
  <PresentationFormat>Personnalisé</PresentationFormat>
  <Paragraphs>31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Liberation Serif</vt:lpstr>
      <vt:lpstr>Titre</vt:lpstr>
      <vt:lpstr>texte</vt:lpstr>
      <vt:lpstr>Merci</vt:lpstr>
      <vt:lpstr>Corrosion humide des métaux</vt:lpstr>
      <vt:lpstr>Corrosion humide d’une épave</vt:lpstr>
      <vt:lpstr>Etude thermodynamique du fer dans l’eau</vt:lpstr>
      <vt:lpstr>Courbe intensité potentielle du fer dans l’eau</vt:lpstr>
      <vt:lpstr>Corrosion différentielle </vt:lpstr>
      <vt:lpstr>Corrosion galvanique</vt:lpstr>
      <vt:lpstr>Aération différentielle</vt:lpstr>
      <vt:lpstr>Protection par isolement</vt:lpstr>
      <vt:lpstr>Anode sacrificielle</vt:lpstr>
      <vt:lpstr>Merci</vt:lpstr>
    </vt:vector>
  </TitlesOfParts>
  <Company>RENAULT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PIRONNEAU Marc</dc:creator>
  <dc:description/>
  <cp:lastModifiedBy>Eloïse Mestre</cp:lastModifiedBy>
  <cp:revision>24</cp:revision>
  <cp:lastPrinted>2015-03-31T14:07:15Z</cp:lastPrinted>
  <dcterms:created xsi:type="dcterms:W3CDTF">2020-03-24T08:48:58Z</dcterms:created>
  <dcterms:modified xsi:type="dcterms:W3CDTF">2020-04-23T12:42:42Z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RENAULT DeSign</vt:lpwstr>
  </property>
  <property fmtid="{D5CDD505-2E9C-101B-9397-08002B2CF9AE}" pid="4" name="ContentTypeId">
    <vt:lpwstr>0x0101008477E3DB2009FC49ADD3BBFEB391E983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MSIP_Label_fd1c0902-ed92-4fed-896d-2e7725de02d4_ActionId">
    <vt:lpwstr>bfe6ccbd-fb37-4aeb-8e54-00004c58dbb4</vt:lpwstr>
  </property>
  <property fmtid="{D5CDD505-2E9C-101B-9397-08002B2CF9AE}" pid="10" name="MSIP_Label_fd1c0902-ed92-4fed-896d-2e7725de02d4_ContentBits">
    <vt:lpwstr>2</vt:lpwstr>
  </property>
  <property fmtid="{D5CDD505-2E9C-101B-9397-08002B2CF9AE}" pid="11" name="MSIP_Label_fd1c0902-ed92-4fed-896d-2e7725de02d4_Enabled">
    <vt:lpwstr>true</vt:lpwstr>
  </property>
  <property fmtid="{D5CDD505-2E9C-101B-9397-08002B2CF9AE}" pid="12" name="MSIP_Label_fd1c0902-ed92-4fed-896d-2e7725de02d4_Method">
    <vt:lpwstr>Standard</vt:lpwstr>
  </property>
  <property fmtid="{D5CDD505-2E9C-101B-9397-08002B2CF9AE}" pid="13" name="MSIP_Label_fd1c0902-ed92-4fed-896d-2e7725de02d4_Name">
    <vt:lpwstr>Anyone (not protected)</vt:lpwstr>
  </property>
  <property fmtid="{D5CDD505-2E9C-101B-9397-08002B2CF9AE}" pid="14" name="MSIP_Label_fd1c0902-ed92-4fed-896d-2e7725de02d4_SetDate">
    <vt:lpwstr>2020-03-24T08:50:27Z</vt:lpwstr>
  </property>
  <property fmtid="{D5CDD505-2E9C-101B-9397-08002B2CF9AE}" pid="15" name="MSIP_Label_fd1c0902-ed92-4fed-896d-2e7725de02d4_SiteId">
    <vt:lpwstr>d6b0bbee-7cd9-4d60-bce6-4a67b543e2ae</vt:lpwstr>
  </property>
  <property fmtid="{D5CDD505-2E9C-101B-9397-08002B2CF9AE}" pid="16" name="Notes">
    <vt:i4>0</vt:i4>
  </property>
  <property fmtid="{D5CDD505-2E9C-101B-9397-08002B2CF9AE}" pid="17" name="PresentationFormat">
    <vt:lpwstr>Affichage à l'écran (16:9)</vt:lpwstr>
  </property>
  <property fmtid="{D5CDD505-2E9C-101B-9397-08002B2CF9AE}" pid="18" name="ScaleCrop">
    <vt:bool>false</vt:bool>
  </property>
  <property fmtid="{D5CDD505-2E9C-101B-9397-08002B2CF9AE}" pid="19" name="ShareDoc">
    <vt:bool>false</vt:bool>
  </property>
  <property fmtid="{D5CDD505-2E9C-101B-9397-08002B2CF9AE}" pid="20" name="Slides">
    <vt:i4>5</vt:i4>
  </property>
</Properties>
</file>