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36"/>
  </p:notesMasterIdLst>
  <p:sldIdLst>
    <p:sldId id="256" r:id="rId5"/>
    <p:sldId id="258" r:id="rId6"/>
    <p:sldId id="259" r:id="rId7"/>
    <p:sldId id="260" r:id="rId8"/>
    <p:sldId id="261" r:id="rId9"/>
    <p:sldId id="262" r:id="rId10"/>
    <p:sldId id="263" r:id="rId11"/>
    <p:sldId id="264" r:id="rId12"/>
    <p:sldId id="287"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x="7772400" cy="10058400"/>
  <p:notesSz cx="6858000" cy="9144000"/>
  <p:embeddedFontLst>
    <p:embeddedFont>
      <p:font typeface="Helvetica Neue" panose="02000503000000020004" pitchFamily="2" charset="0"/>
      <p:regular r:id="rId37"/>
      <p:bold r:id="rId38"/>
      <p:italic r:id="rId39"/>
      <p:boldItalic r:id="rId40"/>
    </p:embeddedFont>
    <p:embeddedFont>
      <p:font typeface="Open Sans" panose="020B0306030504020204" pitchFamily="34" charset="0"/>
      <p:regular r:id="rId41"/>
      <p:bold r:id="rId42"/>
      <p:italic r:id="rId43"/>
      <p:boldItalic r:id="rId44"/>
    </p:embeddedFont>
    <p:embeddedFont>
      <p:font typeface="Open Sans Light" panose="020B0306030504020204" pitchFamily="34" charset="0"/>
      <p:regular r:id="rId45"/>
      <p:bold r:id="rId46"/>
      <p:italic r:id="rId47"/>
      <p:boldItalic r:id="rId48"/>
    </p:embeddedFont>
    <p:embeddedFont>
      <p:font typeface="Source Code Pro" panose="020B0509030403020204" pitchFamily="49"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893"/>
    <p:restoredTop sz="94677"/>
  </p:normalViewPr>
  <p:slideViewPr>
    <p:cSldViewPr snapToGrid="0" snapToObjects="1">
      <p:cViewPr>
        <p:scale>
          <a:sx n="130" d="100"/>
          <a:sy n="130" d="100"/>
        </p:scale>
        <p:origin x="290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3.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8.fntdata"/><Relationship Id="rId52" Type="http://schemas.openxmlformats.org/officeDocument/2006/relationships/font" Target="fonts/font16.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15.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6.xml"/><Relationship Id="rId41" Type="http://schemas.openxmlformats.org/officeDocument/2006/relationships/font" Target="fonts/font5.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49"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d8c850c25_0_9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d8c850c25_0_9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d8c850c25_0_103: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8c850c25_0_10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d8c850c25_0_12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d8c850c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d8c850c25_0_113: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d8c850c2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7a96e589_1_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7a96e58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d8c850c25_0_3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d8c850c2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c7a96e589_1_13: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c7a96e58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c7a96e589_1_19: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c7a96e58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c7a96e589_1_25: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7a96e58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c7a96e589_1_3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c7a96e58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c49221f98_6_1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g8c28c705c4_0_7: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8c28c705c4_0_17: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8c28c705c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d8c850c25_0_13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d8c850c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8c49221f98_6_2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c49221f98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c49221f98_6_2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c49221f98_6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64b864f3db_0_6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g64b864f3db_0_6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c28c705c4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8c28c705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d8c850c25_0_8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d8c850c25_0_6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d8c850c2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d8c850c25_0_7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2158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hyperlink" Target="https://drive.google.com/file/d/1YdBZPpaIQvnD9NbgkeLMb5PeFtnhGGRP/view?usp=sharin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hyperlink" Target="https://drive.google.com/file/d/1YdBZPpaIQvnD9NbgkeLMb5PeFtnhGGRP/view?usp=sharing" TargetMode="External"/><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hyperlink" Target="https://drive.google.com/file/d/1YdBZPpaIQvnD9NbgkeLMb5PeFtnhGGRP/view?usp=sharing" TargetMode="External"/><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4">
            <a:alphaModFix/>
          </a:blip>
          <a:stretch>
            <a:fillRect/>
          </a:stretch>
        </p:blipFill>
        <p:spPr>
          <a:xfrm>
            <a:off x="1146225" y="2111300"/>
            <a:ext cx="5479925" cy="5479925"/>
          </a:xfrm>
          <a:prstGeom prst="rect">
            <a:avLst/>
          </a:prstGeom>
          <a:noFill/>
          <a:ln>
            <a:noFill/>
          </a:ln>
        </p:spPr>
      </p:pic>
      <p:sp>
        <p:nvSpPr>
          <p:cNvPr id="179" name="Google Shape;179;p51"/>
          <p:cNvSpPr txBox="1">
            <a:spLocks noGrp="1"/>
          </p:cNvSpPr>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Tech ABC Corp - HR Database</a:t>
            </a:r>
            <a:endParaRPr sz="4000">
              <a:solidFill>
                <a:srgbClr val="FFFFFF"/>
              </a:solidFill>
            </a:endParaRPr>
          </a:p>
          <a:p>
            <a:pPr marL="0" lvl="0" indent="0" algn="l" rtl="0">
              <a:spcBef>
                <a:spcPts val="0"/>
              </a:spcBef>
              <a:spcAft>
                <a:spcPts val="0"/>
              </a:spcAft>
              <a:buNone/>
            </a:pPr>
            <a:endParaRPr/>
          </a:p>
        </p:txBody>
      </p:sp>
      <p:sp>
        <p:nvSpPr>
          <p:cNvPr id="180" name="Google Shape;180;p51"/>
          <p:cNvSpPr txBox="1">
            <a:spLocks noGrp="1"/>
          </p:cNvSpPr>
          <p:nvPr>
            <p:ph type="title" idx="4294967295"/>
          </p:nvPr>
        </p:nvSpPr>
        <p:spPr>
          <a:xfrm>
            <a:off x="264945" y="107454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500" dirty="0">
                <a:solidFill>
                  <a:srgbClr val="FFFFFF"/>
                </a:solidFill>
              </a:rPr>
              <a:t>Eric Lok      March 6, 2021</a:t>
            </a:r>
            <a:endParaRPr sz="2500" dirty="0">
              <a:solidFill>
                <a:srgbClr val="FFFFFF"/>
              </a:solidFill>
            </a:endParaRP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Relational Database Design</a:t>
            </a:r>
            <a:endParaRPr sz="3000">
              <a:solidFill>
                <a:srgbClr val="FFFFFF"/>
              </a:solidFill>
              <a:latin typeface="Open Sans"/>
              <a:ea typeface="Open Sans"/>
              <a:cs typeface="Open Sans"/>
              <a:sym typeface="Open Sans"/>
            </a:endParaRPr>
          </a:p>
        </p:txBody>
      </p:sp>
      <p:sp>
        <p:nvSpPr>
          <p:cNvPr id="237" name="Google Shape;237;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2: Relational Database Design</a:t>
            </a:r>
            <a:endParaRPr/>
          </a:p>
        </p:txBody>
      </p:sp>
      <p:sp>
        <p:nvSpPr>
          <p:cNvPr id="243" name="Google Shape;243;p61"/>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 sz="1500">
                <a:solidFill>
                  <a:srgbClr val="525C65"/>
                </a:solidFill>
                <a:highlight>
                  <a:srgbClr val="FFFFFF"/>
                </a:highlight>
                <a:latin typeface="Open Sans"/>
                <a:ea typeface="Open Sans"/>
                <a:cs typeface="Open Sans"/>
                <a:sym typeface="Open Sans"/>
              </a:rPr>
              <a:t>This step is where you will go through the process of designing a new database for Tech ABC Corp's HR department. Using the </a:t>
            </a:r>
            <a:r>
              <a:rPr lang="en" sz="1500" u="sng">
                <a:solidFill>
                  <a:schemeClr val="hlink"/>
                </a:solidFill>
                <a:highlight>
                  <a:srgbClr val="FFFFFF"/>
                </a:highlight>
                <a:latin typeface="Open Sans"/>
                <a:ea typeface="Open Sans"/>
                <a:cs typeface="Open Sans"/>
                <a:sym typeface="Open Sans"/>
                <a:hlinkClick r:id="rId3"/>
              </a:rPr>
              <a:t>dataset</a:t>
            </a:r>
            <a:r>
              <a:rPr lang="en" sz="1500">
                <a:solidFill>
                  <a:srgbClr val="525C65"/>
                </a:solidFill>
                <a:highlight>
                  <a:srgbClr val="FFFFFF"/>
                </a:highlight>
                <a:latin typeface="Open Sans"/>
                <a:ea typeface="Open Sans"/>
                <a:cs typeface="Open Sans"/>
                <a:sym typeface="Open Sans"/>
              </a:rPr>
              <a:t> provided, along with the requirements gathered in step one, you are going to develop a relational database set to the 3NF.</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500">
                <a:solidFill>
                  <a:srgbClr val="525C65"/>
                </a:solidFill>
                <a:highlight>
                  <a:srgbClr val="FFFFFF"/>
                </a:highlight>
                <a:latin typeface="Open Sans"/>
                <a:ea typeface="Open Sans"/>
                <a:cs typeface="Open Sans"/>
                <a:sym typeface="Open Sans"/>
              </a:rPr>
              <a:t>Using Lucidchart, you will create 3 entity relationship diagrams (ERDs) to show how you developed the final design for your data.</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500">
                <a:solidFill>
                  <a:srgbClr val="525C65"/>
                </a:solidFill>
                <a:highlight>
                  <a:srgbClr val="FFFFFF"/>
                </a:highlight>
                <a:latin typeface="Open Sans"/>
                <a:ea typeface="Open Sans"/>
                <a:cs typeface="Open Sans"/>
                <a:sym typeface="Open Sans"/>
              </a:rPr>
              <a:t>You will submit a screenshot for each of the 3 ERDs you create. You will find detailed instructions for developing each of the ERDs over the next several pages.</a:t>
            </a:r>
            <a:endParaRPr sz="15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49" name="Google Shape;249;p6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Conceptual</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rgbClr val="FFFFFF"/>
                </a:highlight>
                <a:latin typeface="Open Sans"/>
                <a:ea typeface="Open Sans"/>
                <a:cs typeface="Open Sans"/>
                <a:sym typeface="Open Sans"/>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200">
                <a:solidFill>
                  <a:srgbClr val="525C65"/>
                </a:solidFill>
                <a:highlight>
                  <a:srgbClr val="FFFFFF"/>
                </a:highlight>
                <a:latin typeface="Open Sans"/>
                <a:ea typeface="Open Sans"/>
                <a:cs typeface="Open Sans"/>
                <a:sym typeface="Open Sans"/>
              </a:rPr>
              <a:t>Use Lucidchart’s built-in template for DBMS ER Diagram UML.</a:t>
            </a:r>
            <a:endParaRPr sz="12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a:solidFill>
                  <a:srgbClr val="FF0000"/>
                </a:solidFill>
                <a:highlight>
                  <a:srgbClr val="FFFFFF"/>
                </a:highlight>
                <a:latin typeface="Open Sans"/>
                <a:ea typeface="Open Sans"/>
                <a:cs typeface="Open Sans"/>
                <a:sym typeface="Open Sans"/>
              </a:rPr>
              <a:t>** Replace example screenshot below with your response</a:t>
            </a:r>
            <a:endParaRPr sz="1200">
              <a:solidFill>
                <a:srgbClr val="FF0000"/>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Clr>
                <a:schemeClr val="dk1"/>
              </a:buClr>
              <a:buSzPts val="1100"/>
              <a:buFont typeface="Arial"/>
              <a:buNone/>
            </a:pPr>
            <a:endParaRPr sz="1900"/>
          </a:p>
        </p:txBody>
      </p:sp>
      <p:pic>
        <p:nvPicPr>
          <p:cNvPr id="250" name="Google Shape;250;p62"/>
          <p:cNvPicPr preferRelativeResize="0"/>
          <p:nvPr/>
        </p:nvPicPr>
        <p:blipFill>
          <a:blip r:embed="rId3">
            <a:alphaModFix/>
          </a:blip>
          <a:stretch>
            <a:fillRect/>
          </a:stretch>
        </p:blipFill>
        <p:spPr>
          <a:xfrm>
            <a:off x="755850" y="5786403"/>
            <a:ext cx="6085425" cy="2570274"/>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56" name="Google Shape;256;p6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Logical</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400">
                <a:solidFill>
                  <a:srgbClr val="525C65"/>
                </a:solidFill>
                <a:highlight>
                  <a:srgbClr val="FFFFFF"/>
                </a:highlight>
                <a:latin typeface="Open Sans"/>
                <a:ea typeface="Open Sans"/>
                <a:cs typeface="Open Sans"/>
                <a:sym typeface="Open Sans"/>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4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400">
                <a:solidFill>
                  <a:srgbClr val="525C65"/>
                </a:solidFill>
                <a:highlight>
                  <a:srgbClr val="FFFFFF"/>
                </a:highlight>
                <a:latin typeface="Open Sans"/>
                <a:ea typeface="Open Sans"/>
                <a:cs typeface="Open Sans"/>
                <a:sym typeface="Open Sans"/>
              </a:rPr>
              <a:t>Use Lucidchart’s built-in template for DBMS ER Diagram UML.</a:t>
            </a:r>
            <a:endParaRPr sz="14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2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r>
              <a:rPr lang="en" sz="1200">
                <a:solidFill>
                  <a:srgbClr val="FF0000"/>
                </a:solidFill>
                <a:highlight>
                  <a:schemeClr val="lt1"/>
                </a:highlight>
                <a:latin typeface="Open Sans"/>
                <a:ea typeface="Open Sans"/>
                <a:cs typeface="Open Sans"/>
                <a:sym typeface="Open Sans"/>
              </a:rPr>
              <a:t>** Replace example screenshot below with your response</a:t>
            </a:r>
            <a:endParaRPr sz="140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0"/>
              </a:spcAft>
              <a:buNone/>
            </a:pPr>
            <a:endParaRPr sz="1900"/>
          </a:p>
          <a:p>
            <a:pPr marL="0" lvl="0" indent="0" algn="l" rtl="0">
              <a:spcBef>
                <a:spcPts val="1600"/>
              </a:spcBef>
              <a:spcAft>
                <a:spcPts val="0"/>
              </a:spcAft>
              <a:buNone/>
            </a:pPr>
            <a:endParaRPr sz="1900"/>
          </a:p>
          <a:p>
            <a:pPr marL="0" lvl="0" indent="0" algn="l" rtl="0">
              <a:spcBef>
                <a:spcPts val="1600"/>
              </a:spcBef>
              <a:spcAft>
                <a:spcPts val="0"/>
              </a:spcAft>
              <a:buNone/>
            </a:pPr>
            <a:endParaRPr sz="1900"/>
          </a:p>
          <a:p>
            <a:pPr marL="0" lvl="0" indent="0" algn="l" rtl="0">
              <a:spcBef>
                <a:spcPts val="1600"/>
              </a:spcBef>
              <a:spcAft>
                <a:spcPts val="0"/>
              </a:spcAft>
              <a:buNone/>
            </a:pPr>
            <a:endParaRPr sz="1900"/>
          </a:p>
          <a:p>
            <a:pPr marL="0" lvl="0" indent="0" algn="l" rtl="0">
              <a:spcBef>
                <a:spcPts val="1600"/>
              </a:spcBef>
              <a:spcAft>
                <a:spcPts val="1600"/>
              </a:spcAft>
              <a:buNone/>
            </a:pPr>
            <a:endParaRPr sz="1900"/>
          </a:p>
        </p:txBody>
      </p:sp>
      <p:pic>
        <p:nvPicPr>
          <p:cNvPr id="257" name="Google Shape;257;p63"/>
          <p:cNvPicPr preferRelativeResize="0"/>
          <p:nvPr/>
        </p:nvPicPr>
        <p:blipFill>
          <a:blip r:embed="rId3">
            <a:alphaModFix/>
          </a:blip>
          <a:stretch>
            <a:fillRect/>
          </a:stretch>
        </p:blipFill>
        <p:spPr>
          <a:xfrm>
            <a:off x="484950" y="5969175"/>
            <a:ext cx="6802502" cy="3038826"/>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63" name="Google Shape;263;p64"/>
          <p:cNvSpPr txBox="1">
            <a:spLocks noGrp="1"/>
          </p:cNvSpPr>
          <p:nvPr>
            <p:ph type="body" idx="1"/>
          </p:nvPr>
        </p:nvSpPr>
        <p:spPr>
          <a:xfrm>
            <a:off x="264950" y="199017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Physical</a:t>
            </a:r>
            <a:endParaRPr sz="1900" b="1">
              <a:latin typeface="Open Sans"/>
              <a:ea typeface="Open Sans"/>
              <a:cs typeface="Open Sans"/>
              <a:sym typeface="Open Sans"/>
            </a:endParaRPr>
          </a:p>
          <a:p>
            <a:pPr marL="457200" lvl="0" indent="0" algn="l" rtl="0">
              <a:lnSpc>
                <a:spcPct val="170000"/>
              </a:lnSpc>
              <a:spcBef>
                <a:spcPts val="1600"/>
              </a:spcBef>
              <a:spcAft>
                <a:spcPts val="0"/>
              </a:spcAft>
              <a:buNone/>
            </a:pPr>
            <a:r>
              <a:rPr lang="en" sz="1400">
                <a:solidFill>
                  <a:srgbClr val="525C65"/>
                </a:solidFill>
                <a:highlight>
                  <a:srgbClr val="FFFFFF"/>
                </a:highlight>
                <a:latin typeface="Open Sans"/>
                <a:ea typeface="Open Sans"/>
                <a:cs typeface="Open Sans"/>
                <a:sym typeface="Open Sans"/>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2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a:solidFill>
                  <a:srgbClr val="FF0000"/>
                </a:solidFill>
                <a:highlight>
                  <a:schemeClr val="lt1"/>
                </a:highlight>
                <a:latin typeface="Open Sans"/>
                <a:ea typeface="Open Sans"/>
                <a:cs typeface="Open Sans"/>
                <a:sym typeface="Open Sans"/>
              </a:rPr>
              <a:t>** Replace example screenshot below with your response</a:t>
            </a:r>
            <a:endParaRPr sz="150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None/>
            </a:pPr>
            <a:endParaRPr sz="1500">
              <a:solidFill>
                <a:srgbClr val="525C65"/>
              </a:solidFill>
              <a:highlight>
                <a:srgbClr val="FFFFFF"/>
              </a:highlight>
              <a:latin typeface="Open Sans"/>
              <a:ea typeface="Open Sans"/>
              <a:cs typeface="Open Sans"/>
              <a:sym typeface="Open Sans"/>
            </a:endParaRPr>
          </a:p>
        </p:txBody>
      </p:sp>
      <p:pic>
        <p:nvPicPr>
          <p:cNvPr id="264" name="Google Shape;264;p64"/>
          <p:cNvPicPr preferRelativeResize="0"/>
          <p:nvPr/>
        </p:nvPicPr>
        <p:blipFill>
          <a:blip r:embed="rId3">
            <a:alphaModFix/>
          </a:blip>
          <a:stretch>
            <a:fillRect/>
          </a:stretch>
        </p:blipFill>
        <p:spPr>
          <a:xfrm>
            <a:off x="832174" y="5859975"/>
            <a:ext cx="6108049" cy="3630424"/>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Create A Physical Database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3: Create A Physical Database</a:t>
            </a:r>
            <a:endParaRPr/>
          </a:p>
        </p:txBody>
      </p:sp>
      <p:sp>
        <p:nvSpPr>
          <p:cNvPr id="276" name="Google Shape;276;p66"/>
          <p:cNvSpPr txBox="1">
            <a:spLocks noGrp="1"/>
          </p:cNvSpPr>
          <p:nvPr>
            <p:ph type="body" idx="1"/>
          </p:nvPr>
        </p:nvSpPr>
        <p:spPr>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In this step, you will be turning your database model into a physical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110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You will:</a:t>
            </a:r>
            <a:endParaRPr sz="1550" b="1">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110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Create the database using SQL DDL commands</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Load the data into your database, utilizing flat file ETL</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Answer a series of questions using CRUD SQL commands to demonstrate your database was created and populated correctly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Submission</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 this step, you will need to submit SQL files containing all DDL SQL scripts used to create the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 will also have to submit screenshots showing CRUD commands, along with results for each of the questions found in the starter template.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Hints</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Your DDL script will be graded by running the code you submit. Please ensure your SQL code runs properly!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After running CRUD commands like update, insert, or delete, run a </a:t>
            </a:r>
            <a:r>
              <a:rPr lang="en" sz="1550">
                <a:solidFill>
                  <a:srgbClr val="525C65"/>
                </a:solidFill>
                <a:highlight>
                  <a:srgbClr val="FFFFFF"/>
                </a:highlight>
                <a:latin typeface="Source Code Pro"/>
                <a:ea typeface="Source Code Pro"/>
                <a:cs typeface="Source Code Pro"/>
                <a:sym typeface="Source Code Pro"/>
              </a:rPr>
              <a:t>SELECT*</a:t>
            </a:r>
            <a:r>
              <a:rPr lang="en" sz="1550">
                <a:solidFill>
                  <a:srgbClr val="525C65"/>
                </a:solidFill>
                <a:highlight>
                  <a:srgbClr val="FFFFFF"/>
                </a:highlight>
                <a:latin typeface="Open Sans"/>
                <a:ea typeface="Open Sans"/>
                <a:cs typeface="Open Sans"/>
                <a:sym typeface="Open Sans"/>
              </a:rPr>
              <a:t> command on the affected table, so the reviewer can see the results of the command.</a:t>
            </a:r>
            <a:endParaRPr sz="105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a:solidFill>
                <a:srgbClr val="525C65"/>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Create a DDL SQL script capable of building the database you designed in Step 2</a:t>
            </a:r>
            <a:endParaRPr sz="1900"/>
          </a:p>
          <a:p>
            <a:pPr marL="241300" marR="241300" lvl="0" indent="0" algn="l" rtl="0">
              <a:lnSpc>
                <a:spcPct val="100000"/>
              </a:lnSpc>
              <a:spcBef>
                <a:spcPts val="1600"/>
              </a:spcBef>
              <a:spcAft>
                <a:spcPts val="0"/>
              </a:spcAft>
              <a:buClr>
                <a:schemeClr val="dk1"/>
              </a:buClr>
              <a:buSzPts val="1100"/>
              <a:buFont typeface="Arial"/>
              <a:buNone/>
            </a:pPr>
            <a:r>
              <a:rPr lang="en" sz="1350" b="1">
                <a:solidFill>
                  <a:srgbClr val="2E3D49"/>
                </a:solidFill>
                <a:highlight>
                  <a:srgbClr val="FFFFFF"/>
                </a:highlight>
                <a:latin typeface="Open Sans"/>
                <a:ea typeface="Open Sans"/>
                <a:cs typeface="Open Sans"/>
                <a:sym typeface="Open Sans"/>
              </a:rPr>
              <a:t>Hints</a:t>
            </a:r>
            <a:endParaRPr sz="1350" b="1">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a:solidFill>
                  <a:srgbClr val="525C65"/>
                </a:solidFill>
                <a:highlight>
                  <a:srgbClr val="FFFFFF"/>
                </a:highlight>
                <a:latin typeface="Open Sans"/>
                <a:ea typeface="Open Sans"/>
                <a:cs typeface="Open Sans"/>
                <a:sym typeface="Open Sans"/>
              </a:rPr>
              <a:t>The DDL script will be graded by running the code you submit. Please ensure your SQL code runs properly.</a:t>
            </a: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r>
              <a:rPr lang="en" sz="13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endParaRPr sz="1350">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a:solidFill>
                  <a:srgbClr val="FF0000"/>
                </a:solidFill>
                <a:highlight>
                  <a:srgbClr val="FFFFFF"/>
                </a:highlight>
                <a:latin typeface="Open Sans"/>
                <a:ea typeface="Open Sans"/>
                <a:cs typeface="Open Sans"/>
                <a:sym typeface="Open Sans"/>
              </a:rPr>
              <a:t>Remember to submit the related SQL file as well, not just a screenshot (replace the below screenshot).</a:t>
            </a:r>
            <a:endParaRPr sz="1350">
              <a:solidFill>
                <a:srgbClr val="FF0000"/>
              </a:solidFill>
              <a:highlight>
                <a:srgbClr val="FFFFFF"/>
              </a:highlight>
              <a:latin typeface="Open Sans"/>
              <a:ea typeface="Open Sans"/>
              <a:cs typeface="Open Sans"/>
              <a:sym typeface="Open Sans"/>
            </a:endParaRPr>
          </a:p>
          <a:p>
            <a:pPr marL="457200" lvl="0" indent="0" algn="l" rtl="0">
              <a:spcBef>
                <a:spcPts val="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83" name="Google Shape;283;p67"/>
          <p:cNvPicPr preferRelativeResize="0"/>
          <p:nvPr/>
        </p:nvPicPr>
        <p:blipFill rotWithShape="1">
          <a:blip r:embed="rId3">
            <a:alphaModFix/>
          </a:blip>
          <a:srcRect l="2818" t="2391"/>
          <a:stretch/>
        </p:blipFill>
        <p:spPr>
          <a:xfrm>
            <a:off x="1641775" y="5527975"/>
            <a:ext cx="3823475" cy="39711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89" name="Google Shape;289;p68"/>
          <p:cNvSpPr txBox="1">
            <a:spLocks noGrp="1"/>
          </p:cNvSpPr>
          <p:nvPr>
            <p:ph type="body" idx="1"/>
          </p:nvPr>
        </p:nvSpPr>
        <p:spPr>
          <a:xfrm>
            <a:off x="264950" y="21568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1: Return a list of employees with Job Titles and Department Names</a:t>
            </a: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90" name="Google Shape;290;p68"/>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96" name="Google Shape;296;p69"/>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2: Insert Web Programmer as a new job title</a:t>
            </a: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97" name="Google Shape;297;p69"/>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Business Scenario</a:t>
            </a:r>
            <a:endParaRPr/>
          </a:p>
        </p:txBody>
      </p:sp>
      <p:sp>
        <p:nvSpPr>
          <p:cNvPr id="194" name="Google Shape;194;p53"/>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marR="241300" lvl="0" indent="0" algn="l" rtl="0">
              <a:lnSpc>
                <a:spcPct val="170000"/>
              </a:lnSpc>
              <a:spcBef>
                <a:spcPts val="0"/>
              </a:spcBef>
              <a:spcAft>
                <a:spcPts val="0"/>
              </a:spcAft>
              <a:buClr>
                <a:schemeClr val="dk1"/>
              </a:buClr>
              <a:buSzPts val="1100"/>
              <a:buFont typeface="Arial"/>
              <a:buNone/>
            </a:pPr>
            <a:r>
              <a:rPr lang="en" sz="1350" b="1">
                <a:solidFill>
                  <a:srgbClr val="2E3D49"/>
                </a:solidFill>
                <a:highlight>
                  <a:srgbClr val="FFFFFF"/>
                </a:highlight>
                <a:latin typeface="Open Sans"/>
                <a:ea typeface="Open Sans"/>
                <a:cs typeface="Open Sans"/>
                <a:sym typeface="Open Sans"/>
              </a:rPr>
              <a:t>  </a:t>
            </a:r>
            <a:r>
              <a:rPr lang="en" sz="1500" b="1">
                <a:solidFill>
                  <a:srgbClr val="2E3D49"/>
                </a:solidFill>
                <a:highlight>
                  <a:srgbClr val="FFFFFF"/>
                </a:highlight>
                <a:latin typeface="Open Sans"/>
                <a:ea typeface="Open Sans"/>
                <a:cs typeface="Open Sans"/>
                <a:sym typeface="Open Sans"/>
              </a:rPr>
              <a:t>   Business requirement</a:t>
            </a:r>
            <a:endParaRPr sz="1500" b="1">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40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As such, the HR department has tasked you, as the new data architect, to design and build a database capable of managing their employee information.</a:t>
            </a: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2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a:solidFill>
                  <a:srgbClr val="2E3D49"/>
                </a:solidFill>
                <a:highlight>
                  <a:srgbClr val="FFFFFF"/>
                </a:highlight>
                <a:latin typeface="Open Sans"/>
                <a:ea typeface="Open Sans"/>
                <a:cs typeface="Open Sans"/>
                <a:sym typeface="Open Sans"/>
              </a:rPr>
              <a:t>Dataset</a:t>
            </a:r>
            <a:endParaRPr sz="1500" b="1">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The </a:t>
            </a:r>
            <a:r>
              <a:rPr lang="en" sz="1300" u="sng">
                <a:solidFill>
                  <a:schemeClr val="hlink"/>
                </a:solidFill>
                <a:highlight>
                  <a:srgbClr val="FFFFFF"/>
                </a:highlight>
                <a:latin typeface="Open Sans"/>
                <a:ea typeface="Open Sans"/>
                <a:cs typeface="Open Sans"/>
                <a:sym typeface="Open Sans"/>
                <a:hlinkClick r:id="rId3"/>
              </a:rPr>
              <a:t>HR dataset</a:t>
            </a:r>
            <a:r>
              <a:rPr lang="en" sz="1300">
                <a:solidFill>
                  <a:srgbClr val="525C65"/>
                </a:solidFill>
                <a:highlight>
                  <a:srgbClr val="FFFFFF"/>
                </a:highlight>
                <a:latin typeface="Open Sans"/>
                <a:ea typeface="Open Sans"/>
                <a:cs typeface="Open Sans"/>
                <a:sym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a:solidFill>
                  <a:srgbClr val="2E3D49"/>
                </a:solidFill>
                <a:highlight>
                  <a:schemeClr val="lt1"/>
                </a:highlight>
                <a:latin typeface="Open Sans"/>
                <a:ea typeface="Open Sans"/>
                <a:cs typeface="Open Sans"/>
                <a:sym typeface="Open Sans"/>
              </a:rPr>
              <a:t>IT Department Best Practices</a:t>
            </a:r>
            <a:endParaRPr sz="1500" b="1">
              <a:solidFill>
                <a:srgbClr val="2E3D49"/>
              </a:solidFill>
              <a:highlight>
                <a:schemeClr val="lt1"/>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a:solidFill>
                  <a:srgbClr val="525C65"/>
                </a:solidFill>
                <a:highlight>
                  <a:schemeClr val="lt1"/>
                </a:highlight>
                <a:latin typeface="Open Sans"/>
                <a:ea typeface="Open Sans"/>
                <a:cs typeface="Open Sans"/>
                <a:sym typeface="Open Sans"/>
              </a:rPr>
              <a:t>The IT Department has certain Best Practices policies for databases you should follow, as detailed in the </a:t>
            </a:r>
            <a:r>
              <a:rPr lang="en" sz="1300" u="sng">
                <a:solidFill>
                  <a:schemeClr val="hlink"/>
                </a:solidFill>
                <a:highlight>
                  <a:schemeClr val="lt1"/>
                </a:highlight>
                <a:latin typeface="Open Sans"/>
                <a:ea typeface="Open Sans"/>
                <a:cs typeface="Open Sans"/>
                <a:sym typeface="Open Sans"/>
                <a:hlinkClick r:id="rId4"/>
              </a:rPr>
              <a:t>Best Practices document</a:t>
            </a:r>
            <a:r>
              <a:rPr lang="en" sz="1300">
                <a:solidFill>
                  <a:srgbClr val="525C65"/>
                </a:solidFill>
                <a:highlight>
                  <a:schemeClr val="lt1"/>
                </a:highlight>
                <a:latin typeface="Open Sans"/>
                <a:ea typeface="Open Sans"/>
                <a:cs typeface="Open Sans"/>
                <a:sym typeface="Open Sans"/>
              </a:rPr>
              <a:t>.</a:t>
            </a:r>
            <a:endParaRPr sz="130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03" name="Google Shape;303;p70"/>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3: Correct the job title from web programmer to web developer</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endParaRPr sz="12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04" name="Google Shape;304;p70"/>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0" name="Google Shape;310;p71"/>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4: Delete the job title Web Developer from the database</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endParaRPr sz="12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11" name="Google Shape;311;p71"/>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7" name="Google Shape;317;p72"/>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5: How many employees are in each department?</a:t>
            </a: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18" name="Google Shape;318;p72"/>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24" name="Google Shape;324;p73"/>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6: Write a query that returns current and past jobs (include employee name, job title, department, manager name, start and end date for position) for employee Toni Lembeck.</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25" name="Google Shape;325;p73"/>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31" name="Google Shape;331;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Question 7: Describe how you would apply table security to restrict access to employee salaries using an SQL server.</a:t>
            </a:r>
            <a:endParaRPr sz="1900" b="1" dirty="0">
              <a:latin typeface="Open Sans"/>
              <a:ea typeface="Open Sans"/>
              <a:cs typeface="Open Sans"/>
              <a:sym typeface="Open Sans"/>
            </a:endParaRPr>
          </a:p>
          <a:p>
            <a:pPr marL="0" lvl="0" indent="0" algn="l" rtl="0">
              <a:spcBef>
                <a:spcPts val="1600"/>
              </a:spcBef>
              <a:spcAft>
                <a:spcPts val="0"/>
              </a:spcAft>
              <a:buNone/>
            </a:pPr>
            <a:r>
              <a:rPr lang="en" sz="1900" b="1" dirty="0">
                <a:solidFill>
                  <a:srgbClr val="FF0000"/>
                </a:solidFill>
                <a:latin typeface="Open Sans"/>
                <a:ea typeface="Open Sans"/>
                <a:cs typeface="Open Sans"/>
                <a:sym typeface="Open Sans"/>
              </a:rPr>
              <a:t>** answer in a short paragraph, how you would apply table security to restrict access to employee salaries</a:t>
            </a:r>
            <a:endParaRPr sz="1900" b="1" dirty="0">
              <a:solidFill>
                <a:srgbClr val="FF0000"/>
              </a:solidFill>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35"/>
        <p:cNvGrpSpPr/>
        <p:nvPr/>
      </p:nvGrpSpPr>
      <p:grpSpPr>
        <a:xfrm>
          <a:off x="0" y="0"/>
          <a:ext cx="0" cy="0"/>
          <a:chOff x="0" y="0"/>
          <a:chExt cx="0" cy="0"/>
        </a:xfrm>
      </p:grpSpPr>
      <p:sp>
        <p:nvSpPr>
          <p:cNvPr id="336" name="Google Shape;336;p7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Above and Beyond (optional)</a:t>
            </a:r>
            <a:endParaRPr sz="3000">
              <a:solidFill>
                <a:srgbClr val="FFFFFF"/>
              </a:solidFill>
              <a:latin typeface="Open Sans"/>
              <a:ea typeface="Open Sans"/>
              <a:cs typeface="Open Sans"/>
              <a:sym typeface="Open Sans"/>
            </a:endParaRPr>
          </a:p>
        </p:txBody>
      </p:sp>
      <p:sp>
        <p:nvSpPr>
          <p:cNvPr id="337" name="Google Shape;337;p7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7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4: Above and Beyond</a:t>
            </a:r>
            <a:endParaRPr/>
          </a:p>
        </p:txBody>
      </p:sp>
      <p:sp>
        <p:nvSpPr>
          <p:cNvPr id="343" name="Google Shape;343;p76"/>
          <p:cNvSpPr txBox="1">
            <a:spLocks noGrp="1"/>
          </p:cNvSpPr>
          <p:nvPr>
            <p:ph type="body" idx="1"/>
          </p:nvPr>
        </p:nvSpPr>
        <p:spPr>
          <a:xfrm>
            <a:off x="264945" y="20251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marL="0" lvl="0" indent="0" algn="l" rtl="0">
              <a:spcBef>
                <a:spcPts val="1600"/>
              </a:spcBef>
              <a:spcAft>
                <a:spcPts val="0"/>
              </a:spcAft>
              <a:buClr>
                <a:schemeClr val="dk1"/>
              </a:buClr>
              <a:buSzPts val="1100"/>
              <a:buFont typeface="Arial"/>
              <a:buNone/>
            </a:pPr>
            <a:r>
              <a:rPr lang="en"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marL="0" lvl="0" indent="0" algn="l" rtl="0">
              <a:spcBef>
                <a:spcPts val="1600"/>
              </a:spcBef>
              <a:spcAft>
                <a:spcPts val="0"/>
              </a:spcAft>
              <a:buClr>
                <a:schemeClr val="dk1"/>
              </a:buClr>
              <a:buSzPts val="1100"/>
              <a:buFont typeface="Arial"/>
              <a:buNone/>
            </a:pPr>
            <a:r>
              <a:rPr lang="en"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marL="0" lvl="0" indent="0" algn="l" rtl="0">
              <a:spcBef>
                <a:spcPts val="1600"/>
              </a:spcBef>
              <a:spcAft>
                <a:spcPts val="1600"/>
              </a:spcAft>
              <a:buNone/>
            </a:pPr>
            <a:endParaRPr sz="2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7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1</a:t>
            </a:r>
            <a:endParaRPr/>
          </a:p>
        </p:txBody>
      </p:sp>
      <p:sp>
        <p:nvSpPr>
          <p:cNvPr id="349" name="Google Shape;349;p7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view that returns all employee attributes; results should resemble initial Excel file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return a screenshot of the view create code, along with the results of a select all on the view </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7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2</a:t>
            </a:r>
            <a:endParaRPr/>
          </a:p>
        </p:txBody>
      </p:sp>
      <p:sp>
        <p:nvSpPr>
          <p:cNvPr id="355" name="Google Shape;355;p7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stored procedure with parameters that returns current and past jobs (include employee name, job title, department, manager name, start and end date for position) when given an employee name.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submit screenshot of stored procedure creation code, along with a screenshot of the stored procedure executed using Toni Lembeck as the parameter value</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7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3</a:t>
            </a:r>
            <a:endParaRPr/>
          </a:p>
        </p:txBody>
      </p:sp>
      <p:sp>
        <p:nvSpPr>
          <p:cNvPr id="361" name="Google Shape;361;p7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Implement user security on the restricted salary attribute.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Create a non-management user named </a:t>
            </a:r>
            <a:r>
              <a:rPr lang="en" sz="1900">
                <a:solidFill>
                  <a:srgbClr val="FF0000"/>
                </a:solidFill>
                <a:latin typeface="Source Code Pro"/>
                <a:ea typeface="Source Code Pro"/>
                <a:cs typeface="Source Code Pro"/>
                <a:sym typeface="Source Code Pro"/>
              </a:rPr>
              <a:t>NoMgr</a:t>
            </a:r>
            <a:r>
              <a:rPr lang="en" sz="1900">
                <a:solidFill>
                  <a:srgbClr val="FF0000"/>
                </a:solidFill>
                <a:latin typeface="Open Sans"/>
                <a:ea typeface="Open Sans"/>
                <a:cs typeface="Open Sans"/>
                <a:sym typeface="Open Sans"/>
              </a:rPr>
              <a:t>.</a:t>
            </a:r>
            <a:r>
              <a:rPr lang="en" sz="1900">
                <a:solidFill>
                  <a:srgbClr val="FF0000"/>
                </a:solidFill>
              </a:rPr>
              <a:t> Show the code of how your would grant access to the database, but revoke access to the salary data.</a:t>
            </a:r>
            <a:endParaRPr sz="1900">
              <a:solidFill>
                <a:srgbClr val="FF0000"/>
              </a:solidFill>
            </a:endParaRPr>
          </a:p>
          <a:p>
            <a:pPr marL="0" lvl="0" indent="0" algn="l" rtl="0">
              <a:spcBef>
                <a:spcPts val="1600"/>
              </a:spcBef>
              <a:spcAft>
                <a:spcPts val="0"/>
              </a:spcAft>
              <a:buNone/>
            </a:pPr>
            <a:r>
              <a:rPr lang="en" sz="1900">
                <a:solidFill>
                  <a:srgbClr val="FF0000"/>
                </a:solidFill>
              </a:rPr>
              <a:t>Submit screenshot of code</a:t>
            </a:r>
            <a:endParaRPr sz="1900">
              <a:solidFill>
                <a:srgbClr val="FF0000"/>
              </a:solidFill>
            </a:endParaRPr>
          </a:p>
          <a:p>
            <a:pPr marL="457200" lvl="0" indent="0" algn="l" rtl="0">
              <a:spcBef>
                <a:spcPts val="1600"/>
              </a:spcBef>
              <a:spcAft>
                <a:spcPts val="1600"/>
              </a:spcAft>
              <a:buNone/>
            </a:pP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0" name="Google Shape;200;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1" name="Google Shape;201;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Architecture Foundations</a:t>
            </a:r>
            <a:endParaRPr sz="3000">
              <a:solidFill>
                <a:srgbClr val="FFFFFF"/>
              </a:solidFill>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65"/>
        <p:cNvGrpSpPr/>
        <p:nvPr/>
      </p:nvGrpSpPr>
      <p:grpSpPr>
        <a:xfrm>
          <a:off x="0" y="0"/>
          <a:ext cx="0" cy="0"/>
          <a:chOff x="0" y="0"/>
          <a:chExt cx="0" cy="0"/>
        </a:xfrm>
      </p:grpSpPr>
      <p:sp>
        <p:nvSpPr>
          <p:cNvPr id="366" name="Google Shape;366;p8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Appendix</a:t>
            </a:r>
            <a:endParaRPr sz="3000" b="1">
              <a:solidFill>
                <a:srgbClr val="FFFFFF"/>
              </a:solidFill>
              <a:latin typeface="Open Sans"/>
              <a:ea typeface="Open Sans"/>
              <a:cs typeface="Open Sans"/>
              <a:sym typeface="Open Sans"/>
            </a:endParaRPr>
          </a:p>
          <a:p>
            <a:pPr marL="0" lvl="0" indent="0" algn="l" rtl="0">
              <a:lnSpc>
                <a:spcPct val="150000"/>
              </a:lnSpc>
              <a:spcBef>
                <a:spcPts val="0"/>
              </a:spcBef>
              <a:spcAft>
                <a:spcPts val="0"/>
              </a:spcAft>
              <a:buClr>
                <a:schemeClr val="lt1"/>
              </a:buClr>
              <a:buFont typeface="Open Sans"/>
              <a:buNone/>
            </a:pPr>
            <a:endParaRPr sz="3000" b="1">
              <a:solidFill>
                <a:srgbClr val="FFFFFF"/>
              </a:solidFill>
              <a:latin typeface="Open Sans"/>
              <a:ea typeface="Open Sans"/>
              <a:cs typeface="Open Sans"/>
              <a:sym typeface="Open Sans"/>
            </a:endParaRPr>
          </a:p>
        </p:txBody>
      </p:sp>
      <p:sp>
        <p:nvSpPr>
          <p:cNvPr id="367" name="Google Shape;367;p8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8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Info</a:t>
            </a:r>
            <a:endParaRPr/>
          </a:p>
        </p:txBody>
      </p:sp>
      <p:sp>
        <p:nvSpPr>
          <p:cNvPr id="373" name="Google Shape;373;p8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a:t>You can include supporting or additional information that supports your previous slides, but isn’t necessary for every person to see that looks at your slides.</a:t>
            </a:r>
            <a:endParaRPr sz="31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1: Data Architecture Foundations</a:t>
            </a:r>
            <a:endParaRPr/>
          </a:p>
        </p:txBody>
      </p:sp>
      <p:sp>
        <p:nvSpPr>
          <p:cNvPr id="207" name="Google Shape;207;p55"/>
          <p:cNvSpPr txBox="1">
            <a:spLocks noGrp="1"/>
          </p:cNvSpPr>
          <p:nvPr>
            <p:ph type="body" idx="1"/>
          </p:nvPr>
        </p:nvSpPr>
        <p:spPr>
          <a:xfrm>
            <a:off x="264950" y="2253724"/>
            <a:ext cx="7242600" cy="75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a:solidFill>
                <a:schemeClr val="dk1"/>
              </a:solidFill>
              <a:highlight>
                <a:srgbClr val="DBE2E8"/>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Hi,</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As a final consideration. We would like to be able to connect with the payroll department's system in the future. They maintain employee attendance and paid time off information. It would be nice if the two systems could interface in the future</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am looking forward to working with you and seeing what kind of database you design for us.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Thanks,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Sarah Collins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Head of HR</a:t>
            </a:r>
            <a:endParaRPr sz="11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0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Architect Business Requirement</a:t>
            </a:r>
            <a:endParaRPr dirty="0"/>
          </a:p>
        </p:txBody>
      </p:sp>
      <p:sp>
        <p:nvSpPr>
          <p:cNvPr id="213" name="Google Shape;213;p56"/>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SzPts val="1900"/>
              <a:buFont typeface="Open Sans"/>
              <a:buChar char="●"/>
            </a:pPr>
            <a:r>
              <a:rPr lang="en" sz="1900" b="1" dirty="0">
                <a:latin typeface="Open Sans"/>
                <a:ea typeface="Open Sans"/>
                <a:cs typeface="Open Sans"/>
                <a:sym typeface="Open Sans"/>
              </a:rPr>
              <a:t>Purpose of the new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US" sz="1700" dirty="0"/>
              <a:t>Business partner experienced a growth in company size from 10 employees to 200 in 6 months. The spreadsheet used to manage the 10 employees does not scale well to accommodate 200 employees. Also, new functionality is required such as providing any employee with read access except salary information. This type of functionality is best suited for a database.</a:t>
            </a:r>
            <a:endParaRPr sz="1700" dirty="0"/>
          </a:p>
          <a:p>
            <a:pPr marL="457200" lvl="0" indent="-349250" algn="l" rtl="0">
              <a:spcBef>
                <a:spcPts val="1200"/>
              </a:spcBef>
              <a:spcAft>
                <a:spcPts val="0"/>
              </a:spcAft>
              <a:buSzPts val="1900"/>
              <a:buFont typeface="Open Sans"/>
              <a:buChar char="●"/>
            </a:pPr>
            <a:r>
              <a:rPr lang="en" sz="1900" b="1" dirty="0">
                <a:latin typeface="Open Sans"/>
                <a:ea typeface="Open Sans"/>
                <a:cs typeface="Open Sans"/>
                <a:sym typeface="Open Sans"/>
              </a:rPr>
              <a:t>Describe current data management solution:</a:t>
            </a:r>
            <a:endParaRPr sz="1900" b="1" dirty="0">
              <a:solidFill>
                <a:srgbClr val="000000"/>
              </a:solidFill>
              <a:latin typeface="Arial"/>
              <a:ea typeface="Arial"/>
              <a:cs typeface="Arial"/>
              <a:sym typeface="Arial"/>
            </a:endParaRPr>
          </a:p>
          <a:p>
            <a:pPr marL="457200" lvl="0" indent="0" algn="l" rtl="0">
              <a:spcBef>
                <a:spcPts val="1200"/>
              </a:spcBef>
              <a:spcAft>
                <a:spcPts val="0"/>
              </a:spcAft>
              <a:buNone/>
            </a:pPr>
            <a:r>
              <a:rPr lang="en" sz="1700" dirty="0"/>
              <a:t>Current method of data storage and management is an excel spreadsheet maintained by one person.</a:t>
            </a:r>
            <a:endParaRPr sz="1100" dirty="0">
              <a:solidFill>
                <a:srgbClr val="000000"/>
              </a:solidFill>
              <a:latin typeface="Arial"/>
              <a:ea typeface="Arial"/>
              <a:cs typeface="Arial"/>
              <a:sym typeface="Arial"/>
            </a:endParaRPr>
          </a:p>
          <a:p>
            <a:pPr marL="457200" lvl="0" indent="-349250" algn="l" rtl="0">
              <a:spcBef>
                <a:spcPts val="1200"/>
              </a:spcBef>
              <a:spcAft>
                <a:spcPts val="0"/>
              </a:spcAft>
              <a:buSzPts val="1900"/>
              <a:buFont typeface="Open Sans"/>
              <a:buChar char="●"/>
            </a:pPr>
            <a:r>
              <a:rPr lang="en" sz="1900" b="1" dirty="0">
                <a:latin typeface="Open Sans"/>
                <a:ea typeface="Open Sans"/>
                <a:cs typeface="Open Sans"/>
                <a:sym typeface="Open Sans"/>
              </a:rPr>
              <a:t>Describe current data available:</a:t>
            </a:r>
          </a:p>
          <a:p>
            <a:pPr marL="565150" lvl="1" indent="0">
              <a:spcBef>
                <a:spcPts val="1200"/>
              </a:spcBef>
              <a:buSzPts val="1900"/>
              <a:buNone/>
            </a:pPr>
            <a:r>
              <a:rPr lang="en" sz="1700" dirty="0"/>
              <a:t>The business data currently has 11 columns and 206 rows. The data columns include title, department, manager’s name, hire date, start date, end date, work location, and salary. The data is in denormalized form. </a:t>
            </a:r>
            <a:endParaRPr lang="en-US" sz="1700" dirty="0"/>
          </a:p>
          <a:p>
            <a:pPr marL="457200" lvl="0" indent="-349250" algn="l" rtl="0">
              <a:spcBef>
                <a:spcPts val="1600"/>
              </a:spcBef>
              <a:spcAft>
                <a:spcPts val="0"/>
              </a:spcAft>
              <a:buSzPts val="1900"/>
              <a:buFont typeface="Open Sans"/>
              <a:buChar char="●"/>
            </a:pPr>
            <a:r>
              <a:rPr lang="en-US" sz="1900" b="1" dirty="0">
                <a:latin typeface="Open Sans"/>
                <a:ea typeface="Open Sans"/>
                <a:cs typeface="Open Sans"/>
                <a:sym typeface="Open Sans"/>
              </a:rPr>
              <a:t>Additional data requests:</a:t>
            </a:r>
          </a:p>
          <a:p>
            <a:pPr marL="457200" lvl="0" indent="0" algn="l" rtl="0">
              <a:lnSpc>
                <a:spcPct val="100000"/>
              </a:lnSpc>
              <a:spcBef>
                <a:spcPts val="1600"/>
              </a:spcBef>
              <a:spcAft>
                <a:spcPts val="0"/>
              </a:spcAft>
              <a:buNone/>
            </a:pPr>
            <a:r>
              <a:rPr lang="en" sz="1700" dirty="0"/>
              <a:t>In the future, the user wants to integrate with the payroll department’s system to track attendance and paid time off.</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Who will own/manage data</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HR and management level employees will manage the data.</a:t>
            </a:r>
            <a:endParaRPr sz="1900" dirty="0"/>
          </a:p>
          <a:p>
            <a:pPr marL="457200" lvl="0" indent="0" algn="l" rtl="0">
              <a:spcBef>
                <a:spcPts val="1600"/>
              </a:spcBef>
              <a:spcAft>
                <a:spcPts val="1600"/>
              </a:spcAft>
              <a:buNone/>
            </a:pPr>
            <a:endParaRPr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9" name="Google Shape;219;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lvl="0" indent="-349250">
              <a:buSzPts val="1900"/>
              <a:buFont typeface="Open Sans"/>
              <a:buChar char="●"/>
            </a:pPr>
            <a:r>
              <a:rPr lang="en-US" sz="1900" b="1" dirty="0">
                <a:latin typeface="Open Sans"/>
                <a:ea typeface="Open Sans"/>
                <a:cs typeface="Open Sans"/>
                <a:sym typeface="Open Sans"/>
              </a:rPr>
              <a:t>Who will have access to database</a:t>
            </a:r>
          </a:p>
          <a:p>
            <a:pPr lvl="0" indent="0">
              <a:lnSpc>
                <a:spcPct val="100000"/>
              </a:lnSpc>
              <a:spcBef>
                <a:spcPts val="1600"/>
              </a:spcBef>
              <a:buNone/>
            </a:pPr>
            <a:r>
              <a:rPr lang="en-US" sz="1700" dirty="0"/>
              <a:t>All employees will have read only access to the database except to the salary information. HR has read and write access with no restrictions.</a:t>
            </a:r>
          </a:p>
          <a:p>
            <a:pPr marL="457200" lvl="0" indent="-349250" algn="l" rtl="0">
              <a:spcBef>
                <a:spcPts val="0"/>
              </a:spcBef>
              <a:spcAft>
                <a:spcPts val="0"/>
              </a:spcAft>
              <a:buSzPts val="1900"/>
              <a:buFont typeface="Open Sans"/>
              <a:buChar char="●"/>
            </a:pPr>
            <a:endParaRPr lang="en" sz="1900" b="1" dirty="0">
              <a:latin typeface="Open Sans"/>
              <a:ea typeface="Open Sans"/>
              <a:cs typeface="Open Sans"/>
              <a:sym typeface="Open Sans"/>
            </a:endParaRPr>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Estimated size of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There are 206 rows and 11 columns.</a:t>
            </a:r>
            <a:endParaRPr sz="1900" dirty="0"/>
          </a:p>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Estimated annual growth</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There is an expected 20% growth each year for the next 5 years</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Is any of the data sensitive/restricted</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Salary data is extremely sensitive and must be restricted to HR access only.</a:t>
            </a:r>
            <a:endParaRPr sz="1900" dirty="0"/>
          </a:p>
          <a:p>
            <a:pPr marL="0" lvl="0" indent="0" algn="l" rtl="0">
              <a:spcBef>
                <a:spcPts val="0"/>
              </a:spcBef>
              <a:spcAft>
                <a:spcPts val="0"/>
              </a:spcAft>
              <a:buNone/>
            </a:pP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endParaRPr sz="1700" dirty="0"/>
          </a:p>
          <a:p>
            <a:pPr marL="457200" lvl="0" indent="0" algn="l" rtl="0">
              <a:lnSpc>
                <a:spcPct val="100000"/>
              </a:lnSpc>
              <a:spcBef>
                <a:spcPts val="0"/>
              </a:spcBef>
              <a:spcAft>
                <a:spcPts val="0"/>
              </a:spcAft>
              <a:buNone/>
            </a:pPr>
            <a:endParaRPr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Architect Technical Requirement</a:t>
            </a:r>
            <a:endParaRPr dirty="0"/>
          </a:p>
        </p:txBody>
      </p:sp>
      <p:sp>
        <p:nvSpPr>
          <p:cNvPr id="225" name="Google Shape;225;p5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Justification for the new database</a:t>
            </a:r>
            <a:endParaRPr sz="1900" b="1" dirty="0">
              <a:latin typeface="Open Sans"/>
              <a:ea typeface="Open Sans"/>
              <a:cs typeface="Open Sans"/>
              <a:sym typeface="Open Sans"/>
            </a:endParaRPr>
          </a:p>
          <a:p>
            <a:pPr marL="800100" lvl="0" indent="-342900" algn="l" rtl="0">
              <a:lnSpc>
                <a:spcPct val="100000"/>
              </a:lnSpc>
              <a:spcBef>
                <a:spcPts val="1600"/>
              </a:spcBef>
              <a:spcAft>
                <a:spcPts val="0"/>
              </a:spcAft>
              <a:buAutoNum type="arabicPeriod"/>
            </a:pPr>
            <a:r>
              <a:rPr lang="en" sz="1700" dirty="0"/>
              <a:t>Expected growth of 20% a year over the next 5 years.</a:t>
            </a:r>
          </a:p>
          <a:p>
            <a:pPr marL="800100" lvl="0" indent="-342900" algn="l" rtl="0">
              <a:lnSpc>
                <a:spcPct val="100000"/>
              </a:lnSpc>
              <a:spcBef>
                <a:spcPts val="1600"/>
              </a:spcBef>
              <a:spcAft>
                <a:spcPts val="0"/>
              </a:spcAft>
              <a:buAutoNum type="arabicPeriod"/>
            </a:pPr>
            <a:r>
              <a:rPr lang="en" sz="1700" dirty="0"/>
              <a:t>Data access, security, integrity, and scale are all new necessary</a:t>
            </a:r>
            <a:r>
              <a:rPr lang="en-US" sz="1700" dirty="0"/>
              <a:t> features</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Database objects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List the database objects (tables, views, special procedures)  that will be created for the database. </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dirty="0"/>
              <a:t>Hint - you may want to circle back to this answer after completing the logical ERD in step 2.</a:t>
            </a:r>
            <a:endParaRPr sz="1700" dirty="0"/>
          </a:p>
          <a:p>
            <a:pPr marL="45720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 ingestion</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 sz="1700" dirty="0"/>
              <a:t>Based on the inf</a:t>
            </a:r>
            <a:r>
              <a:rPr lang="en-US" sz="1700" dirty="0"/>
              <a:t>or</a:t>
            </a:r>
            <a:r>
              <a:rPr lang="en" sz="1700" dirty="0" err="1"/>
              <a:t>mation</a:t>
            </a:r>
            <a:r>
              <a:rPr lang="en" sz="1700" dirty="0"/>
              <a:t> provided, an ETL process would be best fit to ingest the data into the database. The source data is in excel/flat file form and fits nicely into an ETL workflow. </a:t>
            </a:r>
            <a:endParaRPr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31" name="Google Shape;231;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Data governance (Ownership and User access)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dirty="0">
                <a:latin typeface="Open Sans"/>
                <a:ea typeface="Open Sans"/>
                <a:cs typeface="Open Sans"/>
                <a:sym typeface="Open Sans"/>
              </a:rPr>
              <a:t>Ownership: </a:t>
            </a:r>
            <a:r>
              <a:rPr lang="en-US" sz="1700" dirty="0"/>
              <a:t>HR will own and maintain the data</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User Access: </a:t>
            </a:r>
            <a:r>
              <a:rPr lang="en" sz="1700" dirty="0"/>
              <a:t>Employees will have read only access to the database except to salary data. HR and management level employees have read and write access.</a:t>
            </a:r>
            <a:endParaRPr sz="1700" dirty="0"/>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Scalability </a:t>
            </a:r>
            <a:endParaRPr sz="1900" b="1" dirty="0">
              <a:latin typeface="Open Sans"/>
              <a:ea typeface="Open Sans"/>
              <a:cs typeface="Open Sans"/>
              <a:sym typeface="Open Sans"/>
            </a:endParaRPr>
          </a:p>
          <a:p>
            <a:pPr marL="457200" lvl="0" indent="0" algn="l" rtl="0">
              <a:spcBef>
                <a:spcPts val="1600"/>
              </a:spcBef>
              <a:spcAft>
                <a:spcPts val="0"/>
              </a:spcAft>
              <a:buNone/>
            </a:pPr>
            <a:r>
              <a:rPr lang="en-US" sz="1700" dirty="0" err="1"/>
              <a:t>Sharding</a:t>
            </a:r>
            <a:r>
              <a:rPr lang="en-US" sz="1700" dirty="0"/>
              <a:t> is unnecessary as there are no plans for any reporting capabilities at the moment. However, replication and backup is necessary to comply with federal regulations to maintain data for at least 7 years.</a:t>
            </a:r>
            <a:endParaRPr sz="17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Flexibility</a:t>
            </a:r>
            <a:endParaRPr sz="1900" dirty="0"/>
          </a:p>
          <a:p>
            <a:pPr lvl="0" indent="0" algn="l" rtl="0">
              <a:spcBef>
                <a:spcPts val="1600"/>
              </a:spcBef>
              <a:spcAft>
                <a:spcPts val="0"/>
              </a:spcAft>
              <a:buNone/>
            </a:pPr>
            <a:r>
              <a:rPr lang="en" sz="1700" dirty="0"/>
              <a:t>Tables that represent real life entities such as employees and jobs are separated into different tables so they can be integrated to future entities as necessary. </a:t>
            </a: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Storage &amp; retention</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dirty="0">
                <a:latin typeface="Open Sans"/>
                <a:ea typeface="Open Sans"/>
                <a:cs typeface="Open Sans"/>
                <a:sym typeface="Open Sans"/>
              </a:rPr>
              <a:t>Storage (disk or in-memory): </a:t>
            </a:r>
            <a:r>
              <a:rPr lang="en" sz="1700" dirty="0"/>
              <a:t>check </a:t>
            </a:r>
            <a:r>
              <a:rPr lang="en" sz="1700" u="sng" dirty="0">
                <a:solidFill>
                  <a:schemeClr val="hlink"/>
                </a:solidFill>
                <a:hlinkClick r:id="rId3"/>
              </a:rPr>
              <a:t>IT best practices document</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Retention: </a:t>
            </a:r>
            <a:r>
              <a:rPr lang="en" sz="1700" dirty="0">
                <a:latin typeface="Open Sans"/>
                <a:ea typeface="Open Sans"/>
                <a:cs typeface="Open Sans"/>
                <a:sym typeface="Open Sans"/>
              </a:rPr>
              <a:t>Data has to be kept 7 years per regulation</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1600"/>
              </a:spcBef>
              <a:spcAft>
                <a:spcPts val="0"/>
              </a:spcAft>
              <a:buNone/>
            </a:pPr>
            <a:endParaRPr sz="1700" dirty="0"/>
          </a:p>
          <a:p>
            <a:pPr marL="0" lvl="0" indent="0" algn="l" rtl="0">
              <a:lnSpc>
                <a:spcPct val="100000"/>
              </a:lnSpc>
              <a:spcBef>
                <a:spcPts val="0"/>
              </a:spcBef>
              <a:spcAft>
                <a:spcPts val="0"/>
              </a:spcAft>
              <a:buClr>
                <a:schemeClr val="dk1"/>
              </a:buClr>
              <a:buSzPts val="1100"/>
              <a:buFont typeface="Arial"/>
              <a:buNone/>
            </a:pPr>
            <a:endParaRPr sz="1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31" name="Google Shape;231;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Backup</a:t>
            </a:r>
            <a:endParaRPr sz="1900" b="1" dirty="0">
              <a:latin typeface="Open Sans"/>
              <a:ea typeface="Open Sans"/>
              <a:cs typeface="Open Sans"/>
              <a:sym typeface="Open Sans"/>
            </a:endParaRPr>
          </a:p>
          <a:p>
            <a:pPr marL="457200" lvl="0" indent="0" algn="l" rtl="0">
              <a:spcBef>
                <a:spcPts val="1600"/>
              </a:spcBef>
              <a:spcAft>
                <a:spcPts val="0"/>
              </a:spcAft>
              <a:buNone/>
            </a:pPr>
            <a:r>
              <a:rPr lang="en" sz="1700" dirty="0"/>
              <a:t> </a:t>
            </a:r>
            <a:r>
              <a:rPr lang="en" sz="1700" u="sng" dirty="0">
                <a:solidFill>
                  <a:schemeClr val="hlink"/>
                </a:solidFill>
                <a:hlinkClick r:id="rId3"/>
              </a:rPr>
              <a:t>IT Best Practices document</a:t>
            </a:r>
            <a:r>
              <a:rPr lang="en" sz="1700" dirty="0"/>
              <a:t> lists Backup schedule requirements</a:t>
            </a:r>
          </a:p>
          <a:p>
            <a:pPr marL="457200" lvl="0" indent="0" algn="l" rtl="0">
              <a:spcBef>
                <a:spcPts val="1600"/>
              </a:spcBef>
              <a:spcAft>
                <a:spcPts val="0"/>
              </a:spcAft>
              <a:buNone/>
            </a:pPr>
            <a:r>
              <a:rPr lang="en-US" sz="1700" dirty="0"/>
              <a:t>Due to the sensitivity of the data and the request for a live database in which HR can input and edit information, the critical backup schedule is chosen. Critical back schedule includes a full backup per week and incremental backup daily.</a:t>
            </a:r>
            <a:endParaRPr sz="1700" dirty="0"/>
          </a:p>
          <a:p>
            <a:pPr marL="457200" lvl="0" indent="0" algn="l" rtl="0">
              <a:lnSpc>
                <a:spcPct val="100000"/>
              </a:lnSpc>
              <a:spcBef>
                <a:spcPts val="1600"/>
              </a:spcBef>
              <a:spcAft>
                <a:spcPts val="0"/>
              </a:spcAft>
              <a:buNone/>
            </a:pPr>
            <a:endParaRPr sz="1700" dirty="0"/>
          </a:p>
          <a:p>
            <a:pPr marL="0" lvl="0" indent="0" algn="l" rtl="0">
              <a:lnSpc>
                <a:spcPct val="100000"/>
              </a:lnSpc>
              <a:spcBef>
                <a:spcPts val="0"/>
              </a:spcBef>
              <a:spcAft>
                <a:spcPts val="0"/>
              </a:spcAft>
              <a:buClr>
                <a:schemeClr val="dk1"/>
              </a:buClr>
              <a:buSzPts val="1100"/>
              <a:buFont typeface="Arial"/>
              <a:buNone/>
            </a:pPr>
            <a:endParaRPr sz="1700" dirty="0"/>
          </a:p>
        </p:txBody>
      </p:sp>
    </p:spTree>
    <p:extLst>
      <p:ext uri="{BB962C8B-B14F-4D97-AF65-F5344CB8AC3E}">
        <p14:creationId xmlns:p14="http://schemas.microsoft.com/office/powerpoint/2010/main" val="294723226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2876</TotalTime>
  <Words>2709</Words>
  <Application>Microsoft Macintosh PowerPoint</Application>
  <PresentationFormat>Custom</PresentationFormat>
  <Paragraphs>253</Paragraphs>
  <Slides>31</Slides>
  <Notes>31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31</vt:i4>
      </vt:variant>
    </vt:vector>
  </HeadingPairs>
  <TitlesOfParts>
    <vt:vector size="40" baseType="lpstr">
      <vt:lpstr>Arial</vt:lpstr>
      <vt:lpstr>Source Code Pro</vt:lpstr>
      <vt:lpstr>Open Sans</vt:lpstr>
      <vt:lpstr>Helvetica Neue</vt:lpstr>
      <vt:lpstr>Open Sans Light</vt:lpstr>
      <vt:lpstr>Simple Light</vt:lpstr>
      <vt:lpstr>Simple Light</vt:lpstr>
      <vt:lpstr>Simple Light</vt:lpstr>
      <vt:lpstr>White</vt:lpstr>
      <vt:lpstr>Tech ABC Corp - HR Database </vt:lpstr>
      <vt:lpstr>Business Scenario</vt:lpstr>
      <vt:lpstr>PowerPoint Presentation</vt:lpstr>
      <vt:lpstr>Step 1: Data Architecture Foundations</vt:lpstr>
      <vt:lpstr>Data Architect Business Requirement</vt:lpstr>
      <vt:lpstr>Data Architect Business Requirement</vt:lpstr>
      <vt:lpstr>Data Architect Technical Requirement</vt:lpstr>
      <vt:lpstr>Data Architect Technical Requirement</vt:lpstr>
      <vt:lpstr>Data Architect Technical Requirement</vt:lpstr>
      <vt:lpstr>PowerPoint Presentation</vt:lpstr>
      <vt:lpstr>Step 2: Relational Database Design</vt:lpstr>
      <vt:lpstr>ERD</vt:lpstr>
      <vt:lpstr>ERD</vt:lpstr>
      <vt:lpstr>ERD</vt:lpstr>
      <vt:lpstr>PowerPoint Presentation</vt:lpstr>
      <vt:lpstr>Step 3: Create A Physical Database</vt:lpstr>
      <vt:lpstr>DDL</vt:lpstr>
      <vt:lpstr>CRUD</vt:lpstr>
      <vt:lpstr>CRUD</vt:lpstr>
      <vt:lpstr>CRUD</vt:lpstr>
      <vt:lpstr>CRUD</vt:lpstr>
      <vt:lpstr>CRUD</vt:lpstr>
      <vt:lpstr>CRUD</vt:lpstr>
      <vt:lpstr>CRUD</vt:lpstr>
      <vt:lpstr>PowerPoint Presentation</vt:lpstr>
      <vt:lpstr>Step 4: Above and Beyond</vt:lpstr>
      <vt:lpstr>Standout Suggestion 1</vt:lpstr>
      <vt:lpstr>Standout Suggestion 2</vt:lpstr>
      <vt:lpstr>Standout Suggestion 3</vt:lpstr>
      <vt:lpstr>PowerPoint Presentation</vt:lpstr>
      <vt:lpstr>Additional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ABC Corp - HR Database </dc:title>
  <cp:lastModifiedBy>Eric Lok</cp:lastModifiedBy>
  <cp:revision>19</cp:revision>
  <dcterms:modified xsi:type="dcterms:W3CDTF">2021-03-08T23:02:16Z</dcterms:modified>
</cp:coreProperties>
</file>