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62" r:id="rId10"/>
    <p:sldId id="263" r:id="rId11"/>
    <p:sldId id="264"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00503000000020004" pitchFamily="2" charset="0"/>
      <p:regular r:id="rId37"/>
      <p:bold r:id="rId38"/>
      <p:italic r:id="rId39"/>
      <p:boldItalic r:id="rId40"/>
    </p:embeddedFont>
    <p:embeddedFont>
      <p:font typeface="Open Sans" panose="020B03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7"/>
    <p:restoredTop sz="94676"/>
  </p:normalViewPr>
  <p:slideViewPr>
    <p:cSldViewPr snapToGrid="0" snapToObjects="1">
      <p:cViewPr>
        <p:scale>
          <a:sx n="150" d="100"/>
          <a:sy n="150" d="100"/>
        </p:scale>
        <p:origin x="792"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1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Eric Lok      March 6, 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Diagram&#10;&#10;Description automatically generated">
            <a:extLst>
              <a:ext uri="{FF2B5EF4-FFF2-40B4-BE49-F238E27FC236}">
                <a16:creationId xmlns:a16="http://schemas.microsoft.com/office/drawing/2014/main" id="{CA470CD7-0D02-DC4D-901C-F7BF0E2B114E}"/>
              </a:ext>
            </a:extLst>
          </p:cNvPr>
          <p:cNvPicPr>
            <a:picLocks noChangeAspect="1"/>
          </p:cNvPicPr>
          <p:nvPr/>
        </p:nvPicPr>
        <p:blipFill>
          <a:blip r:embed="rId3"/>
          <a:stretch>
            <a:fillRect/>
          </a:stretch>
        </p:blipFill>
        <p:spPr>
          <a:xfrm>
            <a:off x="541867" y="5587999"/>
            <a:ext cx="6856566" cy="20911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a:t>
            </a:r>
            <a:r>
              <a:rPr lang="en" sz="1400" dirty="0" err="1">
                <a:solidFill>
                  <a:srgbClr val="525C65"/>
                </a:solidFill>
                <a:highlight>
                  <a:srgbClr val="FFFFFF"/>
                </a:highlight>
                <a:latin typeface="Open Sans"/>
                <a:ea typeface="Open Sans"/>
                <a:cs typeface="Open Sans"/>
                <a:sym typeface="Open Sans"/>
              </a:rPr>
              <a:t>Lucidchart’s</a:t>
            </a:r>
            <a:r>
              <a:rPr lang="en" sz="1400" dirty="0">
                <a:solidFill>
                  <a:srgbClr val="525C65"/>
                </a:solidFill>
                <a:highlight>
                  <a:srgbClr val="FFFFFF"/>
                </a:highlight>
                <a:latin typeface="Open Sans"/>
                <a:ea typeface="Open Sans"/>
                <a:cs typeface="Open Sans"/>
                <a:sym typeface="Open Sans"/>
              </a:rPr>
              <a:t>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descr="Diagram&#10;&#10;Description automatically generated">
            <a:extLst>
              <a:ext uri="{FF2B5EF4-FFF2-40B4-BE49-F238E27FC236}">
                <a16:creationId xmlns:a16="http://schemas.microsoft.com/office/drawing/2014/main" id="{D8836254-AB93-084A-A193-A7EE4FB97134}"/>
              </a:ext>
            </a:extLst>
          </p:cNvPr>
          <p:cNvPicPr>
            <a:picLocks noChangeAspect="1"/>
          </p:cNvPicPr>
          <p:nvPr/>
        </p:nvPicPr>
        <p:blipFill>
          <a:blip r:embed="rId3"/>
          <a:stretch>
            <a:fillRect/>
          </a:stretch>
        </p:blipFill>
        <p:spPr>
          <a:xfrm>
            <a:off x="373914" y="5602834"/>
            <a:ext cx="7133536" cy="35157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Graphical user interface&#10;&#10;Description automatically generated">
            <a:extLst>
              <a:ext uri="{FF2B5EF4-FFF2-40B4-BE49-F238E27FC236}">
                <a16:creationId xmlns:a16="http://schemas.microsoft.com/office/drawing/2014/main" id="{1153D9EE-2A91-0047-9A55-3A3F8C00C1FC}"/>
              </a:ext>
            </a:extLst>
          </p:cNvPr>
          <p:cNvPicPr>
            <a:picLocks noChangeAspect="1"/>
          </p:cNvPicPr>
          <p:nvPr/>
        </p:nvPicPr>
        <p:blipFill>
          <a:blip r:embed="rId3"/>
          <a:stretch>
            <a:fillRect/>
          </a:stretch>
        </p:blipFill>
        <p:spPr>
          <a:xfrm>
            <a:off x="264850" y="5691825"/>
            <a:ext cx="7242600" cy="24958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E63EE616-7322-CB4A-8011-83460FF3C62F}"/>
              </a:ext>
            </a:extLst>
          </p:cNvPr>
          <p:cNvPicPr>
            <a:picLocks noChangeAspect="1"/>
          </p:cNvPicPr>
          <p:nvPr/>
        </p:nvPicPr>
        <p:blipFill>
          <a:blip r:embed="rId3"/>
          <a:stretch>
            <a:fillRect/>
          </a:stretch>
        </p:blipFill>
        <p:spPr>
          <a:xfrm>
            <a:off x="2455334" y="4868333"/>
            <a:ext cx="2230159"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imeline&#10;&#10;Description automatically generated">
            <a:extLst>
              <a:ext uri="{FF2B5EF4-FFF2-40B4-BE49-F238E27FC236}">
                <a16:creationId xmlns:a16="http://schemas.microsoft.com/office/drawing/2014/main" id="{EF11AF91-7D42-A743-A3CD-AAA1F1178700}"/>
              </a:ext>
            </a:extLst>
          </p:cNvPr>
          <p:cNvPicPr>
            <a:picLocks noChangeAspect="1"/>
          </p:cNvPicPr>
          <p:nvPr/>
        </p:nvPicPr>
        <p:blipFill>
          <a:blip r:embed="rId3"/>
          <a:stretch>
            <a:fillRect/>
          </a:stretch>
        </p:blipFill>
        <p:spPr>
          <a:xfrm>
            <a:off x="264850" y="3600988"/>
            <a:ext cx="5112455" cy="2788612"/>
          </a:xfrm>
          <a:prstGeom prst="rect">
            <a:avLst/>
          </a:prstGeom>
        </p:spPr>
      </p:pic>
      <p:pic>
        <p:nvPicPr>
          <p:cNvPr id="5" name="Picture 4" descr="Timeline&#10;&#10;Description automatically generated">
            <a:extLst>
              <a:ext uri="{FF2B5EF4-FFF2-40B4-BE49-F238E27FC236}">
                <a16:creationId xmlns:a16="http://schemas.microsoft.com/office/drawing/2014/main" id="{83497305-4177-C349-9C3D-FF0358385059}"/>
              </a:ext>
            </a:extLst>
          </p:cNvPr>
          <p:cNvPicPr>
            <a:picLocks noChangeAspect="1"/>
          </p:cNvPicPr>
          <p:nvPr/>
        </p:nvPicPr>
        <p:blipFill>
          <a:blip r:embed="rId4"/>
          <a:stretch>
            <a:fillRect/>
          </a:stretch>
        </p:blipFill>
        <p:spPr>
          <a:xfrm>
            <a:off x="4205460" y="6556278"/>
            <a:ext cx="3301990" cy="340571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8DD3AA5E-A660-1345-B9F3-7154D19661A5}"/>
              </a:ext>
            </a:extLst>
          </p:cNvPr>
          <p:cNvPicPr>
            <a:picLocks noChangeAspect="1"/>
          </p:cNvPicPr>
          <p:nvPr/>
        </p:nvPicPr>
        <p:blipFill>
          <a:blip r:embed="rId3"/>
          <a:stretch>
            <a:fillRect/>
          </a:stretch>
        </p:blipFill>
        <p:spPr>
          <a:xfrm>
            <a:off x="791633" y="3593242"/>
            <a:ext cx="6189133" cy="55948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8103F4BC-90D4-8A43-A246-0DFFBF4A48AC}"/>
              </a:ext>
            </a:extLst>
          </p:cNvPr>
          <p:cNvPicPr>
            <a:picLocks noChangeAspect="1"/>
          </p:cNvPicPr>
          <p:nvPr/>
        </p:nvPicPr>
        <p:blipFill>
          <a:blip r:embed="rId3"/>
          <a:stretch>
            <a:fillRect/>
          </a:stretch>
        </p:blipFill>
        <p:spPr>
          <a:xfrm>
            <a:off x="908050" y="4171950"/>
            <a:ext cx="4838700" cy="3848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5743F262-AEAA-E84E-9644-2CAEC5E61F92}"/>
              </a:ext>
            </a:extLst>
          </p:cNvPr>
          <p:cNvPicPr>
            <a:picLocks noChangeAspect="1"/>
          </p:cNvPicPr>
          <p:nvPr/>
        </p:nvPicPr>
        <p:blipFill>
          <a:blip r:embed="rId3"/>
          <a:stretch>
            <a:fillRect/>
          </a:stretch>
        </p:blipFill>
        <p:spPr>
          <a:xfrm>
            <a:off x="740833" y="4013200"/>
            <a:ext cx="4800600" cy="350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 timeline&#10;&#10;Description automatically generated">
            <a:extLst>
              <a:ext uri="{FF2B5EF4-FFF2-40B4-BE49-F238E27FC236}">
                <a16:creationId xmlns:a16="http://schemas.microsoft.com/office/drawing/2014/main" id="{352BB045-EB42-8942-B6B8-F54E90809A93}"/>
              </a:ext>
            </a:extLst>
          </p:cNvPr>
          <p:cNvPicPr>
            <a:picLocks noChangeAspect="1"/>
          </p:cNvPicPr>
          <p:nvPr/>
        </p:nvPicPr>
        <p:blipFill>
          <a:blip r:embed="rId3"/>
          <a:stretch>
            <a:fillRect/>
          </a:stretch>
        </p:blipFill>
        <p:spPr>
          <a:xfrm>
            <a:off x="590550" y="4051300"/>
            <a:ext cx="5727700" cy="2717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056B7D67-A4E8-5346-9DC2-58ED0F74E894}"/>
              </a:ext>
            </a:extLst>
          </p:cNvPr>
          <p:cNvPicPr>
            <a:picLocks noChangeAspect="1"/>
          </p:cNvPicPr>
          <p:nvPr/>
        </p:nvPicPr>
        <p:blipFill>
          <a:blip r:embed="rId3"/>
          <a:stretch>
            <a:fillRect/>
          </a:stretch>
        </p:blipFill>
        <p:spPr>
          <a:xfrm>
            <a:off x="393700" y="4834834"/>
            <a:ext cx="6985000" cy="16213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dirty="0">
                <a:latin typeface="Open Sans"/>
                <a:ea typeface="Open Sans"/>
                <a:cs typeface="Open Sans"/>
                <a:sym typeface="Open Sans"/>
              </a:rPr>
              <a:t>The best way to assign permissions are through groups. There will be two groups. The first group contains HR and high level managers. This group has read and write access to all tables including the salary table. The second group contains everyone else in the company. This group has read access only to all tables except the salary table.</a:t>
            </a:r>
            <a:endParaRPr sz="1900"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700" dirty="0"/>
              <a:t>Business partner experienced a growth in company size from 10 employees to 200 in 6 months. The spreadsheet used to manage the 10 employees does not scale well to accommodate 200 employees. Also, new functionality is required such as providing any employee with read access except salary information. This type of functionality is best suited for a database.</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Current method of data storage and management is an excel spreadsheet maintained by one person.</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p>
          <a:p>
            <a:pPr marL="565150" lvl="1" indent="0">
              <a:spcBef>
                <a:spcPts val="1200"/>
              </a:spcBef>
              <a:buSzPts val="1900"/>
              <a:buNone/>
            </a:pPr>
            <a:r>
              <a:rPr lang="en" sz="1700" dirty="0"/>
              <a:t>The business data currently has 11 columns and 206 rows. The data columns include title, department, manager’s name, hire date, start date, end date, work location, and salary. The data is in denormalized form. </a:t>
            </a:r>
            <a:endParaRPr lang="en-US" sz="1700" dirty="0"/>
          </a:p>
          <a:p>
            <a:pPr marL="457200" lvl="0" indent="-349250" algn="l" rtl="0">
              <a:spcBef>
                <a:spcPts val="1600"/>
              </a:spcBef>
              <a:spcAft>
                <a:spcPts val="0"/>
              </a:spcAft>
              <a:buSzPts val="1900"/>
              <a:buFont typeface="Open Sans"/>
              <a:buChar char="●"/>
            </a:pPr>
            <a:r>
              <a:rPr lang="en-US"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 sz="1700" dirty="0"/>
              <a:t>In the future, the user wants to integrate with the payroll department’s system to track attendance and paid time off.</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HR and management level employees will manage the data.</a:t>
            </a: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349250">
              <a:buSzPts val="1900"/>
              <a:buFont typeface="Open Sans"/>
              <a:buChar char="●"/>
            </a:pPr>
            <a:r>
              <a:rPr lang="en-US" sz="1900" b="1" dirty="0">
                <a:latin typeface="Open Sans"/>
                <a:ea typeface="Open Sans"/>
                <a:cs typeface="Open Sans"/>
                <a:sym typeface="Open Sans"/>
              </a:rPr>
              <a:t>Who will have access to database</a:t>
            </a:r>
          </a:p>
          <a:p>
            <a:pPr lvl="0" indent="0">
              <a:lnSpc>
                <a:spcPct val="100000"/>
              </a:lnSpc>
              <a:spcBef>
                <a:spcPts val="1600"/>
              </a:spcBef>
              <a:buNone/>
            </a:pPr>
            <a:r>
              <a:rPr lang="en-US" sz="1700" dirty="0"/>
              <a:t>All employees will have read only access to the database except to the salary information. HR has read and write access with no restrictions.</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are 206 rows and 11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is an expected 20% growth each year for the next 5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Salary data is extremely sensitive and must be restricted to HR access only.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800100" lvl="0" indent="-342900" algn="l" rtl="0">
              <a:lnSpc>
                <a:spcPct val="100000"/>
              </a:lnSpc>
              <a:spcBef>
                <a:spcPts val="1600"/>
              </a:spcBef>
              <a:spcAft>
                <a:spcPts val="0"/>
              </a:spcAft>
              <a:buAutoNum type="arabicPeriod"/>
            </a:pPr>
            <a:r>
              <a:rPr lang="en" sz="1700" dirty="0"/>
              <a:t>Expected growth of 20% a year over the next 5 years.</a:t>
            </a:r>
          </a:p>
          <a:p>
            <a:pPr marL="800100" lvl="0" indent="-342900" algn="l" rtl="0">
              <a:lnSpc>
                <a:spcPct val="100000"/>
              </a:lnSpc>
              <a:spcBef>
                <a:spcPts val="1600"/>
              </a:spcBef>
              <a:spcAft>
                <a:spcPts val="0"/>
              </a:spcAft>
              <a:buAutoNum type="arabicPeriod"/>
            </a:pPr>
            <a:r>
              <a:rPr lang="en" sz="1700" dirty="0"/>
              <a:t>Data access, security, integrity, and scale are all new necessary</a:t>
            </a:r>
            <a:r>
              <a:rPr lang="en-US" sz="1700" dirty="0"/>
              <a:t> features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following database tables will be created for this project:</a:t>
            </a:r>
          </a:p>
          <a:p>
            <a:pPr marL="742950" indent="-285750">
              <a:lnSpc>
                <a:spcPct val="100000"/>
              </a:lnSpc>
              <a:spcBef>
                <a:spcPts val="1600"/>
              </a:spcBef>
              <a:buFont typeface="Arial" panose="020B0604020202020204" pitchFamily="34" charset="0"/>
              <a:buChar char="•"/>
            </a:pPr>
            <a:r>
              <a:rPr lang="en-US" sz="1200" dirty="0"/>
              <a:t>Employee</a:t>
            </a:r>
          </a:p>
          <a:p>
            <a:pPr marL="742950" indent="-285750">
              <a:lnSpc>
                <a:spcPct val="100000"/>
              </a:lnSpc>
              <a:spcBef>
                <a:spcPts val="1600"/>
              </a:spcBef>
              <a:buFont typeface="Arial" panose="020B0604020202020204" pitchFamily="34" charset="0"/>
              <a:buChar char="•"/>
            </a:pPr>
            <a:r>
              <a:rPr lang="en-US" sz="1200" dirty="0"/>
              <a:t>Education</a:t>
            </a:r>
          </a:p>
          <a:p>
            <a:pPr marL="742950" indent="-285750">
              <a:lnSpc>
                <a:spcPct val="100000"/>
              </a:lnSpc>
              <a:spcBef>
                <a:spcPts val="1600"/>
              </a:spcBef>
              <a:buFont typeface="Arial" panose="020B0604020202020204" pitchFamily="34" charset="0"/>
              <a:buChar char="•"/>
            </a:pPr>
            <a:r>
              <a:rPr lang="en-US" sz="1200" dirty="0" err="1"/>
              <a:t>JobMapping</a:t>
            </a:r>
            <a:endParaRPr lang="en-US" sz="1200" dirty="0"/>
          </a:p>
          <a:p>
            <a:pPr marL="742950" indent="-285750">
              <a:lnSpc>
                <a:spcPct val="100000"/>
              </a:lnSpc>
              <a:spcBef>
                <a:spcPts val="1600"/>
              </a:spcBef>
              <a:buFont typeface="Arial" panose="020B0604020202020204" pitchFamily="34" charset="0"/>
              <a:buChar char="•"/>
            </a:pPr>
            <a:r>
              <a:rPr lang="en-US" sz="1200" dirty="0"/>
              <a:t>Job</a:t>
            </a:r>
          </a:p>
          <a:p>
            <a:pPr marL="742950" indent="-285750">
              <a:lnSpc>
                <a:spcPct val="100000"/>
              </a:lnSpc>
              <a:spcBef>
                <a:spcPts val="1600"/>
              </a:spcBef>
              <a:buFont typeface="Arial" panose="020B0604020202020204" pitchFamily="34" charset="0"/>
              <a:buChar char="•"/>
            </a:pPr>
            <a:r>
              <a:rPr lang="en-US" sz="1200" dirty="0"/>
              <a:t>Salary</a:t>
            </a:r>
          </a:p>
          <a:p>
            <a:pPr marL="742950" indent="-285750">
              <a:lnSpc>
                <a:spcPct val="100000"/>
              </a:lnSpc>
              <a:spcBef>
                <a:spcPts val="1600"/>
              </a:spcBef>
              <a:buFont typeface="Arial" panose="020B0604020202020204" pitchFamily="34" charset="0"/>
              <a:buChar char="•"/>
            </a:pPr>
            <a:r>
              <a:rPr lang="en-US" sz="1200" dirty="0"/>
              <a:t>Department</a:t>
            </a:r>
          </a:p>
          <a:p>
            <a:pPr marL="742950" indent="-285750">
              <a:lnSpc>
                <a:spcPct val="100000"/>
              </a:lnSpc>
              <a:spcBef>
                <a:spcPts val="1600"/>
              </a:spcBef>
              <a:buFont typeface="Arial" panose="020B0604020202020204" pitchFamily="34" charset="0"/>
              <a:buChar char="•"/>
            </a:pPr>
            <a:r>
              <a:rPr lang="en-US" sz="1200" dirty="0" err="1"/>
              <a:t>OfficeLocation</a:t>
            </a:r>
            <a:endParaRPr lang="en-US" sz="1200" dirty="0"/>
          </a:p>
          <a:p>
            <a:pPr marL="742950" indent="-285750">
              <a:lnSpc>
                <a:spcPct val="100000"/>
              </a:lnSpc>
              <a:spcBef>
                <a:spcPts val="1600"/>
              </a:spcBef>
              <a:buFont typeface="Arial" panose="020B0604020202020204" pitchFamily="34" charset="0"/>
              <a:buChar char="•"/>
            </a:pPr>
            <a:r>
              <a:rPr lang="en-US" sz="1200" dirty="0"/>
              <a:t>City</a:t>
            </a:r>
          </a:p>
          <a:p>
            <a:pPr marL="742950" indent="-285750">
              <a:lnSpc>
                <a:spcPct val="100000"/>
              </a:lnSpc>
              <a:spcBef>
                <a:spcPts val="1600"/>
              </a:spcBef>
              <a:buFont typeface="Arial" panose="020B0604020202020204" pitchFamily="34" charset="0"/>
              <a:buChar char="•"/>
            </a:pPr>
            <a:r>
              <a:rPr lang="en-US" sz="1200" dirty="0"/>
              <a:t>State</a:t>
            </a:r>
            <a:endParaRPr sz="12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Based on the inf</a:t>
            </a:r>
            <a:r>
              <a:rPr lang="en-US" sz="1700" dirty="0"/>
              <a:t>or</a:t>
            </a:r>
            <a:r>
              <a:rPr lang="en" sz="1700" dirty="0" err="1"/>
              <a:t>mation</a:t>
            </a:r>
            <a:r>
              <a:rPr lang="en" sz="1700" dirty="0"/>
              <a:t> provided, an ETL process would be best fit to ingest the data into the database. The source data is in excel/flat file form and fits nicely into an ETL workflow.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t>HR will own and maintain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Employees will have read only access to the database except to salary data. HR and management level employees have read and write access.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err="1"/>
              <a:t>Sharding</a:t>
            </a:r>
            <a:r>
              <a:rPr lang="en-US" sz="1700" dirty="0"/>
              <a:t> is unnecessary as there are no plans for any reporting capabilities at the moment. However, replication and backup is necessary to comply with federal regulations to maintain data for at least 7 years.</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lvl="0" indent="0" algn="l" rtl="0">
              <a:spcBef>
                <a:spcPts val="1600"/>
              </a:spcBef>
              <a:spcAft>
                <a:spcPts val="0"/>
              </a:spcAft>
              <a:buNone/>
            </a:pPr>
            <a:r>
              <a:rPr lang="en" sz="1700" dirty="0"/>
              <a:t>Tables that represent real life entities such as employees and jobs are separated into different tables so they can be integrated to future entities as necessary. </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check </a:t>
            </a:r>
            <a:r>
              <a:rPr lang="en" sz="1700" u="sng" dirty="0">
                <a:solidFill>
                  <a:schemeClr val="hlink"/>
                </a:solidFill>
                <a:hlinkClick r:id="rId3"/>
              </a:rPr>
              <a:t>IT best practices document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latin typeface="Open Sans"/>
                <a:ea typeface="Open Sans"/>
                <a:cs typeface="Open Sans"/>
                <a:sym typeface="Open Sans"/>
              </a:rPr>
              <a:t>Data has to be kept 7 years per regulation.</a:t>
            </a:r>
          </a:p>
          <a:p>
            <a:pPr marL="457200" lvl="0" indent="0" algn="l" rtl="0">
              <a:lnSpc>
                <a:spcPct val="100000"/>
              </a:lnSpc>
              <a:spcBef>
                <a:spcPts val="0"/>
              </a:spcBef>
              <a:spcAft>
                <a:spcPts val="0"/>
              </a:spcAft>
              <a:buNone/>
            </a:pPr>
            <a:r>
              <a:rPr lang="en" sz="1700" dirty="0">
                <a:latin typeface="Open Sans"/>
                <a:ea typeface="Open Sans"/>
                <a:cs typeface="Open Sans"/>
                <a:sym typeface="Open Sans"/>
              </a:rPr>
              <a:t>In memory storage is expensive and not necessary for this project.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 sz="1700" u="sng" dirty="0">
                <a:solidFill>
                  <a:schemeClr val="hlink"/>
                </a:solidFill>
                <a:hlinkClick r:id="rId3"/>
              </a:rPr>
              <a:t>IT Best Practices document</a:t>
            </a:r>
            <a:r>
              <a:rPr lang="en" sz="1700" dirty="0"/>
              <a:t> lists Backup schedule requirements</a:t>
            </a:r>
          </a:p>
          <a:p>
            <a:pPr marL="457200" lvl="0" indent="0" algn="l" rtl="0">
              <a:spcBef>
                <a:spcPts val="1600"/>
              </a:spcBef>
              <a:spcAft>
                <a:spcPts val="0"/>
              </a:spcAft>
              <a:buNone/>
            </a:pPr>
            <a:r>
              <a:rPr lang="en-US" sz="1700" dirty="0"/>
              <a:t>Due to the sensitivity of the data and the request for a live database in which HR can input and edit information, the critical backup schedule is chosen. Critical back schedule includes a full backup per week and incremental backup daily.</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29472322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3097</TotalTime>
  <Words>2598</Words>
  <Application>Microsoft Macintosh PowerPoint</Application>
  <PresentationFormat>Custom</PresentationFormat>
  <Paragraphs>247</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Source Code Pro</vt:lpstr>
      <vt:lpstr>Open Sans</vt:lpstr>
      <vt:lpstr>Helvetica Neue</vt:lpstr>
      <vt:lpstr>Open Sans Light</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Eric Lok</cp:lastModifiedBy>
  <cp:revision>21</cp:revision>
  <dcterms:modified xsi:type="dcterms:W3CDTF">2021-03-09T02:51:31Z</dcterms:modified>
</cp:coreProperties>
</file>