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6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81A50-ED8A-4326-90D9-B1E1A66B3304}" v="1" dt="2025-02-13T11:09:29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l-Omar" userId="830204f9-2ed3-43b7-9cdd-bad0250ddf87" providerId="ADAL" clId="{00281A50-ED8A-4326-90D9-B1E1A66B3304}"/>
    <pc:docChg chg="undo custSel modSld">
      <pc:chgData name="Jacob El-Omar" userId="830204f9-2ed3-43b7-9cdd-bad0250ddf87" providerId="ADAL" clId="{00281A50-ED8A-4326-90D9-B1E1A66B3304}" dt="2025-02-13T11:09:29.398" v="2" actId="20578"/>
      <pc:docMkLst>
        <pc:docMk/>
      </pc:docMkLst>
      <pc:sldChg chg="modSp mod">
        <pc:chgData name="Jacob El-Omar" userId="830204f9-2ed3-43b7-9cdd-bad0250ddf87" providerId="ADAL" clId="{00281A50-ED8A-4326-90D9-B1E1A66B3304}" dt="2025-02-13T11:09:29.398" v="2" actId="20578"/>
        <pc:sldMkLst>
          <pc:docMk/>
          <pc:sldMk cId="3992826747" sldId="256"/>
        </pc:sldMkLst>
        <pc:spChg chg="mod">
          <ac:chgData name="Jacob El-Omar" userId="830204f9-2ed3-43b7-9cdd-bad0250ddf87" providerId="ADAL" clId="{00281A50-ED8A-4326-90D9-B1E1A66B3304}" dt="2025-02-13T11:09:29.398" v="2" actId="20578"/>
          <ac:spMkLst>
            <pc:docMk/>
            <pc:sldMk cId="3992826747" sldId="256"/>
            <ac:spMk id="11" creationId="{AEC08438-B25E-37C2-AF1E-A5522CA9D1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98BD-2841-072F-D6FF-6096BD85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C63D-6975-931F-34CD-BCF82B189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B414B-CF7A-CA24-DCA3-9631A4F3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8496B-F48D-3DD4-8132-8E2D54EC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28D5-E3A7-C81B-87F1-09CC9B4B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558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9CEE-5F5C-1CF1-8084-E225BC1B1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123E1-9133-A892-B7EF-A86E2758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7445-61DB-F908-80F9-4FA4570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E338C-A04C-5068-37FF-AC671587E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194F-890C-2042-6A9A-2323ED2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6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6D314-65F4-36CE-235B-9BF175228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63E1-28F6-141D-67BB-EF54D1249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BAC88-8D29-003C-BFF0-47CD0497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5978D-D2E6-3B89-FD32-AA32D4C64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CF1A1-B8F5-D91D-6E5F-66944A26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710B-65AE-9642-A4D3-883CC5B8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6F57-B003-3060-F35E-F3F9B1667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11128-1F5F-CA21-C601-9AAA6A46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47B10-3488-EE87-E11B-1680350F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03CD-77AF-18D2-5C97-AF0A25AC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2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6272-5E64-CCF7-EC2E-E1860C0D3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30D4-457D-12C4-0135-ABC8F73BD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353A2-989C-8D9E-A675-E26BFF3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32C28-3BC3-B598-AB6A-FE969A5D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36EB-C9DE-D435-F55B-1769C4AE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43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D919-18A6-5F4F-A404-C19D6D63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1054A-E776-4A7C-EDB2-6EE83F6C1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0D4D8-D791-B2E7-0DC5-547A0714E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7969F-1CB3-621E-A263-743C8624B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D9E04-752E-5052-4339-E85E2D63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6C5A-CEA8-09D4-5E88-D0FA8089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1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EE771-91FC-0073-467C-CF9D6E968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8F287-6CF7-EAC2-BB09-3A365965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8B1F0-CBBE-EAEC-D863-90331B7EE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4F149-0189-268D-D42F-4C41C53432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EA997-9230-839D-7047-DA7D15813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63093-5BE8-EAB4-8E59-A95839F8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E4300-E653-5DE9-819D-5B7CB52E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67BD1-11D3-8884-9619-6A1754A8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31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B0DA-FBBB-6606-DB7D-2A7D59874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00CF0-28DA-E2F4-90DC-8D8EF11E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A2FB6E-D975-8930-F842-489032290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D3E1C-89BA-4514-8113-D08D10235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C47B8-AC2B-4D3C-32FD-E60FC1227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999D8-8934-2B3B-A18A-98EF2664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FC4C6-0A33-4B41-56A0-4BA423C8C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07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6207-45A9-4DF8-3B8A-FEDD8ECB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161-434B-5731-75D7-9DA628028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0FF3-AD1E-7EDD-4B1E-DD04401B5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93954-14F5-992E-DB62-FA9E215DB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4BFCE-66CB-082C-53BD-5D6885646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4BDA-9AE9-5299-71F4-121D56FB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7E87-966F-CAE2-7C9B-34F0E6A1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95570-5FA5-7C65-3B31-47266E5107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A8F6B-9B4A-ED8B-2002-E7F126DA5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46303-B9BE-5A76-FDB1-FF8955BF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013D6-C5C9-077F-FB6C-79905C55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68B60-E6A2-DD0F-2A5A-A156F61E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76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413AE-09A0-D1E1-CBC6-F6148331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D3AFA-BE4E-B6A4-3195-6F974236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D472-EE42-32C7-4C0B-8B0BFBAAE5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0AEA9-25FE-4010-B715-C8CD50255522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0A590-02BF-1015-0178-5DDC6E148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91117-74D9-F65F-6F6A-CAD6E7E5B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8AFCAB-2E63-4AA1-A3D0-D3852C118D4C}" type="slidenum">
              <a:rPr lang="en-IN" smtClean="0"/>
              <a:t>‹nr.›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hDgu3-lcNU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3d7oW5dWcs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3d7oW5dWcs?feature=oembed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l.begellhouse.com/journals/4b27cbfc562e21b8,1fe750b104ac4a81,1ac7ee9d7943f9cd.html" TargetMode="External"/><Relationship Id="rId2" Type="http://schemas.openxmlformats.org/officeDocument/2006/relationships/hyperlink" Target="https://journals.plos.org/plosone/article?id=10.1371/journal.pone.025413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DzhhagWeNc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DzhhagWeNc?feature=oembed" TargetMode="Externa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658215" TargetMode="External"/><Relationship Id="rId2" Type="http://schemas.openxmlformats.org/officeDocument/2006/relationships/hyperlink" Target="https://moody-challenge.physionet.org/202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slideshow/approach-to-lung-sounds/96746916#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35B2-EDF5-835C-8B73-165F5173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03"/>
            <a:ext cx="105156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Heart Sound</a:t>
            </a:r>
          </a:p>
        </p:txBody>
      </p:sp>
    </p:spTree>
    <p:extLst>
      <p:ext uri="{BB962C8B-B14F-4D97-AF65-F5344CB8AC3E}">
        <p14:creationId xmlns:p14="http://schemas.microsoft.com/office/powerpoint/2010/main" val="145376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7E8CD-6F2C-A011-93F9-436C4952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D151-B2F4-509F-F1D8-5512364F0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Vesicular Breath Sounds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Online Media 4" title="Vesicular Breath Sounds.">
            <a:hlinkClick r:id="" action="ppaction://media"/>
            <a:extLst>
              <a:ext uri="{FF2B5EF4-FFF2-40B4-BE49-F238E27FC236}">
                <a16:creationId xmlns:a16="http://schemas.microsoft.com/office/drawing/2014/main" id="{4673CDDF-AF0F-02CF-9E1C-A6D4FA6E2A6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251489" y="1352613"/>
            <a:ext cx="2790334" cy="49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2B7BD-6BD2-FED4-C376-6DC2B3576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AE78-1961-94B4-4566-01034AB2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hlinkClick r:id="rId3"/>
              </a:rPr>
              <a:t>Abnormal Breath Sounds | Respiratory System</a:t>
            </a:r>
            <a:endParaRPr lang="en-IN" dirty="0"/>
          </a:p>
        </p:txBody>
      </p:sp>
      <p:pic>
        <p:nvPicPr>
          <p:cNvPr id="3" name="Online Media 2" title="Abnormal Breath Sounds | Respiratory System">
            <a:hlinkClick r:id="" action="ppaction://media"/>
            <a:extLst>
              <a:ext uri="{FF2B5EF4-FFF2-40B4-BE49-F238E27FC236}">
                <a16:creationId xmlns:a16="http://schemas.microsoft.com/office/drawing/2014/main" id="{2CE2186E-92A4-6E05-03A2-4AF0169C48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078610" y="1756676"/>
            <a:ext cx="8034780" cy="453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8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DC9C-885A-A761-88ED-0C2F13FC6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B9FB-A9A9-4098-1136-1E0442FE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453D7-9C1E-2FFA-7A23-491360501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Benchmarking of eight recurrent neural network variants for breath phase and adventitious sound detection on a self-developed open-access lung sound database—HF_Lung_V1 | PLOS ONE</a:t>
            </a:r>
            <a:endParaRPr lang="en-US" sz="1800" dirty="0"/>
          </a:p>
          <a:p>
            <a:r>
              <a:rPr lang="en-US" sz="1800" dirty="0">
                <a:hlinkClick r:id="rId3"/>
              </a:rPr>
              <a:t>Lung and Heart Sounds Analysis: State-of-the-Art and Future Trends - Critical Reviews™ in Biomedical Engineering, Volume 46, 2018, Issue 1 - </a:t>
            </a:r>
            <a:r>
              <a:rPr lang="en-US" sz="1800" dirty="0" err="1">
                <a:hlinkClick r:id="rId3"/>
              </a:rPr>
              <a:t>Begell</a:t>
            </a:r>
            <a:r>
              <a:rPr lang="en-US" sz="1800" dirty="0">
                <a:hlinkClick r:id="rId3"/>
              </a:rPr>
              <a:t> House Digital Library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5355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4C10A04-8B19-1BD0-4B2E-906BEF9B6E61}"/>
              </a:ext>
            </a:extLst>
          </p:cNvPr>
          <p:cNvSpPr txBox="1">
            <a:spLocks/>
          </p:cNvSpPr>
          <p:nvPr/>
        </p:nvSpPr>
        <p:spPr>
          <a:xfrm>
            <a:off x="2018271" y="72175"/>
            <a:ext cx="9486342" cy="4715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Auscultation of heart sound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55C7D6-3592-E27C-EB67-AF9549330115}"/>
              </a:ext>
            </a:extLst>
          </p:cNvPr>
          <p:cNvSpPr txBox="1">
            <a:spLocks/>
          </p:cNvSpPr>
          <p:nvPr/>
        </p:nvSpPr>
        <p:spPr>
          <a:xfrm>
            <a:off x="2018271" y="939114"/>
            <a:ext cx="9486341" cy="469393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/>
              <a:t>Heart sounds - resulted from the snapped shut of </a:t>
            </a:r>
            <a:r>
              <a:rPr lang="en-US" sz="1600" dirty="0" err="1"/>
              <a:t>atrio</a:t>
            </a:r>
            <a:r>
              <a:rPr lang="en-US" sz="1600" dirty="0"/>
              <a:t>-ventricular valves.</a:t>
            </a:r>
            <a:endParaRPr lang="en-US" dirty="0"/>
          </a:p>
          <a:p>
            <a:pPr algn="just"/>
            <a:r>
              <a:rPr lang="en-US" sz="1600" dirty="0"/>
              <a:t>Fundamental heart sounds (FHS):</a:t>
            </a:r>
          </a:p>
          <a:p>
            <a:pPr lvl="1" algn="just"/>
            <a:r>
              <a:rPr lang="en-US" dirty="0"/>
              <a:t>S1 or '</a:t>
            </a:r>
            <a:r>
              <a:rPr lang="en-US" dirty="0" err="1"/>
              <a:t>Lub</a:t>
            </a:r>
            <a:r>
              <a:rPr lang="en-US" dirty="0"/>
              <a:t>'. </a:t>
            </a:r>
          </a:p>
          <a:p>
            <a:pPr lvl="1" algn="just"/>
            <a:r>
              <a:rPr lang="en-US" dirty="0"/>
              <a:t>S2 or 'Dub'.</a:t>
            </a:r>
          </a:p>
        </p:txBody>
      </p:sp>
      <p:pic>
        <p:nvPicPr>
          <p:cNvPr id="9" name="NHS">
            <a:hlinkClick r:id="" action="ppaction://media"/>
            <a:extLst>
              <a:ext uri="{FF2B5EF4-FFF2-40B4-BE49-F238E27FC236}">
                <a16:creationId xmlns:a16="http://schemas.microsoft.com/office/drawing/2014/main" id="{0F6191E1-FFB2-755A-6249-803EB7488AE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88037" y="1789192"/>
            <a:ext cx="609600" cy="609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C08438-B25E-37C2-AF1E-A5522CA9D137}"/>
              </a:ext>
            </a:extLst>
          </p:cNvPr>
          <p:cNvSpPr txBox="1"/>
          <p:nvPr/>
        </p:nvSpPr>
        <p:spPr>
          <a:xfrm>
            <a:off x="2018271" y="5606422"/>
            <a:ext cx="9739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Kumar, D., et al. “Noise detection during heart sound recording.” </a:t>
            </a:r>
            <a:r>
              <a:rPr lang="en-US" sz="1000" i="1" dirty="0">
                <a:solidFill>
                  <a:schemeClr val="accent1">
                    <a:lumMod val="50000"/>
                  </a:schemeClr>
                </a:solidFill>
              </a:rPr>
              <a:t>2009 </a:t>
            </a:r>
            <a:r>
              <a:rPr lang="en-US" sz="1000" i="1" dirty="0" err="1">
                <a:solidFill>
                  <a:schemeClr val="accent1">
                    <a:lumMod val="50000"/>
                  </a:schemeClr>
                </a:solidFill>
              </a:rPr>
              <a:t>AnnualInternational</a:t>
            </a:r>
            <a:r>
              <a:rPr lang="en-US" sz="1000" i="1" dirty="0">
                <a:solidFill>
                  <a:schemeClr val="accent1">
                    <a:lumMod val="50000"/>
                  </a:schemeClr>
                </a:solidFill>
              </a:rPr>
              <a:t> Conference of the IEEE Engineering in Medicine and Biology Society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. IEEE, 2009.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3AEB46A-2D59-6875-6170-2164DC441D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71" y="2522697"/>
            <a:ext cx="9739533" cy="28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55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18134CB-9D71-A551-24A6-E8C8CB340A6F}"/>
              </a:ext>
            </a:extLst>
          </p:cNvPr>
          <p:cNvSpPr txBox="1">
            <a:spLocks/>
          </p:cNvSpPr>
          <p:nvPr/>
        </p:nvSpPr>
        <p:spPr>
          <a:xfrm>
            <a:off x="2237111" y="932047"/>
            <a:ext cx="4150403" cy="84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 dirty="0">
                <a:solidFill>
                  <a:schemeClr val="accent1"/>
                </a:solidFill>
              </a:rPr>
              <a:t>Figure: </a:t>
            </a:r>
            <a:r>
              <a:rPr lang="en-US" sz="1600" dirty="0"/>
              <a:t>S1 sound is produced due to closure of Mitral and Tricuspid valves </a:t>
            </a:r>
            <a:r>
              <a:rPr lang="en-US" sz="1600" dirty="0">
                <a:hlinkClick r:id="rId2" action="ppaction://hlinksldjump"/>
              </a:rPr>
              <a:t>[2, 3].</a:t>
            </a:r>
            <a:endParaRPr lang="en-US" sz="1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7C94D-B2EB-FB5E-5079-A6F0E0433460}"/>
              </a:ext>
            </a:extLst>
          </p:cNvPr>
          <p:cNvSpPr txBox="1">
            <a:spLocks/>
          </p:cNvSpPr>
          <p:nvPr/>
        </p:nvSpPr>
        <p:spPr>
          <a:xfrm>
            <a:off x="7015032" y="928208"/>
            <a:ext cx="4220920" cy="84050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600">
                <a:solidFill>
                  <a:schemeClr val="accent1"/>
                </a:solidFill>
              </a:rPr>
              <a:t>Figure: </a:t>
            </a:r>
            <a:r>
              <a:rPr lang="en-US" sz="1600"/>
              <a:t>S2 sound is produced due to closure of Aortic and Pulmonary valves </a:t>
            </a:r>
            <a:r>
              <a:rPr lang="en-US" sz="1600">
                <a:hlinkClick r:id="rId2" action="ppaction://hlinksldjump"/>
              </a:rPr>
              <a:t>[2, 3].</a:t>
            </a:r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F7C7BB-FD00-AF63-1FC4-3488932F147E}"/>
              </a:ext>
            </a:extLst>
          </p:cNvPr>
          <p:cNvSpPr txBox="1">
            <a:spLocks/>
          </p:cNvSpPr>
          <p:nvPr/>
        </p:nvSpPr>
        <p:spPr>
          <a:xfrm>
            <a:off x="1993557" y="72175"/>
            <a:ext cx="9511055" cy="4715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 err="1">
                <a:solidFill>
                  <a:schemeClr val="bg1"/>
                </a:solidFill>
              </a:rPr>
              <a:t>Valvular</a:t>
            </a:r>
            <a:r>
              <a:rPr lang="en-US" sz="2000" dirty="0">
                <a:solidFill>
                  <a:schemeClr val="bg1"/>
                </a:solidFill>
              </a:rPr>
              <a:t> activities responsible for the production of FHS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06BC9B-2C58-6CC6-DDCC-1570E37D5ED6}"/>
              </a:ext>
            </a:extLst>
          </p:cNvPr>
          <p:cNvSpPr txBox="1"/>
          <p:nvPr/>
        </p:nvSpPr>
        <p:spPr>
          <a:xfrm>
            <a:off x="1916629" y="5654242"/>
            <a:ext cx="9790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 startAt="2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H. K. Walker, W. D. Hall, and J. W. Hurst, Clinical methods.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Butterworths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, 1990.</a:t>
            </a:r>
          </a:p>
          <a:p>
            <a:pPr marL="228600" indent="-228600" algn="just">
              <a:buFont typeface="+mj-lt"/>
              <a:buAutoNum type="arabicPeriod" startAt="2"/>
            </a:pP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Waugh, Anne, and Allison Grant. Ross &amp; Wilson anatomy and physiology in health and illness. Elsevier Health Sciences, 2014.</a:t>
            </a:r>
          </a:p>
        </p:txBody>
      </p:sp>
      <p:pic>
        <p:nvPicPr>
          <p:cNvPr id="13" name="Content Placeholder 14">
            <a:extLst>
              <a:ext uri="{FF2B5EF4-FFF2-40B4-BE49-F238E27FC236}">
                <a16:creationId xmlns:a16="http://schemas.microsoft.com/office/drawing/2014/main" id="{BE8CF84A-10A5-DF96-7F07-6ED1A70C4A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440" y="1857236"/>
            <a:ext cx="4308075" cy="3715550"/>
          </a:xfrm>
          <a:prstGeom prst="rect">
            <a:avLst/>
          </a:prstGeom>
        </p:spPr>
      </p:pic>
      <p:pic>
        <p:nvPicPr>
          <p:cNvPr id="14" name="Content Placeholder 15">
            <a:extLst>
              <a:ext uri="{FF2B5EF4-FFF2-40B4-BE49-F238E27FC236}">
                <a16:creationId xmlns:a16="http://schemas.microsoft.com/office/drawing/2014/main" id="{191EEC6C-EBA1-FDB5-8E07-C463A8B3C7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032" y="1857236"/>
            <a:ext cx="4286665" cy="371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B613F78-57E6-3E0F-5961-E78EDA0CF3C3}"/>
              </a:ext>
            </a:extLst>
          </p:cNvPr>
          <p:cNvSpPr txBox="1">
            <a:spLocks/>
          </p:cNvSpPr>
          <p:nvPr/>
        </p:nvSpPr>
        <p:spPr>
          <a:xfrm>
            <a:off x="1993557" y="72175"/>
            <a:ext cx="9511055" cy="4715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Key features of Heart Sounds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3E5CFA-182E-7BFE-C66A-FD3EDD5308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18271" y="939114"/>
                <a:ext cx="9486341" cy="50238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/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Durations</a:t>
                </a:r>
              </a:p>
              <a:p>
                <a:pPr algn="just"/>
                <a:r>
                  <a:rPr lang="en-US" dirty="0"/>
                  <a:t>S1 sound: 	120  ± 22ms</a:t>
                </a:r>
              </a:p>
              <a:p>
                <a:pPr algn="just"/>
                <a:r>
                  <a:rPr lang="en-US" dirty="0"/>
                  <a:t>S2 sound:	92 ± 22ms</a:t>
                </a:r>
              </a:p>
              <a:p>
                <a:pPr algn="just"/>
                <a:r>
                  <a:rPr lang="en-US" dirty="0"/>
                  <a:t>Systole and diastole: 	depends on HCD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h𝑒𝑎𝑟𝑡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den>
                    </m:f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73E5CFA-182E-7BFE-C66A-FD3EDD53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271" y="939114"/>
                <a:ext cx="9486341" cy="5023804"/>
              </a:xfrm>
              <a:prstGeom prst="rect">
                <a:avLst/>
              </a:prstGeom>
              <a:blipFill>
                <a:blip r:embed="rId2"/>
                <a:stretch>
                  <a:fillRect l="-514" t="-6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E75D714-5ECB-AEFD-9462-2EA1B7C58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043951"/>
              </p:ext>
            </p:extLst>
          </p:nvPr>
        </p:nvGraphicFramePr>
        <p:xfrm>
          <a:off x="2018271" y="2914227"/>
          <a:ext cx="9486342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743171">
                  <a:extLst>
                    <a:ext uri="{9D8B030D-6E8A-4147-A177-3AD203B41FA5}">
                      <a16:colId xmlns:a16="http://schemas.microsoft.com/office/drawing/2014/main" val="2007620013"/>
                    </a:ext>
                  </a:extLst>
                </a:gridCol>
                <a:gridCol w="4743171">
                  <a:extLst>
                    <a:ext uri="{9D8B030D-6E8A-4147-A177-3AD203B41FA5}">
                      <a16:colId xmlns:a16="http://schemas.microsoft.com/office/drawing/2014/main" val="202615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Heart</a:t>
                      </a:r>
                      <a:r>
                        <a:rPr lang="en-US" baseline="0" dirty="0"/>
                        <a:t> sound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ranges</a:t>
                      </a:r>
                      <a:r>
                        <a:rPr lang="en-US" baseline="0" dirty="0"/>
                        <a:t> (Hz)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S3 and 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0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S1 and 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8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Mitral stenosis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9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Ejection murmurs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200-400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Regurgitation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250-700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641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5269FF-7D5E-6204-9B9A-AB5FA16E0E44}"/>
              </a:ext>
            </a:extLst>
          </p:cNvPr>
          <p:cNvSpPr txBox="1"/>
          <p:nvPr/>
        </p:nvSpPr>
        <p:spPr>
          <a:xfrm>
            <a:off x="2018272" y="5606422"/>
            <a:ext cx="9511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 startAt="4"/>
            </a:pP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Naseri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Hosein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, and M. R. </a:t>
            </a:r>
            <a:r>
              <a:rPr lang="en-US" sz="1000" dirty="0" err="1">
                <a:solidFill>
                  <a:schemeClr val="accent1">
                    <a:lumMod val="50000"/>
                  </a:schemeClr>
                </a:solidFill>
              </a:rPr>
              <a:t>Homaeinezhad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. "Detection and boundary identification of phonocardiogram sounds using an expert frequency-energy based metric." </a:t>
            </a:r>
            <a:r>
              <a:rPr lang="en-US" sz="1000" i="1" dirty="0">
                <a:solidFill>
                  <a:schemeClr val="accent1">
                    <a:lumMod val="50000"/>
                  </a:schemeClr>
                </a:solidFill>
              </a:rPr>
              <a:t>Annals of biomedical engineering</a:t>
            </a: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 41.2 (2013): 279-292.</a:t>
            </a:r>
          </a:p>
        </p:txBody>
      </p:sp>
    </p:spTree>
    <p:extLst>
      <p:ext uri="{BB962C8B-B14F-4D97-AF65-F5344CB8AC3E}">
        <p14:creationId xmlns:p14="http://schemas.microsoft.com/office/powerpoint/2010/main" val="252358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11B4-3DBA-6753-48FA-224A8AFC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Heart Sounds &amp; Murmurs | Clinical Medicine</a:t>
            </a:r>
            <a:endParaRPr lang="en-IN" dirty="0"/>
          </a:p>
        </p:txBody>
      </p:sp>
      <p:pic>
        <p:nvPicPr>
          <p:cNvPr id="4" name="Online Media 3" title="Heart Sounds &amp; Murmurs | Clinical Medicine">
            <a:hlinkClick r:id="" action="ppaction://media"/>
            <a:extLst>
              <a:ext uri="{FF2B5EF4-FFF2-40B4-BE49-F238E27FC236}">
                <a16:creationId xmlns:a16="http://schemas.microsoft.com/office/drawing/2014/main" id="{1BBBD905-07A7-B7C3-A77B-EC87C4524B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43580" y="1690688"/>
            <a:ext cx="7329159" cy="413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3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6902-D846-8455-33F5-C215D000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0BE7-52DE-8EA1-BF72-03CB8CD36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+mj-lt"/>
                <a:hlinkClick r:id="rId2"/>
              </a:rPr>
              <a:t>George B. Moody PhysioNet Challenge | George B. Moody PhysioNet Challenge</a:t>
            </a:r>
            <a:endParaRPr lang="en-US" sz="1800" dirty="0">
              <a:latin typeface="+mj-lt"/>
            </a:endParaRP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rgbClr val="727272"/>
                </a:solidFill>
                <a:effectLst/>
                <a:latin typeface="+mj-lt"/>
              </a:rPr>
              <a:t>The </a:t>
            </a:r>
            <a:r>
              <a:rPr lang="en-IN" sz="1800" b="0" i="0" dirty="0" err="1">
                <a:solidFill>
                  <a:srgbClr val="727272"/>
                </a:solidFill>
                <a:effectLst/>
                <a:latin typeface="+mj-lt"/>
              </a:rPr>
              <a:t>CirCor</a:t>
            </a:r>
            <a:r>
              <a:rPr lang="en-IN" sz="1800" b="0" i="0" dirty="0">
                <a:solidFill>
                  <a:srgbClr val="727272"/>
                </a:solidFill>
                <a:effectLst/>
                <a:latin typeface="+mj-lt"/>
              </a:rPr>
              <a:t> </a:t>
            </a:r>
            <a:r>
              <a:rPr lang="en-IN" sz="1800" b="0" i="0" dirty="0" err="1">
                <a:solidFill>
                  <a:srgbClr val="727272"/>
                </a:solidFill>
                <a:effectLst/>
                <a:latin typeface="+mj-lt"/>
              </a:rPr>
              <a:t>DigiScope</a:t>
            </a:r>
            <a:r>
              <a:rPr lang="en-IN" sz="1800" b="0" i="0" dirty="0">
                <a:solidFill>
                  <a:srgbClr val="727272"/>
                </a:solidFill>
                <a:effectLst/>
                <a:latin typeface="+mj-lt"/>
              </a:rPr>
              <a:t> Dataset: </a:t>
            </a:r>
            <a:r>
              <a:rPr lang="en-IN" sz="1800" b="0" i="0" u="none" strike="noStrike" dirty="0">
                <a:solidFill>
                  <a:srgbClr val="267CB9"/>
                </a:solidFill>
                <a:effectLst/>
                <a:latin typeface="+mj-lt"/>
                <a:hlinkClick r:id="rId3"/>
              </a:rPr>
              <a:t>Oliveira, J., Renna, F., Costa, P. D., Nogueira, M., Oliveira, C., Ferreira, C., … &amp; Coimbra, M. T. (2022). The </a:t>
            </a:r>
            <a:r>
              <a:rPr lang="en-IN" sz="1800" b="0" i="0" u="none" strike="noStrike" dirty="0" err="1">
                <a:solidFill>
                  <a:srgbClr val="267CB9"/>
                </a:solidFill>
                <a:effectLst/>
                <a:latin typeface="+mj-lt"/>
                <a:hlinkClick r:id="rId3"/>
              </a:rPr>
              <a:t>CirCor</a:t>
            </a:r>
            <a:r>
              <a:rPr lang="en-IN" sz="1800" b="0" i="0" u="none" strike="noStrike" dirty="0">
                <a:solidFill>
                  <a:srgbClr val="267CB9"/>
                </a:solidFill>
                <a:effectLst/>
                <a:latin typeface="+mj-lt"/>
                <a:hlinkClick r:id="rId3"/>
              </a:rPr>
              <a:t> </a:t>
            </a:r>
            <a:r>
              <a:rPr lang="en-IN" sz="1800" b="0" i="0" u="none" strike="noStrike" dirty="0" err="1">
                <a:solidFill>
                  <a:srgbClr val="267CB9"/>
                </a:solidFill>
                <a:effectLst/>
                <a:latin typeface="+mj-lt"/>
                <a:hlinkClick r:id="rId3"/>
              </a:rPr>
              <a:t>DigiScope</a:t>
            </a:r>
            <a:r>
              <a:rPr lang="en-IN" sz="1800" b="0" i="0" u="none" strike="noStrike" dirty="0">
                <a:solidFill>
                  <a:srgbClr val="267CB9"/>
                </a:solidFill>
                <a:effectLst/>
                <a:latin typeface="+mj-lt"/>
                <a:hlinkClick r:id="rId3"/>
              </a:rPr>
              <a:t> Dataset: From Murmur Detection to Murmur Classification. IEEE Journal of Biomedical and Health Informatics, </a:t>
            </a:r>
            <a:r>
              <a:rPr lang="en-IN" sz="1800" b="0" i="0" u="none" strike="noStrike" dirty="0" err="1">
                <a:solidFill>
                  <a:srgbClr val="267CB9"/>
                </a:solidFill>
                <a:effectLst/>
                <a:latin typeface="+mj-lt"/>
                <a:hlinkClick r:id="rId3"/>
              </a:rPr>
              <a:t>doi</a:t>
            </a:r>
            <a:r>
              <a:rPr lang="en-IN" sz="1800" b="0" i="0" u="none" strike="noStrike" dirty="0">
                <a:solidFill>
                  <a:srgbClr val="267CB9"/>
                </a:solidFill>
                <a:effectLst/>
                <a:latin typeface="+mj-lt"/>
                <a:hlinkClick r:id="rId3"/>
              </a:rPr>
              <a:t>: 10.1109/JBHI.2021.3137048.</a:t>
            </a:r>
            <a:endParaRPr lang="en-IN" sz="1800" b="0" i="0" dirty="0">
              <a:solidFill>
                <a:srgbClr val="72727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8865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49B8-19C2-4E41-F5FD-AD14326B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160C-D47F-EA3A-0FF3-0FD4E0E0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03"/>
            <a:ext cx="10515600" cy="1325563"/>
          </a:xfrm>
          <a:solidFill>
            <a:schemeClr val="accent1"/>
          </a:solidFill>
        </p:spPr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Lung Sound</a:t>
            </a:r>
          </a:p>
        </p:txBody>
      </p:sp>
    </p:spTree>
    <p:extLst>
      <p:ext uri="{BB962C8B-B14F-4D97-AF65-F5344CB8AC3E}">
        <p14:creationId xmlns:p14="http://schemas.microsoft.com/office/powerpoint/2010/main" val="241896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CE5A-4232-4C59-27EE-368E6531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3E0D608-2191-60E8-1525-BA35BB1F0960}"/>
              </a:ext>
            </a:extLst>
          </p:cNvPr>
          <p:cNvSpPr txBox="1">
            <a:spLocks/>
          </p:cNvSpPr>
          <p:nvPr/>
        </p:nvSpPr>
        <p:spPr>
          <a:xfrm>
            <a:off x="2018271" y="72175"/>
            <a:ext cx="9486342" cy="4715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Auscultation of Lung sound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486C17-C567-C0EB-2F44-CC3556A246BE}"/>
              </a:ext>
            </a:extLst>
          </p:cNvPr>
          <p:cNvSpPr txBox="1">
            <a:spLocks/>
          </p:cNvSpPr>
          <p:nvPr/>
        </p:nvSpPr>
        <p:spPr>
          <a:xfrm>
            <a:off x="2018271" y="929689"/>
            <a:ext cx="9486341" cy="4693935"/>
          </a:xfrm>
          <a:prstGeom prst="rect">
            <a:avLst/>
          </a:prstGeom>
          <a:ln>
            <a:noFill/>
          </a:ln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Normal Lung/Breath/Respiratory sounds – turbulent airflow in upper airways and large airways of the lungs (100 – 2000 Hz.</a:t>
            </a:r>
          </a:p>
          <a:p>
            <a:pPr algn="just"/>
            <a:r>
              <a:rPr lang="en-US" dirty="0"/>
              <a:t>As the sound is transmitted to the lungs, it gets dampened, higher frequencies are lost and softer lower pitched sound is heard (100 - 400 Hz).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AD7F3-62BB-FBA8-D6D0-CEA2FBBA5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71" y="2787980"/>
            <a:ext cx="9368624" cy="306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1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251AF-2962-64DE-6744-7FF687F1D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BA5A6E-C52B-0C02-661D-817DC0D3E082}"/>
              </a:ext>
            </a:extLst>
          </p:cNvPr>
          <p:cNvSpPr txBox="1">
            <a:spLocks/>
          </p:cNvSpPr>
          <p:nvPr/>
        </p:nvSpPr>
        <p:spPr>
          <a:xfrm>
            <a:off x="1993557" y="72175"/>
            <a:ext cx="9511055" cy="47152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Key features of Lung Sounds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DE3E02-E27E-1F66-AB35-7DAA14ED9491}"/>
              </a:ext>
            </a:extLst>
          </p:cNvPr>
          <p:cNvSpPr txBox="1">
            <a:spLocks/>
          </p:cNvSpPr>
          <p:nvPr/>
        </p:nvSpPr>
        <p:spPr>
          <a:xfrm>
            <a:off x="2018271" y="939114"/>
            <a:ext cx="9486341" cy="50238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b="1" dirty="0"/>
              <a:t>Vesicular Breath Sounds:</a:t>
            </a:r>
          </a:p>
          <a:p>
            <a:pPr algn="just"/>
            <a:r>
              <a:rPr lang="en-US" dirty="0"/>
              <a:t>Characteristics:</a:t>
            </a:r>
          </a:p>
          <a:p>
            <a:pPr lvl="1" algn="just"/>
            <a:r>
              <a:rPr lang="en-US" sz="1800" dirty="0"/>
              <a:t>Intensity of inspiration (I) more than expiration (E)</a:t>
            </a:r>
          </a:p>
          <a:p>
            <a:pPr lvl="1" algn="just"/>
            <a:r>
              <a:rPr lang="en-US" sz="1800" dirty="0"/>
              <a:t>Longer duration of inspiration</a:t>
            </a:r>
          </a:p>
          <a:p>
            <a:pPr lvl="1" algn="just"/>
            <a:r>
              <a:rPr lang="en-US" sz="1800" dirty="0"/>
              <a:t>Lower pitch in expiration</a:t>
            </a:r>
          </a:p>
          <a:p>
            <a:pPr marL="0" indent="0" algn="just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 algn="just">
              <a:buNone/>
            </a:pP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45E8F4-67E7-AF21-4154-A880D4359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09469"/>
              </p:ext>
            </p:extLst>
          </p:nvPr>
        </p:nvGraphicFramePr>
        <p:xfrm>
          <a:off x="2018271" y="3310153"/>
          <a:ext cx="9486342" cy="2225040"/>
        </p:xfrm>
        <a:graphic>
          <a:graphicData uri="http://schemas.openxmlformats.org/drawingml/2006/table">
            <a:tbl>
              <a:tblPr firstRow="1" bandRow="1">
                <a:effectLst>
                  <a:outerShdw blurRad="76200" dist="12700" dir="2700000" sy="-23000" kx="-800400" algn="bl" rotWithShape="0">
                    <a:prstClr val="black">
                      <a:alpha val="20000"/>
                    </a:prstClr>
                  </a:outerShdw>
                </a:effectLst>
                <a:tableStyleId>{5C22544A-7EE6-4342-B048-85BDC9FD1C3A}</a:tableStyleId>
              </a:tblPr>
              <a:tblGrid>
                <a:gridCol w="4743171">
                  <a:extLst>
                    <a:ext uri="{9D8B030D-6E8A-4147-A177-3AD203B41FA5}">
                      <a16:colId xmlns:a16="http://schemas.microsoft.com/office/drawing/2014/main" val="2007620013"/>
                    </a:ext>
                  </a:extLst>
                </a:gridCol>
                <a:gridCol w="4743171">
                  <a:extLst>
                    <a:ext uri="{9D8B030D-6E8A-4147-A177-3AD203B41FA5}">
                      <a16:colId xmlns:a16="http://schemas.microsoft.com/office/drawing/2014/main" val="2026157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Heart</a:t>
                      </a:r>
                      <a:r>
                        <a:rPr lang="en-US" baseline="0"/>
                        <a:t> sound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Frequency ranges</a:t>
                      </a:r>
                      <a:r>
                        <a:rPr lang="en-US" baseline="0"/>
                        <a:t> (Hz)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099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Normal Breath Sounds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 – 2000 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104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Adventitious Sounds - Wheeze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Anywhere between 400 Hz and 2kH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48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Adventitious Sounds - Crackles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200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49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Adventitious Sounds - Ronchi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38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Cough Sound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50-3000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641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1C36EA6-BBAF-238B-8DBF-57C7415ED25E}"/>
              </a:ext>
            </a:extLst>
          </p:cNvPr>
          <p:cNvSpPr txBox="1"/>
          <p:nvPr/>
        </p:nvSpPr>
        <p:spPr>
          <a:xfrm>
            <a:off x="2018272" y="5606422"/>
            <a:ext cx="9511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 startAt="4"/>
            </a:pPr>
            <a:r>
              <a:rPr lang="en-US" sz="1000" dirty="0">
                <a:hlinkClick r:id="rId2"/>
              </a:rPr>
              <a:t>Approach to Lung sounds | PPT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214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552</Words>
  <Application>Microsoft Office PowerPoint</Application>
  <PresentationFormat>Widescreen</PresentationFormat>
  <Paragraphs>62</Paragraphs>
  <Slides>12</Slides>
  <Notes>0</Notes>
  <HiddenSlides>0</HiddenSlides>
  <MMClips>4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Heart Sound</vt:lpstr>
      <vt:lpstr>PowerPoint-præsentation</vt:lpstr>
      <vt:lpstr>PowerPoint-præsentation</vt:lpstr>
      <vt:lpstr>PowerPoint-præsentation</vt:lpstr>
      <vt:lpstr>Heart Sounds &amp; Murmurs | Clinical Medicine</vt:lpstr>
      <vt:lpstr>References:</vt:lpstr>
      <vt:lpstr>Lung Sound</vt:lpstr>
      <vt:lpstr>PowerPoint-præsentation</vt:lpstr>
      <vt:lpstr>PowerPoint-præsentation</vt:lpstr>
      <vt:lpstr>Vesicular Breath Sounds</vt:lpstr>
      <vt:lpstr>Abnormal Breath Sounds | Respiratory System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 Highway</dc:creator>
  <cp:lastModifiedBy>Jacob El-Omar</cp:lastModifiedBy>
  <cp:revision>11</cp:revision>
  <dcterms:created xsi:type="dcterms:W3CDTF">2024-12-09T04:38:37Z</dcterms:created>
  <dcterms:modified xsi:type="dcterms:W3CDTF">2025-02-13T11:09:40Z</dcterms:modified>
</cp:coreProperties>
</file>