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slideLayout" Target="../slideLayouts/slideLayout1.xml"/><Relationship Id="rId9"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slideLayout" Target="../slideLayouts/slideLayout1.xml"/><Relationship Id="rId10"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image" Target="../media/image-13-7.png"/><Relationship Id="rId8" Type="http://schemas.openxmlformats.org/officeDocument/2006/relationships/slideLayout" Target="../slideLayouts/slideLayout1.xml"/><Relationship Id="rId9"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slideLayout" Target="../slideLayouts/slideLayout1.xml"/><Relationship Id="rId9"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image" Target="../media/image-16-8.png"/><Relationship Id="rId9" Type="http://schemas.openxmlformats.org/officeDocument/2006/relationships/image" Target="../media/image-16-9.png"/><Relationship Id="rId10" Type="http://schemas.openxmlformats.org/officeDocument/2006/relationships/image" Target="../media/image-16-10.png"/><Relationship Id="rId11" Type="http://schemas.openxmlformats.org/officeDocument/2006/relationships/slideLayout" Target="../slideLayouts/slideLayout1.xml"/><Relationship Id="rId1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slideLayout" Target="../slideLayouts/slideLayout1.xml"/><Relationship Id="rId8"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slideLayout" Target="../slideLayouts/slideLayout1.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image" Target="../media/image-19-7.png"/><Relationship Id="rId8" Type="http://schemas.openxmlformats.org/officeDocument/2006/relationships/slideLayout" Target="../slideLayouts/slideLayout1.xml"/><Relationship Id="rId9"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1.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image" Target="../media/image-9-9.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image" Target="../media/image-9-12.png"/><Relationship Id="rId13" Type="http://schemas.openxmlformats.org/officeDocument/2006/relationships/image" Target="../media/image-9-13.png"/><Relationship Id="rId14" Type="http://schemas.openxmlformats.org/officeDocument/2006/relationships/slideLayout" Target="../slideLayouts/slideLayout1.xml"/><Relationship Id="rId1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8F9FA"/>
          </a:solidFill>
          <a:ln/>
        </p:spPr>
      </p:sp>
      <p:sp>
        <p:nvSpPr>
          <p:cNvPr id="3" name="Shape 1"/>
          <p:cNvSpPr/>
          <p:nvPr/>
        </p:nvSpPr>
        <p:spPr>
          <a:xfrm>
            <a:off x="0" y="0"/>
            <a:ext cx="12191695" cy="1143000"/>
          </a:xfrm>
          <a:prstGeom prst="rect">
            <a:avLst/>
          </a:prstGeom>
          <a:solidFill>
            <a:srgbClr val="0B4D6C"/>
          </a:solidFill>
          <a:ln/>
        </p:spPr>
      </p:sp>
      <p:sp>
        <p:nvSpPr>
          <p:cNvPr id="4" name="Shape 2"/>
          <p:cNvSpPr/>
          <p:nvPr/>
        </p:nvSpPr>
        <p:spPr>
          <a:xfrm>
            <a:off x="0" y="1143000"/>
            <a:ext cx="12191695" cy="5715000"/>
          </a:xfrm>
          <a:prstGeom prst="rect">
            <a:avLst/>
          </a:prstGeom>
          <a:solidFill>
            <a:srgbClr val="FFFFFF"/>
          </a:solidFill>
          <a:ln/>
        </p:spPr>
      </p:sp>
      <p:sp>
        <p:nvSpPr>
          <p:cNvPr id="5" name="Text 3"/>
          <p:cNvSpPr txBox="1"/>
          <p:nvPr/>
        </p:nvSpPr>
        <p:spPr>
          <a:xfrm>
            <a:off x="9793224" y="6316675"/>
            <a:ext cx="2153412" cy="219456"/>
          </a:xfrm>
          <a:prstGeom prst="rect">
            <a:avLst/>
          </a:prstGeom>
          <a:noFill/>
          <a:ln/>
        </p:spPr>
        <p:txBody>
          <a:bodyPr wrap="square" lIns="0" tIns="0" rIns="0" bIns="0" rtlCol="0" anchor="ctr"/>
          <a:lstStyle/>
          <a:p>
            <a:pPr algn="l" indent="0" marL="0">
              <a:buNone/>
            </a:pPr>
            <a:r>
              <a:rPr lang="en-US" sz="1400" dirty="0">
                <a:solidFill>
                  <a:srgbClr val="999999"/>
                </a:solidFill>
                <a:latin typeface="Roboto" pitchFamily="34" charset="0"/>
                <a:ea typeface="Roboto" pitchFamily="34" charset="-122"/>
                <a:cs typeface="Roboto" pitchFamily="34" charset="-120"/>
              </a:rPr>
              <a:t>Institution / Organization</a:t>
            </a:r>
            <a:endParaRPr lang="en-US" sz="1400" dirty="0"/>
          </a:p>
        </p:txBody>
      </p:sp>
      <p:sp>
        <p:nvSpPr>
          <p:cNvPr id="6" name="Shape 4"/>
          <p:cNvSpPr/>
          <p:nvPr/>
        </p:nvSpPr>
        <p:spPr>
          <a:xfrm>
            <a:off x="0" y="6762902"/>
            <a:ext cx="12191695" cy="95098"/>
          </a:xfrm>
          <a:prstGeom prst="rect">
            <a:avLst/>
          </a:prstGeom>
          <a:solidFill>
            <a:srgbClr val="0B4D6C"/>
          </a:solidFill>
          <a:ln/>
        </p:spPr>
      </p:sp>
      <p:sp>
        <p:nvSpPr>
          <p:cNvPr id="7" name="Shape 5"/>
          <p:cNvSpPr/>
          <p:nvPr/>
        </p:nvSpPr>
        <p:spPr>
          <a:xfrm>
            <a:off x="4667098" y="2000707"/>
            <a:ext cx="2857500" cy="2857500"/>
          </a:xfrm>
          <a:prstGeom prst="ellipse">
            <a:avLst/>
          </a:prstGeom>
          <a:solidFill>
            <a:srgbClr val="0B4D6C">
              <a:alpha val="5000"/>
            </a:srgbClr>
          </a:solidFill>
          <a:ln/>
        </p:spPr>
      </p:sp>
      <p:pic>
        <p:nvPicPr>
          <p:cNvPr id="8" name="Image 0" descr="preencoded.png">    </p:cNvPr>
          <p:cNvPicPr>
            <a:picLocks noChangeAspect="1"/>
          </p:cNvPicPr>
          <p:nvPr/>
        </p:nvPicPr>
        <p:blipFill>
          <a:blip r:embed="rId1"/>
          <a:srcRect l="0" r="0" t="0" b="0"/>
          <a:stretch/>
        </p:blipFill>
        <p:spPr>
          <a:xfrm>
            <a:off x="5262372" y="2063801"/>
            <a:ext cx="381305" cy="381305"/>
          </a:xfrm>
          <a:prstGeom prst="rect">
            <a:avLst/>
          </a:prstGeom>
        </p:spPr>
      </p:pic>
      <p:pic>
        <p:nvPicPr>
          <p:cNvPr id="9" name="Image 1" descr="preencoded.png">    </p:cNvPr>
          <p:cNvPicPr>
            <a:picLocks noChangeAspect="1"/>
          </p:cNvPicPr>
          <p:nvPr/>
        </p:nvPicPr>
        <p:blipFill>
          <a:blip r:embed="rId2"/>
          <a:srcRect l="-17" r="-17" t="0" b="0"/>
          <a:stretch/>
        </p:blipFill>
        <p:spPr>
          <a:xfrm>
            <a:off x="5928970" y="2063801"/>
            <a:ext cx="333756" cy="381305"/>
          </a:xfrm>
          <a:prstGeom prst="rect">
            <a:avLst/>
          </a:prstGeom>
        </p:spPr>
      </p:pic>
      <p:pic>
        <p:nvPicPr>
          <p:cNvPr id="10" name="Image 2" descr="preencoded.png">    </p:cNvPr>
          <p:cNvPicPr>
            <a:picLocks noChangeAspect="1"/>
          </p:cNvPicPr>
          <p:nvPr/>
        </p:nvPicPr>
        <p:blipFill>
          <a:blip r:embed="rId3"/>
          <a:srcRect l="0" r="0" t="0" b="0"/>
          <a:stretch/>
        </p:blipFill>
        <p:spPr>
          <a:xfrm>
            <a:off x="6548018" y="2063801"/>
            <a:ext cx="381305" cy="381305"/>
          </a:xfrm>
          <a:prstGeom prst="rect">
            <a:avLst/>
          </a:prstGeom>
        </p:spPr>
      </p:pic>
      <p:sp>
        <p:nvSpPr>
          <p:cNvPr id="11" name="Text 6"/>
          <p:cNvSpPr txBox="1"/>
          <p:nvPr/>
        </p:nvSpPr>
        <p:spPr>
          <a:xfrm>
            <a:off x="1802282" y="2816352"/>
            <a:ext cx="8992210" cy="1295705"/>
          </a:xfrm>
          <a:prstGeom prst="rect">
            <a:avLst/>
          </a:prstGeom>
          <a:noFill/>
          <a:ln/>
        </p:spPr>
        <p:txBody>
          <a:bodyPr wrap="square" lIns="0" tIns="0" rIns="0" bIns="0" rtlCol="0" anchor="ctr"/>
          <a:lstStyle/>
          <a:p>
            <a:pPr algn="ctr" indent="0" marL="0">
              <a:buNone/>
            </a:pPr>
            <a:r>
              <a:rPr lang="en-US" sz="4200" b="1" dirty="0">
                <a:solidFill>
                  <a:srgbClr val="0B4D6C"/>
                </a:solidFill>
                <a:latin typeface="Montserrat" pitchFamily="34" charset="0"/>
                <a:ea typeface="Montserrat" pitchFamily="34" charset="-122"/>
                <a:cs typeface="Montserrat" pitchFamily="34" charset="-120"/>
              </a:rPr>
              <a:t>Post-Quantum Hybrid Security Framework</a:t>
            </a:r>
            <a:endParaRPr lang="en-US" sz="4200" dirty="0"/>
          </a:p>
        </p:txBody>
      </p:sp>
      <p:sp>
        <p:nvSpPr>
          <p:cNvPr id="12" name="Text 7"/>
          <p:cNvSpPr txBox="1"/>
          <p:nvPr/>
        </p:nvSpPr>
        <p:spPr>
          <a:xfrm>
            <a:off x="480060" y="4305910"/>
            <a:ext cx="8591702" cy="333756"/>
          </a:xfrm>
          <a:prstGeom prst="rect">
            <a:avLst/>
          </a:prstGeom>
          <a:noFill/>
          <a:ln/>
        </p:spPr>
        <p:txBody>
          <a:bodyPr wrap="square" lIns="0" tIns="0" rIns="0" bIns="0" rtlCol="0" anchor="ctr"/>
          <a:lstStyle/>
          <a:p>
            <a:pPr algn="ctr" indent="0" marL="0">
              <a:buNone/>
            </a:pPr>
            <a:r>
              <a:rPr lang="en-US" sz="2200" dirty="0">
                <a:solidFill>
                  <a:srgbClr val="168EA9"/>
                </a:solidFill>
                <a:latin typeface="Montserrat" pitchFamily="34" charset="0"/>
                <a:ea typeface="Montserrat" pitchFamily="34" charset="-122"/>
                <a:cs typeface="Montserrat" pitchFamily="34" charset="-120"/>
              </a:rPr>
              <a:t>Defending against Classical, Quantum, and Leakage Attacks</a:t>
            </a:r>
            <a:endParaRPr lang="en-US" sz="2200" dirty="0"/>
          </a:p>
        </p:txBody>
      </p:sp>
      <p:sp>
        <p:nvSpPr>
          <p:cNvPr id="13" name="Text 8"/>
          <p:cNvSpPr txBox="1"/>
          <p:nvPr/>
        </p:nvSpPr>
        <p:spPr>
          <a:xfrm>
            <a:off x="4241902" y="5262372"/>
            <a:ext cx="3886200" cy="267005"/>
          </a:xfrm>
          <a:prstGeom prst="rect">
            <a:avLst/>
          </a:prstGeom>
          <a:noFill/>
          <a:ln/>
        </p:spPr>
        <p:txBody>
          <a:bodyPr wrap="square" lIns="0" tIns="0" rIns="0" bIns="0" rtlCol="0" anchor="ctr"/>
          <a:lstStyle/>
          <a:p>
            <a:pPr algn="ctr" indent="0" marL="0">
              <a:buNone/>
            </a:pPr>
            <a:r>
              <a:rPr lang="en-US" sz="1800" dirty="0">
                <a:solidFill>
                  <a:srgbClr val="333333"/>
                </a:solidFill>
                <a:latin typeface="Roboto" pitchFamily="34" charset="0"/>
                <a:ea typeface="Roboto" pitchFamily="34" charset="-122"/>
                <a:cs typeface="Roboto" pitchFamily="34" charset="-120"/>
              </a:rPr>
              <a:t>Martin Luther — Concept &amp; Research</a:t>
            </a:r>
            <a:endParaRPr lang="en-US" sz="1800" dirty="0"/>
          </a:p>
        </p:txBody>
      </p:sp>
      <p:sp>
        <p:nvSpPr>
          <p:cNvPr id="14" name="Text 9"/>
          <p:cNvSpPr txBox="1"/>
          <p:nvPr/>
        </p:nvSpPr>
        <p:spPr>
          <a:xfrm>
            <a:off x="5341925" y="5682082"/>
            <a:ext cx="1648663" cy="219456"/>
          </a:xfrm>
          <a:prstGeom prst="rect">
            <a:avLst/>
          </a:prstGeom>
          <a:noFill/>
          <a:ln/>
        </p:spPr>
        <p:txBody>
          <a:bodyPr wrap="square" lIns="0" tIns="0" rIns="0" bIns="0" rtlCol="0" anchor="ctr"/>
          <a:lstStyle/>
          <a:p>
            <a:pPr algn="ctr" indent="0" marL="0">
              <a:buNone/>
            </a:pPr>
            <a:r>
              <a:rPr lang="en-US" sz="1400" dirty="0">
                <a:solidFill>
                  <a:srgbClr val="666666"/>
                </a:solidFill>
                <a:latin typeface="Roboto" pitchFamily="34" charset="0"/>
                <a:ea typeface="Roboto" pitchFamily="34" charset="-122"/>
                <a:cs typeface="Roboto" pitchFamily="34" charset="-120"/>
              </a:rPr>
              <a:t>September 4, 2025</a:t>
            </a:r>
            <a:endParaRPr lang="en-US" sz="1400" dirty="0"/>
          </a:p>
        </p:txBody>
      </p:sp>
      <p:sp>
        <p:nvSpPr>
          <p:cNvPr id="15" name="Shape 10"/>
          <p:cNvSpPr/>
          <p:nvPr/>
        </p:nvSpPr>
        <p:spPr>
          <a:xfrm>
            <a:off x="10541203" y="6344107"/>
            <a:ext cx="1466698" cy="323698"/>
          </a:xfrm>
          <a:prstGeom prst="roundRect">
            <a:avLst>
              <a:gd name="adj" fmla="val 33234"/>
            </a:avLst>
          </a:prstGeom>
          <a:solidFill>
            <a:srgbClr val="333333"/>
          </a:solidFill>
          <a:ln/>
        </p:spPr>
      </p:sp>
      <p:pic>
        <p:nvPicPr>
          <p:cNvPr id="16" name="Image 3" descr="preencoded.png">    </p:cNvPr>
          <p:cNvPicPr>
            <a:picLocks noChangeAspect="1"/>
          </p:cNvPicPr>
          <p:nvPr/>
        </p:nvPicPr>
        <p:blipFill>
          <a:blip r:embed="rId4"/>
          <a:srcRect l="0" r="0" t="0" b="0"/>
          <a:stretch/>
        </p:blipFill>
        <p:spPr>
          <a:xfrm>
            <a:off x="10655503" y="6439205"/>
            <a:ext cx="133502" cy="133502"/>
          </a:xfrm>
          <a:prstGeom prst="rect">
            <a:avLst/>
          </a:prstGeom>
        </p:spPr>
      </p:pic>
      <p:sp>
        <p:nvSpPr>
          <p:cNvPr id="17" name="Shape 11"/>
          <p:cNvSpPr/>
          <p:nvPr/>
        </p:nvSpPr>
        <p:spPr>
          <a:xfrm>
            <a:off x="10541203" y="6344107"/>
            <a:ext cx="1466698" cy="323698"/>
          </a:xfrm>
          <a:prstGeom prst="roundRect">
            <a:avLst>
              <a:gd name="adj" fmla="val 33234"/>
            </a:avLst>
          </a:prstGeom>
          <a:solidFill>
            <a:srgbClr val="333333"/>
          </a:solidFill>
          <a:ln/>
        </p:spPr>
      </p:sp>
      <p:sp>
        <p:nvSpPr>
          <p:cNvPr id="18" name="Text 12"/>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19"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20" name="Text 1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3047695" y="3112618"/>
            <a:ext cx="19202" cy="190195"/>
          </a:xfrm>
          <a:prstGeom prst="rect">
            <a:avLst/>
          </a:prstGeom>
          <a:solidFill>
            <a:srgbClr val="AAAAAA"/>
          </a:solidFill>
          <a:ln/>
        </p:spPr>
      </p:sp>
      <p:sp>
        <p:nvSpPr>
          <p:cNvPr id="3" name="Shape 1"/>
          <p:cNvSpPr/>
          <p:nvPr/>
        </p:nvSpPr>
        <p:spPr>
          <a:xfrm>
            <a:off x="6096305" y="3112618"/>
            <a:ext cx="19202" cy="190195"/>
          </a:xfrm>
          <a:prstGeom prst="rect">
            <a:avLst/>
          </a:prstGeom>
          <a:solidFill>
            <a:srgbClr val="AAAAAA"/>
          </a:solidFill>
          <a:ln/>
        </p:spPr>
      </p:sp>
      <p:sp>
        <p:nvSpPr>
          <p:cNvPr id="4" name="Shape 2"/>
          <p:cNvSpPr/>
          <p:nvPr/>
        </p:nvSpPr>
        <p:spPr>
          <a:xfrm>
            <a:off x="9144000" y="3112618"/>
            <a:ext cx="19202" cy="190195"/>
          </a:xfrm>
          <a:prstGeom prst="rect">
            <a:avLst/>
          </a:prstGeom>
          <a:solidFill>
            <a:srgbClr val="AAAAAA"/>
          </a:solidFill>
          <a:ln/>
        </p:spPr>
      </p:sp>
      <p:sp>
        <p:nvSpPr>
          <p:cNvPr id="5" name="Shape 3"/>
          <p:cNvSpPr/>
          <p:nvPr/>
        </p:nvSpPr>
        <p:spPr>
          <a:xfrm>
            <a:off x="3047695" y="4065422"/>
            <a:ext cx="19202" cy="190195"/>
          </a:xfrm>
          <a:prstGeom prst="rect">
            <a:avLst/>
          </a:prstGeom>
          <a:solidFill>
            <a:srgbClr val="AAAAAA"/>
          </a:solidFill>
          <a:ln/>
        </p:spPr>
      </p:sp>
      <p:sp>
        <p:nvSpPr>
          <p:cNvPr id="6" name="Shape 4"/>
          <p:cNvSpPr/>
          <p:nvPr/>
        </p:nvSpPr>
        <p:spPr>
          <a:xfrm>
            <a:off x="6096305" y="4065422"/>
            <a:ext cx="19202" cy="190195"/>
          </a:xfrm>
          <a:prstGeom prst="rect">
            <a:avLst/>
          </a:prstGeom>
          <a:solidFill>
            <a:srgbClr val="AAAAAA"/>
          </a:solidFill>
          <a:ln/>
        </p:spPr>
      </p:sp>
      <p:sp>
        <p:nvSpPr>
          <p:cNvPr id="7" name="Shape 5"/>
          <p:cNvSpPr/>
          <p:nvPr/>
        </p:nvSpPr>
        <p:spPr>
          <a:xfrm>
            <a:off x="9144000" y="4065422"/>
            <a:ext cx="19202" cy="190195"/>
          </a:xfrm>
          <a:prstGeom prst="rect">
            <a:avLst/>
          </a:prstGeom>
          <a:solidFill>
            <a:srgbClr val="AAAAAA"/>
          </a:solidFill>
          <a:ln/>
        </p:spPr>
      </p:sp>
      <p:sp>
        <p:nvSpPr>
          <p:cNvPr id="8" name="Shape 6"/>
          <p:cNvSpPr/>
          <p:nvPr/>
        </p:nvSpPr>
        <p:spPr>
          <a:xfrm>
            <a:off x="3047695" y="5018227"/>
            <a:ext cx="19202" cy="190195"/>
          </a:xfrm>
          <a:prstGeom prst="rect">
            <a:avLst/>
          </a:prstGeom>
          <a:solidFill>
            <a:srgbClr val="AAAAAA"/>
          </a:solidFill>
          <a:ln/>
        </p:spPr>
      </p:sp>
      <p:sp>
        <p:nvSpPr>
          <p:cNvPr id="9" name="Shape 7"/>
          <p:cNvSpPr/>
          <p:nvPr/>
        </p:nvSpPr>
        <p:spPr>
          <a:xfrm>
            <a:off x="6096305" y="5018227"/>
            <a:ext cx="19202" cy="190195"/>
          </a:xfrm>
          <a:prstGeom prst="rect">
            <a:avLst/>
          </a:prstGeom>
          <a:solidFill>
            <a:srgbClr val="AAAAAA"/>
          </a:solidFill>
          <a:ln/>
        </p:spPr>
      </p:sp>
      <p:sp>
        <p:nvSpPr>
          <p:cNvPr id="10" name="Shape 8"/>
          <p:cNvSpPr/>
          <p:nvPr/>
        </p:nvSpPr>
        <p:spPr>
          <a:xfrm>
            <a:off x="9144000" y="5018227"/>
            <a:ext cx="19202" cy="190195"/>
          </a:xfrm>
          <a:prstGeom prst="rect">
            <a:avLst/>
          </a:prstGeom>
          <a:solidFill>
            <a:srgbClr val="AAAAAA"/>
          </a:solidFill>
          <a:ln/>
        </p:spPr>
      </p:sp>
      <p:sp>
        <p:nvSpPr>
          <p:cNvPr id="11" name="Shape 9"/>
          <p:cNvSpPr/>
          <p:nvPr/>
        </p:nvSpPr>
        <p:spPr>
          <a:xfrm>
            <a:off x="0" y="0"/>
            <a:ext cx="12191695" cy="7744054"/>
          </a:xfrm>
          <a:prstGeom prst="rect">
            <a:avLst/>
          </a:prstGeom>
          <a:solidFill>
            <a:srgbClr val="FFFFFF"/>
          </a:solidFill>
          <a:ln/>
        </p:spPr>
      </p:sp>
      <p:sp>
        <p:nvSpPr>
          <p:cNvPr id="12" name="Shape 10"/>
          <p:cNvSpPr/>
          <p:nvPr/>
        </p:nvSpPr>
        <p:spPr>
          <a:xfrm>
            <a:off x="0" y="0"/>
            <a:ext cx="12191695" cy="857707"/>
          </a:xfrm>
          <a:prstGeom prst="rect">
            <a:avLst/>
          </a:prstGeom>
          <a:solidFill>
            <a:srgbClr val="0B4D6C"/>
          </a:solidFill>
          <a:ln/>
        </p:spPr>
      </p:sp>
      <p:sp>
        <p:nvSpPr>
          <p:cNvPr id="13" name="Text 11"/>
          <p:cNvSpPr txBox="1"/>
          <p:nvPr/>
        </p:nvSpPr>
        <p:spPr>
          <a:xfrm>
            <a:off x="381305" y="214884"/>
            <a:ext cx="5162702"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Hybrid Security Architecture</a:t>
            </a:r>
            <a:endParaRPr lang="en-US" sz="2600" dirty="0"/>
          </a:p>
        </p:txBody>
      </p:sp>
      <p:sp>
        <p:nvSpPr>
          <p:cNvPr id="14" name="Text 12"/>
          <p:cNvSpPr txBox="1"/>
          <p:nvPr/>
        </p:nvSpPr>
        <p:spPr>
          <a:xfrm>
            <a:off x="476402" y="1171346"/>
            <a:ext cx="95829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Our hybrid security framework integrates both classical and post-quantum cryptographic primitives to create a defense-in-depth strategy against all threat vectors: classical, quantum, and side-channel attacks.</a:t>
            </a:r>
            <a:endParaRPr lang="en-US" sz="1300" dirty="0"/>
          </a:p>
        </p:txBody>
      </p:sp>
      <p:sp>
        <p:nvSpPr>
          <p:cNvPr id="15" name="Shape 13"/>
          <p:cNvSpPr/>
          <p:nvPr/>
        </p:nvSpPr>
        <p:spPr>
          <a:xfrm>
            <a:off x="2444191" y="2017166"/>
            <a:ext cx="152705" cy="152705"/>
          </a:xfrm>
          <a:prstGeom prst="roundRect">
            <a:avLst>
              <a:gd name="adj" fmla="val 112275"/>
            </a:avLst>
          </a:prstGeom>
          <a:solidFill>
            <a:srgbClr val="D9EBF3"/>
          </a:solidFill>
          <a:ln w="12700">
            <a:solidFill>
              <a:srgbClr val="168EA9"/>
            </a:solidFill>
            <a:prstDash val="solid"/>
          </a:ln>
        </p:spPr>
      </p:sp>
      <p:sp>
        <p:nvSpPr>
          <p:cNvPr id="16" name="Shape 14"/>
          <p:cNvSpPr/>
          <p:nvPr/>
        </p:nvSpPr>
        <p:spPr>
          <a:xfrm>
            <a:off x="4794199" y="2017166"/>
            <a:ext cx="152705" cy="152705"/>
          </a:xfrm>
          <a:prstGeom prst="roundRect">
            <a:avLst>
              <a:gd name="adj" fmla="val 112275"/>
            </a:avLst>
          </a:prstGeom>
          <a:solidFill>
            <a:srgbClr val="FCE9DB"/>
          </a:solidFill>
          <a:ln w="12700">
            <a:solidFill>
              <a:srgbClr val="FF6B35"/>
            </a:solidFill>
            <a:prstDash val="solid"/>
          </a:ln>
        </p:spPr>
      </p:sp>
      <p:sp>
        <p:nvSpPr>
          <p:cNvPr id="17" name="Shape 15"/>
          <p:cNvSpPr/>
          <p:nvPr/>
        </p:nvSpPr>
        <p:spPr>
          <a:xfrm>
            <a:off x="6782105" y="2017166"/>
            <a:ext cx="152705" cy="152705"/>
          </a:xfrm>
          <a:prstGeom prst="roundRect">
            <a:avLst>
              <a:gd name="adj" fmla="val 112275"/>
            </a:avLst>
          </a:prstGeom>
          <a:solidFill>
            <a:srgbClr val="E3F4E3"/>
          </a:solidFill>
          <a:ln w="12700">
            <a:solidFill>
              <a:srgbClr val="4CAF50"/>
            </a:solidFill>
            <a:prstDash val="solid"/>
          </a:ln>
        </p:spPr>
      </p:sp>
      <p:sp>
        <p:nvSpPr>
          <p:cNvPr id="18" name="Shape 16"/>
          <p:cNvSpPr/>
          <p:nvPr/>
        </p:nvSpPr>
        <p:spPr>
          <a:xfrm>
            <a:off x="8600846" y="2017166"/>
            <a:ext cx="152705" cy="152705"/>
          </a:xfrm>
          <a:prstGeom prst="roundRect">
            <a:avLst>
              <a:gd name="adj" fmla="val 112275"/>
            </a:avLst>
          </a:prstGeom>
          <a:solidFill>
            <a:srgbClr val="E6E6E6"/>
          </a:solidFill>
          <a:ln w="12700">
            <a:solidFill>
              <a:srgbClr val="555555"/>
            </a:solidFill>
            <a:prstDash val="solid"/>
          </a:ln>
        </p:spPr>
      </p:sp>
      <p:sp>
        <p:nvSpPr>
          <p:cNvPr id="19" name="Text 17"/>
          <p:cNvSpPr txBox="1"/>
          <p:nvPr/>
        </p:nvSpPr>
        <p:spPr>
          <a:xfrm>
            <a:off x="2672791" y="1998878"/>
            <a:ext cx="20007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Post-Quantum Components</a:t>
            </a:r>
            <a:endParaRPr lang="en-US" sz="1200" dirty="0"/>
          </a:p>
        </p:txBody>
      </p:sp>
      <p:sp>
        <p:nvSpPr>
          <p:cNvPr id="20" name="Text 18"/>
          <p:cNvSpPr txBox="1"/>
          <p:nvPr/>
        </p:nvSpPr>
        <p:spPr>
          <a:xfrm>
            <a:off x="5022799" y="1998878"/>
            <a:ext cx="16386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Classical Components</a:t>
            </a:r>
            <a:endParaRPr lang="en-US" sz="1200" dirty="0"/>
          </a:p>
        </p:txBody>
      </p:sp>
      <p:sp>
        <p:nvSpPr>
          <p:cNvPr id="21" name="Text 19"/>
          <p:cNvSpPr txBox="1"/>
          <p:nvPr/>
        </p:nvSpPr>
        <p:spPr>
          <a:xfrm>
            <a:off x="7010705" y="1998878"/>
            <a:ext cx="14676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Hybrid Mechanisms</a:t>
            </a:r>
            <a:endParaRPr lang="en-US" sz="1200" dirty="0"/>
          </a:p>
        </p:txBody>
      </p:sp>
      <p:sp>
        <p:nvSpPr>
          <p:cNvPr id="22" name="Text 20"/>
          <p:cNvSpPr txBox="1"/>
          <p:nvPr/>
        </p:nvSpPr>
        <p:spPr>
          <a:xfrm>
            <a:off x="8829446" y="1998878"/>
            <a:ext cx="10387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Infrastructure</a:t>
            </a:r>
            <a:endParaRPr lang="en-US" sz="1200" dirty="0"/>
          </a:p>
        </p:txBody>
      </p:sp>
      <p:sp>
        <p:nvSpPr>
          <p:cNvPr id="23" name="Shape 21"/>
          <p:cNvSpPr/>
          <p:nvPr/>
        </p:nvSpPr>
        <p:spPr>
          <a:xfrm>
            <a:off x="1333195" y="2350922"/>
            <a:ext cx="9525305" cy="761695"/>
          </a:xfrm>
          <a:prstGeom prst="roundRect">
            <a:avLst>
              <a:gd name="adj" fmla="val 9004"/>
            </a:avLst>
          </a:prstGeom>
          <a:solidFill>
            <a:srgbClr val="E8F4F8"/>
          </a:solidFill>
          <a:ln w="25400">
            <a:solidFill>
              <a:srgbClr val="168EA9"/>
            </a:solidFill>
            <a:prstDash val="solid"/>
          </a:ln>
        </p:spPr>
      </p:sp>
      <p:sp>
        <p:nvSpPr>
          <p:cNvPr id="24" name="Text 22"/>
          <p:cNvSpPr txBox="1"/>
          <p:nvPr/>
        </p:nvSpPr>
        <p:spPr>
          <a:xfrm>
            <a:off x="1519733" y="2233879"/>
            <a:ext cx="277063" cy="1000354"/>
          </a:xfrm>
          <a:prstGeom prst="rect">
            <a:avLst/>
          </a:prstGeom>
          <a:noFill/>
          <a:ln/>
        </p:spPr>
        <p:txBody>
          <a:bodyPr wrap="square" lIns="0" tIns="0" rIns="0" bIns="0" rtlCol="0" anchor="ctr"/>
          <a:lstStyle/>
          <a:p>
            <a:pPr algn="l" indent="0" marL="0">
              <a:buNone/>
            </a:pPr>
            <a:r>
              <a:rPr lang="en-US" sz="1100" b="1" dirty="0">
                <a:solidFill>
                  <a:srgbClr val="0B4D6C"/>
                </a:solidFill>
                <a:latin typeface="Montserrat" pitchFamily="34" charset="0"/>
                <a:ea typeface="Montserrat" pitchFamily="34" charset="-122"/>
                <a:cs typeface="Montserrat" pitchFamily="34" charset="-120"/>
              </a:rPr>
              <a:t>Key Exchange</a:t>
            </a:r>
            <a:endParaRPr lang="en-US" sz="1100" dirty="0"/>
          </a:p>
        </p:txBody>
      </p:sp>
      <p:sp>
        <p:nvSpPr>
          <p:cNvPr id="25" name="Shape 23"/>
          <p:cNvSpPr/>
          <p:nvPr/>
        </p:nvSpPr>
        <p:spPr>
          <a:xfrm>
            <a:off x="2266798" y="2446020"/>
            <a:ext cx="1714500" cy="571500"/>
          </a:xfrm>
          <a:prstGeom prst="roundRect">
            <a:avLst>
              <a:gd name="adj" fmla="val 10667"/>
            </a:avLst>
          </a:prstGeom>
          <a:solidFill>
            <a:srgbClr val="D9EBF3"/>
          </a:solidFill>
          <a:ln w="12700">
            <a:solidFill>
              <a:srgbClr val="168EA9"/>
            </a:solidFill>
            <a:prstDash val="solid"/>
          </a:ln>
        </p:spPr>
      </p:sp>
      <p:sp>
        <p:nvSpPr>
          <p:cNvPr id="26" name="Text 24"/>
          <p:cNvSpPr txBox="1"/>
          <p:nvPr/>
        </p:nvSpPr>
        <p:spPr>
          <a:xfrm>
            <a:off x="2553005" y="2533802"/>
            <a:ext cx="1239012"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CRYSTALS-Kyber</a:t>
            </a:r>
            <a:endParaRPr lang="en-US" sz="1000" dirty="0"/>
          </a:p>
        </p:txBody>
      </p:sp>
      <p:sp>
        <p:nvSpPr>
          <p:cNvPr id="27" name="Text 25"/>
          <p:cNvSpPr txBox="1"/>
          <p:nvPr/>
        </p:nvSpPr>
        <p:spPr>
          <a:xfrm>
            <a:off x="2542946" y="2785262"/>
            <a:ext cx="1267358"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Lattice-based KEM</a:t>
            </a:r>
            <a:endParaRPr lang="en-US" sz="1000" dirty="0"/>
          </a:p>
        </p:txBody>
      </p:sp>
      <p:sp>
        <p:nvSpPr>
          <p:cNvPr id="28" name="Shape 26"/>
          <p:cNvSpPr/>
          <p:nvPr/>
        </p:nvSpPr>
        <p:spPr>
          <a:xfrm>
            <a:off x="5238598" y="2446020"/>
            <a:ext cx="1714500" cy="571500"/>
          </a:xfrm>
          <a:prstGeom prst="roundRect">
            <a:avLst>
              <a:gd name="adj" fmla="val 10667"/>
            </a:avLst>
          </a:prstGeom>
          <a:solidFill>
            <a:srgbClr val="E3F4E3"/>
          </a:solidFill>
          <a:ln w="12700">
            <a:solidFill>
              <a:srgbClr val="4CAF50"/>
            </a:solidFill>
            <a:prstDash val="solid"/>
          </a:ln>
        </p:spPr>
      </p:sp>
      <p:sp>
        <p:nvSpPr>
          <p:cNvPr id="29" name="Text 27"/>
          <p:cNvSpPr txBox="1"/>
          <p:nvPr/>
        </p:nvSpPr>
        <p:spPr>
          <a:xfrm>
            <a:off x="5696712" y="2533802"/>
            <a:ext cx="896112"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Hybrid KEM</a:t>
            </a:r>
            <a:endParaRPr lang="en-US" sz="1000" dirty="0"/>
          </a:p>
        </p:txBody>
      </p:sp>
      <p:sp>
        <p:nvSpPr>
          <p:cNvPr id="30" name="Text 28"/>
          <p:cNvSpPr txBox="1"/>
          <p:nvPr/>
        </p:nvSpPr>
        <p:spPr>
          <a:xfrm>
            <a:off x="5513832" y="2785262"/>
            <a:ext cx="1267358"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Kyber + ECDH/RSA</a:t>
            </a:r>
            <a:endParaRPr lang="en-US" sz="1000" dirty="0"/>
          </a:p>
        </p:txBody>
      </p:sp>
      <p:sp>
        <p:nvSpPr>
          <p:cNvPr id="31" name="Shape 29"/>
          <p:cNvSpPr/>
          <p:nvPr/>
        </p:nvSpPr>
        <p:spPr>
          <a:xfrm>
            <a:off x="8210398" y="2446020"/>
            <a:ext cx="1714500" cy="571500"/>
          </a:xfrm>
          <a:prstGeom prst="roundRect">
            <a:avLst>
              <a:gd name="adj" fmla="val 10667"/>
            </a:avLst>
          </a:prstGeom>
          <a:solidFill>
            <a:srgbClr val="FCE9DB"/>
          </a:solidFill>
          <a:ln w="12700">
            <a:solidFill>
              <a:srgbClr val="FF6B35"/>
            </a:solidFill>
            <a:prstDash val="solid"/>
          </a:ln>
        </p:spPr>
      </p:sp>
      <p:sp>
        <p:nvSpPr>
          <p:cNvPr id="32" name="Text 30"/>
          <p:cNvSpPr txBox="1"/>
          <p:nvPr/>
        </p:nvSpPr>
        <p:spPr>
          <a:xfrm>
            <a:off x="8707831" y="2533802"/>
            <a:ext cx="819302"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ECDH/RSA</a:t>
            </a:r>
            <a:endParaRPr lang="en-US" sz="1000" dirty="0"/>
          </a:p>
        </p:txBody>
      </p:sp>
      <p:sp>
        <p:nvSpPr>
          <p:cNvPr id="33" name="Text 31"/>
          <p:cNvSpPr txBox="1"/>
          <p:nvPr/>
        </p:nvSpPr>
        <p:spPr>
          <a:xfrm>
            <a:off x="8580730" y="2785262"/>
            <a:ext cx="1077163"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Traditional KEM</a:t>
            </a:r>
            <a:endParaRPr lang="en-US" sz="1000" dirty="0"/>
          </a:p>
        </p:txBody>
      </p:sp>
      <p:sp>
        <p:nvSpPr>
          <p:cNvPr id="34" name="Shape 32"/>
          <p:cNvSpPr/>
          <p:nvPr/>
        </p:nvSpPr>
        <p:spPr>
          <a:xfrm>
            <a:off x="1333195" y="3303727"/>
            <a:ext cx="9525305" cy="761695"/>
          </a:xfrm>
          <a:prstGeom prst="roundRect">
            <a:avLst>
              <a:gd name="adj" fmla="val 9004"/>
            </a:avLst>
          </a:prstGeom>
          <a:solidFill>
            <a:srgbClr val="F8F1E7"/>
          </a:solidFill>
          <a:ln w="25400">
            <a:solidFill>
              <a:srgbClr val="FF6B35"/>
            </a:solidFill>
            <a:prstDash val="solid"/>
          </a:ln>
        </p:spPr>
      </p:sp>
      <p:sp>
        <p:nvSpPr>
          <p:cNvPr id="35" name="Text 33"/>
          <p:cNvSpPr txBox="1"/>
          <p:nvPr/>
        </p:nvSpPr>
        <p:spPr>
          <a:xfrm>
            <a:off x="1654150" y="3051353"/>
            <a:ext cx="277063" cy="1267358"/>
          </a:xfrm>
          <a:prstGeom prst="rect">
            <a:avLst/>
          </a:prstGeom>
          <a:noFill/>
          <a:ln/>
        </p:spPr>
        <p:txBody>
          <a:bodyPr wrap="square" lIns="0" tIns="0" rIns="0" bIns="0" rtlCol="0" anchor="ctr"/>
          <a:lstStyle/>
          <a:p>
            <a:pPr algn="l" indent="0" marL="0">
              <a:buNone/>
            </a:pPr>
            <a:r>
              <a:rPr lang="en-US" sz="1100" b="1" dirty="0">
                <a:solidFill>
                  <a:srgbClr val="0B4D6C"/>
                </a:solidFill>
                <a:latin typeface="Montserrat" pitchFamily="34" charset="0"/>
                <a:ea typeface="Montserrat" pitchFamily="34" charset="-122"/>
                <a:cs typeface="Montserrat" pitchFamily="34" charset="-120"/>
              </a:rPr>
              <a:t>Digital Signatures</a:t>
            </a:r>
            <a:endParaRPr lang="en-US" sz="1100" dirty="0"/>
          </a:p>
        </p:txBody>
      </p:sp>
      <p:sp>
        <p:nvSpPr>
          <p:cNvPr id="36" name="Shape 34"/>
          <p:cNvSpPr/>
          <p:nvPr/>
        </p:nvSpPr>
        <p:spPr>
          <a:xfrm>
            <a:off x="2266798" y="3398825"/>
            <a:ext cx="1714500" cy="571500"/>
          </a:xfrm>
          <a:prstGeom prst="roundRect">
            <a:avLst>
              <a:gd name="adj" fmla="val 10667"/>
            </a:avLst>
          </a:prstGeom>
          <a:solidFill>
            <a:srgbClr val="D9EBF3"/>
          </a:solidFill>
          <a:ln w="12700">
            <a:solidFill>
              <a:srgbClr val="168EA9"/>
            </a:solidFill>
            <a:prstDash val="solid"/>
          </a:ln>
        </p:spPr>
      </p:sp>
      <p:sp>
        <p:nvSpPr>
          <p:cNvPr id="37" name="Text 35"/>
          <p:cNvSpPr txBox="1"/>
          <p:nvPr/>
        </p:nvSpPr>
        <p:spPr>
          <a:xfrm>
            <a:off x="2557577" y="3486607"/>
            <a:ext cx="1239012"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Dilithium/Falcon</a:t>
            </a:r>
            <a:endParaRPr lang="en-US" sz="1000" dirty="0"/>
          </a:p>
        </p:txBody>
      </p:sp>
      <p:sp>
        <p:nvSpPr>
          <p:cNvPr id="38" name="Text 36"/>
          <p:cNvSpPr txBox="1"/>
          <p:nvPr/>
        </p:nvSpPr>
        <p:spPr>
          <a:xfrm>
            <a:off x="2702052" y="3738067"/>
            <a:ext cx="943661"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Lattice-based</a:t>
            </a:r>
            <a:endParaRPr lang="en-US" sz="1000" dirty="0"/>
          </a:p>
        </p:txBody>
      </p:sp>
      <p:sp>
        <p:nvSpPr>
          <p:cNvPr id="39" name="Shape 37"/>
          <p:cNvSpPr/>
          <p:nvPr/>
        </p:nvSpPr>
        <p:spPr>
          <a:xfrm>
            <a:off x="5238598" y="3398825"/>
            <a:ext cx="1714500" cy="571500"/>
          </a:xfrm>
          <a:prstGeom prst="roundRect">
            <a:avLst>
              <a:gd name="adj" fmla="val 10667"/>
            </a:avLst>
          </a:prstGeom>
          <a:solidFill>
            <a:srgbClr val="E3F4E3"/>
          </a:solidFill>
          <a:ln w="12700">
            <a:solidFill>
              <a:srgbClr val="4CAF50"/>
            </a:solidFill>
            <a:prstDash val="solid"/>
          </a:ln>
        </p:spPr>
      </p:sp>
      <p:sp>
        <p:nvSpPr>
          <p:cNvPr id="40" name="Text 38"/>
          <p:cNvSpPr txBox="1"/>
          <p:nvPr/>
        </p:nvSpPr>
        <p:spPr>
          <a:xfrm>
            <a:off x="5554066" y="3486607"/>
            <a:ext cx="1181405"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Dual Signatures</a:t>
            </a:r>
            <a:endParaRPr lang="en-US" sz="1000" dirty="0"/>
          </a:p>
        </p:txBody>
      </p:sp>
      <p:sp>
        <p:nvSpPr>
          <p:cNvPr id="41" name="Text 39"/>
          <p:cNvSpPr txBox="1"/>
          <p:nvPr/>
        </p:nvSpPr>
        <p:spPr>
          <a:xfrm>
            <a:off x="5565038" y="3738067"/>
            <a:ext cx="1162202"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ECDSA/RSA + PQ</a:t>
            </a:r>
            <a:endParaRPr lang="en-US" sz="1000" dirty="0"/>
          </a:p>
        </p:txBody>
      </p:sp>
      <p:sp>
        <p:nvSpPr>
          <p:cNvPr id="42" name="Shape 40"/>
          <p:cNvSpPr/>
          <p:nvPr/>
        </p:nvSpPr>
        <p:spPr>
          <a:xfrm>
            <a:off x="8210398" y="3398825"/>
            <a:ext cx="1714500" cy="571500"/>
          </a:xfrm>
          <a:prstGeom prst="roundRect">
            <a:avLst>
              <a:gd name="adj" fmla="val 10667"/>
            </a:avLst>
          </a:prstGeom>
          <a:solidFill>
            <a:srgbClr val="FCE9DB"/>
          </a:solidFill>
          <a:ln w="12700">
            <a:solidFill>
              <a:srgbClr val="FF6B35"/>
            </a:solidFill>
            <a:prstDash val="solid"/>
          </a:ln>
        </p:spPr>
      </p:sp>
      <p:sp>
        <p:nvSpPr>
          <p:cNvPr id="43" name="Text 41"/>
          <p:cNvSpPr txBox="1"/>
          <p:nvPr/>
        </p:nvSpPr>
        <p:spPr>
          <a:xfrm>
            <a:off x="8667598" y="3486607"/>
            <a:ext cx="905256"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ECDSA/RSA</a:t>
            </a:r>
            <a:endParaRPr lang="en-US" sz="1000" dirty="0"/>
          </a:p>
        </p:txBody>
      </p:sp>
      <p:sp>
        <p:nvSpPr>
          <p:cNvPr id="44" name="Text 42"/>
          <p:cNvSpPr txBox="1"/>
          <p:nvPr/>
        </p:nvSpPr>
        <p:spPr>
          <a:xfrm>
            <a:off x="8660282" y="3738067"/>
            <a:ext cx="914400"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Classical Sigs</a:t>
            </a:r>
            <a:endParaRPr lang="en-US" sz="1000" dirty="0"/>
          </a:p>
        </p:txBody>
      </p:sp>
      <p:sp>
        <p:nvSpPr>
          <p:cNvPr id="45" name="Shape 43"/>
          <p:cNvSpPr/>
          <p:nvPr/>
        </p:nvSpPr>
        <p:spPr>
          <a:xfrm>
            <a:off x="1333195" y="4255618"/>
            <a:ext cx="9525305" cy="761695"/>
          </a:xfrm>
          <a:prstGeom prst="roundRect">
            <a:avLst>
              <a:gd name="adj" fmla="val 9004"/>
            </a:avLst>
          </a:prstGeom>
          <a:solidFill>
            <a:srgbClr val="EDF8ED"/>
          </a:solidFill>
          <a:ln w="25400">
            <a:solidFill>
              <a:srgbClr val="4CAF50"/>
            </a:solidFill>
            <a:prstDash val="solid"/>
          </a:ln>
        </p:spPr>
      </p:sp>
      <p:sp>
        <p:nvSpPr>
          <p:cNvPr id="46" name="Text 44"/>
          <p:cNvSpPr txBox="1"/>
          <p:nvPr/>
        </p:nvSpPr>
        <p:spPr>
          <a:xfrm>
            <a:off x="1622146" y="4036162"/>
            <a:ext cx="277063" cy="1209751"/>
          </a:xfrm>
          <a:prstGeom prst="rect">
            <a:avLst/>
          </a:prstGeom>
          <a:noFill/>
          <a:ln/>
        </p:spPr>
        <p:txBody>
          <a:bodyPr wrap="square" lIns="0" tIns="0" rIns="0" bIns="0" rtlCol="0" anchor="ctr"/>
          <a:lstStyle/>
          <a:p>
            <a:pPr algn="l" indent="0" marL="0">
              <a:buNone/>
            </a:pPr>
            <a:r>
              <a:rPr lang="en-US" sz="1100" b="1" dirty="0">
                <a:solidFill>
                  <a:srgbClr val="0B4D6C"/>
                </a:solidFill>
                <a:latin typeface="Montserrat" pitchFamily="34" charset="0"/>
                <a:ea typeface="Montserrat" pitchFamily="34" charset="-122"/>
                <a:cs typeface="Montserrat" pitchFamily="34" charset="-120"/>
              </a:rPr>
              <a:t>Security Controls</a:t>
            </a:r>
            <a:endParaRPr lang="en-US" sz="1100" dirty="0"/>
          </a:p>
        </p:txBody>
      </p:sp>
      <p:sp>
        <p:nvSpPr>
          <p:cNvPr id="47" name="Shape 45"/>
          <p:cNvSpPr/>
          <p:nvPr/>
        </p:nvSpPr>
        <p:spPr>
          <a:xfrm>
            <a:off x="2266798" y="4350715"/>
            <a:ext cx="1714500" cy="571500"/>
          </a:xfrm>
          <a:prstGeom prst="roundRect">
            <a:avLst>
              <a:gd name="adj" fmla="val 10667"/>
            </a:avLst>
          </a:prstGeom>
          <a:solidFill>
            <a:srgbClr val="E3F4E3"/>
          </a:solidFill>
          <a:ln w="12700">
            <a:solidFill>
              <a:srgbClr val="4CAF50"/>
            </a:solidFill>
            <a:prstDash val="solid"/>
          </a:ln>
        </p:spPr>
      </p:sp>
      <p:sp>
        <p:nvSpPr>
          <p:cNvPr id="48" name="Shape 46"/>
          <p:cNvSpPr/>
          <p:nvPr/>
        </p:nvSpPr>
        <p:spPr>
          <a:xfrm>
            <a:off x="5238598" y="4350715"/>
            <a:ext cx="1714500" cy="571500"/>
          </a:xfrm>
          <a:prstGeom prst="roundRect">
            <a:avLst>
              <a:gd name="adj" fmla="val 10667"/>
            </a:avLst>
          </a:prstGeom>
          <a:solidFill>
            <a:srgbClr val="E3F4E3"/>
          </a:solidFill>
          <a:ln w="12700">
            <a:solidFill>
              <a:srgbClr val="4CAF50"/>
            </a:solidFill>
            <a:prstDash val="solid"/>
          </a:ln>
        </p:spPr>
      </p:sp>
      <p:sp>
        <p:nvSpPr>
          <p:cNvPr id="49" name="Shape 47"/>
          <p:cNvSpPr/>
          <p:nvPr/>
        </p:nvSpPr>
        <p:spPr>
          <a:xfrm>
            <a:off x="8210398" y="4350715"/>
            <a:ext cx="1714500" cy="571500"/>
          </a:xfrm>
          <a:prstGeom prst="roundRect">
            <a:avLst>
              <a:gd name="adj" fmla="val 10667"/>
            </a:avLst>
          </a:prstGeom>
          <a:solidFill>
            <a:srgbClr val="E3F4E3"/>
          </a:solidFill>
          <a:ln w="12700">
            <a:solidFill>
              <a:srgbClr val="4CAF50"/>
            </a:solidFill>
            <a:prstDash val="solid"/>
          </a:ln>
        </p:spPr>
      </p:sp>
      <p:sp>
        <p:nvSpPr>
          <p:cNvPr id="50" name="Text 48"/>
          <p:cNvSpPr txBox="1"/>
          <p:nvPr/>
        </p:nvSpPr>
        <p:spPr>
          <a:xfrm>
            <a:off x="2606040" y="4438498"/>
            <a:ext cx="1133856"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Nonce Hygiene</a:t>
            </a:r>
            <a:endParaRPr lang="en-US" sz="1000" dirty="0"/>
          </a:p>
        </p:txBody>
      </p:sp>
      <p:sp>
        <p:nvSpPr>
          <p:cNvPr id="51" name="Text 49"/>
          <p:cNvSpPr txBox="1"/>
          <p:nvPr/>
        </p:nvSpPr>
        <p:spPr>
          <a:xfrm>
            <a:off x="5807354" y="4438498"/>
            <a:ext cx="676656"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Masking</a:t>
            </a:r>
            <a:endParaRPr lang="en-US" sz="1000" dirty="0"/>
          </a:p>
        </p:txBody>
      </p:sp>
      <p:sp>
        <p:nvSpPr>
          <p:cNvPr id="52" name="Text 50"/>
          <p:cNvSpPr txBox="1"/>
          <p:nvPr/>
        </p:nvSpPr>
        <p:spPr>
          <a:xfrm>
            <a:off x="8570671" y="4438498"/>
            <a:ext cx="1095451"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Constant-Time</a:t>
            </a:r>
            <a:endParaRPr lang="en-US" sz="1000" dirty="0"/>
          </a:p>
        </p:txBody>
      </p:sp>
      <p:sp>
        <p:nvSpPr>
          <p:cNvPr id="53" name="Text 51"/>
          <p:cNvSpPr txBox="1"/>
          <p:nvPr/>
        </p:nvSpPr>
        <p:spPr>
          <a:xfrm>
            <a:off x="2496312" y="4689958"/>
            <a:ext cx="1353312"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Random Generation</a:t>
            </a:r>
            <a:endParaRPr lang="en-US" sz="1000" dirty="0"/>
          </a:p>
        </p:txBody>
      </p:sp>
      <p:sp>
        <p:nvSpPr>
          <p:cNvPr id="54" name="Text 52"/>
          <p:cNvSpPr txBox="1"/>
          <p:nvPr/>
        </p:nvSpPr>
        <p:spPr>
          <a:xfrm>
            <a:off x="5407762" y="4689958"/>
            <a:ext cx="1476756"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Side-Channel Defense</a:t>
            </a:r>
            <a:endParaRPr lang="en-US" sz="1000" dirty="0"/>
          </a:p>
        </p:txBody>
      </p:sp>
      <p:sp>
        <p:nvSpPr>
          <p:cNvPr id="55" name="Text 53"/>
          <p:cNvSpPr txBox="1"/>
          <p:nvPr/>
        </p:nvSpPr>
        <p:spPr>
          <a:xfrm>
            <a:off x="8540496" y="4689958"/>
            <a:ext cx="1153058"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HNDL Protection</a:t>
            </a:r>
            <a:endParaRPr lang="en-US" sz="1000" dirty="0"/>
          </a:p>
        </p:txBody>
      </p:sp>
      <p:sp>
        <p:nvSpPr>
          <p:cNvPr id="56" name="Shape 54"/>
          <p:cNvSpPr/>
          <p:nvPr/>
        </p:nvSpPr>
        <p:spPr>
          <a:xfrm>
            <a:off x="1333195" y="5208422"/>
            <a:ext cx="9525305" cy="761695"/>
          </a:xfrm>
          <a:prstGeom prst="roundRect">
            <a:avLst>
              <a:gd name="adj" fmla="val 9004"/>
            </a:avLst>
          </a:prstGeom>
          <a:solidFill>
            <a:srgbClr val="F2F2F2"/>
          </a:solidFill>
          <a:ln w="25400">
            <a:solidFill>
              <a:srgbClr val="555555"/>
            </a:solidFill>
            <a:prstDash val="solid"/>
          </a:ln>
        </p:spPr>
      </p:sp>
      <p:sp>
        <p:nvSpPr>
          <p:cNvPr id="57" name="Text 55"/>
          <p:cNvSpPr txBox="1"/>
          <p:nvPr/>
        </p:nvSpPr>
        <p:spPr>
          <a:xfrm>
            <a:off x="1508760" y="5101438"/>
            <a:ext cx="277063" cy="981151"/>
          </a:xfrm>
          <a:prstGeom prst="rect">
            <a:avLst/>
          </a:prstGeom>
          <a:noFill/>
          <a:ln/>
        </p:spPr>
        <p:txBody>
          <a:bodyPr wrap="square" lIns="0" tIns="0" rIns="0" bIns="0" rtlCol="0" anchor="ctr"/>
          <a:lstStyle/>
          <a:p>
            <a:pPr algn="l" indent="0" marL="0">
              <a:buNone/>
            </a:pPr>
            <a:r>
              <a:rPr lang="en-US" sz="1100" b="1" dirty="0">
                <a:solidFill>
                  <a:srgbClr val="0B4D6C"/>
                </a:solidFill>
                <a:latin typeface="Montserrat" pitchFamily="34" charset="0"/>
                <a:ea typeface="Montserrat" pitchFamily="34" charset="-122"/>
                <a:cs typeface="Montserrat" pitchFamily="34" charset="-120"/>
              </a:rPr>
              <a:t>Infrastructure</a:t>
            </a:r>
            <a:endParaRPr lang="en-US" sz="1100" dirty="0"/>
          </a:p>
        </p:txBody>
      </p:sp>
      <p:sp>
        <p:nvSpPr>
          <p:cNvPr id="58" name="Shape 56"/>
          <p:cNvSpPr/>
          <p:nvPr/>
        </p:nvSpPr>
        <p:spPr>
          <a:xfrm>
            <a:off x="2266798" y="5303520"/>
            <a:ext cx="1714500" cy="571500"/>
          </a:xfrm>
          <a:prstGeom prst="roundRect">
            <a:avLst>
              <a:gd name="adj" fmla="val 10667"/>
            </a:avLst>
          </a:prstGeom>
          <a:solidFill>
            <a:srgbClr val="E6E6E6"/>
          </a:solidFill>
          <a:ln w="12700">
            <a:solidFill>
              <a:srgbClr val="555555"/>
            </a:solidFill>
            <a:prstDash val="solid"/>
          </a:ln>
        </p:spPr>
      </p:sp>
      <p:sp>
        <p:nvSpPr>
          <p:cNvPr id="59" name="Shape 57"/>
          <p:cNvSpPr/>
          <p:nvPr/>
        </p:nvSpPr>
        <p:spPr>
          <a:xfrm>
            <a:off x="5238598" y="5303520"/>
            <a:ext cx="1714500" cy="571500"/>
          </a:xfrm>
          <a:prstGeom prst="roundRect">
            <a:avLst>
              <a:gd name="adj" fmla="val 10667"/>
            </a:avLst>
          </a:prstGeom>
          <a:solidFill>
            <a:srgbClr val="E6E6E6"/>
          </a:solidFill>
          <a:ln w="12700">
            <a:solidFill>
              <a:srgbClr val="555555"/>
            </a:solidFill>
            <a:prstDash val="solid"/>
          </a:ln>
        </p:spPr>
      </p:sp>
      <p:sp>
        <p:nvSpPr>
          <p:cNvPr id="60" name="Shape 58"/>
          <p:cNvSpPr/>
          <p:nvPr/>
        </p:nvSpPr>
        <p:spPr>
          <a:xfrm>
            <a:off x="8210398" y="5303520"/>
            <a:ext cx="1714500" cy="571500"/>
          </a:xfrm>
          <a:prstGeom prst="roundRect">
            <a:avLst>
              <a:gd name="adj" fmla="val 10667"/>
            </a:avLst>
          </a:prstGeom>
          <a:solidFill>
            <a:srgbClr val="E6E6E6"/>
          </a:solidFill>
          <a:ln w="12700">
            <a:solidFill>
              <a:srgbClr val="555555"/>
            </a:solidFill>
            <a:prstDash val="solid"/>
          </a:ln>
        </p:spPr>
      </p:sp>
      <p:sp>
        <p:nvSpPr>
          <p:cNvPr id="61" name="Text 59"/>
          <p:cNvSpPr txBox="1"/>
          <p:nvPr/>
        </p:nvSpPr>
        <p:spPr>
          <a:xfrm>
            <a:off x="2658161" y="5391302"/>
            <a:ext cx="1028700"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TLS/Protocols</a:t>
            </a:r>
            <a:endParaRPr lang="en-US" sz="1000" dirty="0"/>
          </a:p>
        </p:txBody>
      </p:sp>
      <p:sp>
        <p:nvSpPr>
          <p:cNvPr id="62" name="Text 60"/>
          <p:cNvSpPr txBox="1"/>
          <p:nvPr/>
        </p:nvSpPr>
        <p:spPr>
          <a:xfrm>
            <a:off x="5527548" y="5391302"/>
            <a:ext cx="1239012"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Certificate Chain</a:t>
            </a:r>
            <a:endParaRPr lang="en-US" sz="1000" dirty="0"/>
          </a:p>
        </p:txBody>
      </p:sp>
      <p:sp>
        <p:nvSpPr>
          <p:cNvPr id="63" name="Text 61"/>
          <p:cNvSpPr txBox="1"/>
          <p:nvPr/>
        </p:nvSpPr>
        <p:spPr>
          <a:xfrm>
            <a:off x="8468258" y="5391302"/>
            <a:ext cx="1295705" cy="152705"/>
          </a:xfrm>
          <a:prstGeom prst="rect">
            <a:avLst/>
          </a:prstGeom>
          <a:noFill/>
          <a:ln/>
        </p:spPr>
        <p:txBody>
          <a:bodyPr wrap="square" lIns="0" tIns="0" rIns="0" bIns="0" rtlCol="0" anchor="ctr"/>
          <a:lstStyle/>
          <a:p>
            <a:pPr algn="l" indent="0" marL="0">
              <a:buNone/>
            </a:pPr>
            <a:r>
              <a:rPr lang="en-US" sz="1000" b="1" dirty="0">
                <a:solidFill>
                  <a:srgbClr val="333333"/>
                </a:solidFill>
                <a:latin typeface="Montserrat" pitchFamily="34" charset="0"/>
                <a:ea typeface="Montserrat" pitchFamily="34" charset="-122"/>
                <a:cs typeface="Montserrat" pitchFamily="34" charset="-120"/>
              </a:rPr>
              <a:t>Key Management</a:t>
            </a:r>
            <a:endParaRPr lang="en-US" sz="1000" dirty="0"/>
          </a:p>
        </p:txBody>
      </p:sp>
      <p:sp>
        <p:nvSpPr>
          <p:cNvPr id="64" name="Text 62"/>
          <p:cNvSpPr txBox="1"/>
          <p:nvPr/>
        </p:nvSpPr>
        <p:spPr>
          <a:xfrm>
            <a:off x="2723998" y="5642762"/>
            <a:ext cx="905256"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Hybrid Mode</a:t>
            </a:r>
            <a:endParaRPr lang="en-US" sz="1000" dirty="0"/>
          </a:p>
        </p:txBody>
      </p:sp>
      <p:sp>
        <p:nvSpPr>
          <p:cNvPr id="65" name="Text 63"/>
          <p:cNvSpPr txBox="1"/>
          <p:nvPr/>
        </p:nvSpPr>
        <p:spPr>
          <a:xfrm>
            <a:off x="5585155" y="5642762"/>
            <a:ext cx="1124712"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Dual Certificates</a:t>
            </a:r>
            <a:endParaRPr lang="en-US" sz="1000" dirty="0"/>
          </a:p>
        </p:txBody>
      </p:sp>
      <p:sp>
        <p:nvSpPr>
          <p:cNvPr id="66" name="Text 64"/>
          <p:cNvSpPr txBox="1"/>
          <p:nvPr/>
        </p:nvSpPr>
        <p:spPr>
          <a:xfrm>
            <a:off x="8604504" y="5642762"/>
            <a:ext cx="1028700" cy="143561"/>
          </a:xfrm>
          <a:prstGeom prst="rect">
            <a:avLst/>
          </a:prstGeom>
          <a:noFill/>
          <a:ln/>
        </p:spPr>
        <p:txBody>
          <a:bodyPr wrap="square" lIns="0" tIns="0" rIns="0" bIns="0" rtlCol="0" anchor="ctr"/>
          <a:lstStyle/>
          <a:p>
            <a:pPr algn="l" indent="0" marL="0">
              <a:buNone/>
            </a:pPr>
            <a:r>
              <a:rPr lang="en-US" sz="1000" dirty="0">
                <a:solidFill>
                  <a:srgbClr val="555555"/>
                </a:solidFill>
                <a:latin typeface="Montserrat" pitchFamily="34" charset="0"/>
                <a:ea typeface="Montserrat" pitchFamily="34" charset="-122"/>
                <a:cs typeface="Montserrat" pitchFamily="34" charset="-120"/>
              </a:rPr>
              <a:t>Hybrid Storage</a:t>
            </a:r>
            <a:endParaRPr lang="en-US" sz="1000" dirty="0"/>
          </a:p>
        </p:txBody>
      </p:sp>
      <p:sp>
        <p:nvSpPr>
          <p:cNvPr id="67" name="Shape 65"/>
          <p:cNvSpPr/>
          <p:nvPr/>
        </p:nvSpPr>
        <p:spPr>
          <a:xfrm>
            <a:off x="476402" y="6303874"/>
            <a:ext cx="11239805" cy="9144"/>
          </a:xfrm>
          <a:prstGeom prst="rect">
            <a:avLst/>
          </a:prstGeom>
          <a:solidFill>
            <a:srgbClr val="E0E0E0"/>
          </a:solidFill>
          <a:ln/>
        </p:spPr>
      </p:sp>
      <p:sp>
        <p:nvSpPr>
          <p:cNvPr id="68" name="Text 66"/>
          <p:cNvSpPr txBox="1"/>
          <p:nvPr/>
        </p:nvSpPr>
        <p:spPr>
          <a:xfrm>
            <a:off x="476402" y="6474866"/>
            <a:ext cx="1877263" cy="200254"/>
          </a:xfrm>
          <a:prstGeom prst="rect">
            <a:avLst/>
          </a:prstGeom>
          <a:noFill/>
          <a:ln/>
        </p:spPr>
        <p:txBody>
          <a:bodyPr wrap="square" lIns="0" tIns="0" rIns="0" bIns="0" rtlCol="0" anchor="ctr"/>
          <a:lstStyle/>
          <a:p>
            <a:pPr algn="l" indent="0" marL="0">
              <a:buNone/>
            </a:pPr>
            <a:r>
              <a:rPr lang="en-US" sz="1300" dirty="0">
                <a:solidFill>
                  <a:srgbClr val="168EA9"/>
                </a:solidFill>
                <a:latin typeface="Montserrat" pitchFamily="34" charset="0"/>
                <a:ea typeface="Montserrat" pitchFamily="34" charset="-122"/>
                <a:cs typeface="Montserrat" pitchFamily="34" charset="-120"/>
              </a:rPr>
              <a:t>Key Design Benefits:</a:t>
            </a:r>
            <a:endParaRPr lang="en-US" sz="1300" dirty="0"/>
          </a:p>
        </p:txBody>
      </p:sp>
      <p:sp>
        <p:nvSpPr>
          <p:cNvPr id="69" name="Text 67"/>
          <p:cNvSpPr txBox="1"/>
          <p:nvPr/>
        </p:nvSpPr>
        <p:spPr>
          <a:xfrm>
            <a:off x="476402" y="6822338"/>
            <a:ext cx="11325758" cy="609905"/>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This layered hybrid approach ensures protection during transition to PQ algorithms while maintaining defense-in-depth against both classical and quantum attacks. Implementation relies on NIST-standardized algorithms with leakage protection mechanisms at every layer. The hybrid architecture allows for component updates as standards evolve.</a:t>
            </a:r>
            <a:endParaRPr lang="en-US" sz="1100" dirty="0"/>
          </a:p>
        </p:txBody>
      </p:sp>
      <p:sp>
        <p:nvSpPr>
          <p:cNvPr id="70" name="Shape 68"/>
          <p:cNvSpPr/>
          <p:nvPr/>
        </p:nvSpPr>
        <p:spPr>
          <a:xfrm>
            <a:off x="0" y="7454189"/>
            <a:ext cx="12191695" cy="286207"/>
          </a:xfrm>
          <a:prstGeom prst="rect">
            <a:avLst/>
          </a:prstGeom>
          <a:solidFill>
            <a:srgbClr val="0B4D6C"/>
          </a:solidFill>
          <a:ln/>
        </p:spPr>
      </p:sp>
      <p:sp>
        <p:nvSpPr>
          <p:cNvPr id="71" name="Text 69"/>
          <p:cNvSpPr txBox="1"/>
          <p:nvPr/>
        </p:nvSpPr>
        <p:spPr>
          <a:xfrm>
            <a:off x="381305" y="7513625"/>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72" name="Text 70"/>
          <p:cNvSpPr txBox="1"/>
          <p:nvPr/>
        </p:nvSpPr>
        <p:spPr>
          <a:xfrm>
            <a:off x="11656771" y="7513625"/>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10</a:t>
            </a:r>
            <a:endParaRPr lang="en-US" sz="1100" dirty="0"/>
          </a:p>
        </p:txBody>
      </p:sp>
      <p:sp>
        <p:nvSpPr>
          <p:cNvPr id="73" name="Shape 71"/>
          <p:cNvSpPr/>
          <p:nvPr/>
        </p:nvSpPr>
        <p:spPr>
          <a:xfrm>
            <a:off x="10541203" y="6344107"/>
            <a:ext cx="1466698" cy="323698"/>
          </a:xfrm>
          <a:prstGeom prst="roundRect">
            <a:avLst>
              <a:gd name="adj" fmla="val 33234"/>
            </a:avLst>
          </a:prstGeom>
          <a:solidFill>
            <a:srgbClr val="333333"/>
          </a:solidFill>
          <a:ln/>
        </p:spPr>
      </p:sp>
      <p:pic>
        <p:nvPicPr>
          <p:cNvPr id="74" name="Image 0" descr="preencoded.png">    </p:cNvPr>
          <p:cNvPicPr>
            <a:picLocks noChangeAspect="1"/>
          </p:cNvPicPr>
          <p:nvPr/>
        </p:nvPicPr>
        <p:blipFill>
          <a:blip r:embed="rId1"/>
          <a:srcRect l="0" r="0" t="0" b="0"/>
          <a:stretch/>
        </p:blipFill>
        <p:spPr>
          <a:xfrm>
            <a:off x="10655503" y="6439205"/>
            <a:ext cx="133502" cy="133502"/>
          </a:xfrm>
          <a:prstGeom prst="rect">
            <a:avLst/>
          </a:prstGeom>
        </p:spPr>
      </p:pic>
      <p:sp>
        <p:nvSpPr>
          <p:cNvPr id="75" name="Shape 72"/>
          <p:cNvSpPr/>
          <p:nvPr/>
        </p:nvSpPr>
        <p:spPr>
          <a:xfrm>
            <a:off x="10541203" y="6344107"/>
            <a:ext cx="1466698" cy="323698"/>
          </a:xfrm>
          <a:prstGeom prst="roundRect">
            <a:avLst>
              <a:gd name="adj" fmla="val 33234"/>
            </a:avLst>
          </a:prstGeom>
          <a:solidFill>
            <a:srgbClr val="333333"/>
          </a:solidFill>
          <a:ln/>
        </p:spPr>
      </p:sp>
      <p:sp>
        <p:nvSpPr>
          <p:cNvPr id="76" name="Text 7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77" name="Image 1" descr="preencoded.png">    </p:cNvPr>
          <p:cNvPicPr>
            <a:picLocks noChangeAspect="1"/>
          </p:cNvPicPr>
          <p:nvPr/>
        </p:nvPicPr>
        <p:blipFill>
          <a:blip r:embed="rId2"/>
          <a:srcRect l="0" r="0" t="0" b="0"/>
          <a:stretch/>
        </p:blipFill>
        <p:spPr>
          <a:xfrm>
            <a:off x="10655503" y="6439205"/>
            <a:ext cx="133502" cy="133502"/>
          </a:xfrm>
          <a:prstGeom prst="rect">
            <a:avLst/>
          </a:prstGeom>
        </p:spPr>
      </p:pic>
      <p:sp>
        <p:nvSpPr>
          <p:cNvPr id="78" name="Text 7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239305"/>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4839005"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Implementation Roadmap</a:t>
            </a:r>
            <a:endParaRPr lang="en-US" sz="2600" dirty="0"/>
          </a:p>
        </p:txBody>
      </p:sp>
      <p:sp>
        <p:nvSpPr>
          <p:cNvPr id="5" name="Shape 3"/>
          <p:cNvSpPr/>
          <p:nvPr/>
        </p:nvSpPr>
        <p:spPr>
          <a:xfrm>
            <a:off x="571500" y="1238098"/>
            <a:ext cx="381305" cy="381305"/>
          </a:xfrm>
          <a:prstGeom prst="ellipse">
            <a:avLst/>
          </a:prstGeom>
          <a:solidFill>
            <a:srgbClr val="168EA9"/>
          </a:solidFill>
          <a:ln/>
        </p:spPr>
      </p:sp>
      <p:sp>
        <p:nvSpPr>
          <p:cNvPr id="6" name="Shape 4"/>
          <p:cNvSpPr/>
          <p:nvPr/>
        </p:nvSpPr>
        <p:spPr>
          <a:xfrm>
            <a:off x="571500" y="2276856"/>
            <a:ext cx="381305" cy="381305"/>
          </a:xfrm>
          <a:prstGeom prst="ellipse">
            <a:avLst/>
          </a:prstGeom>
          <a:solidFill>
            <a:srgbClr val="168EA9"/>
          </a:solidFill>
          <a:ln/>
        </p:spPr>
      </p:sp>
      <p:sp>
        <p:nvSpPr>
          <p:cNvPr id="7" name="Shape 5"/>
          <p:cNvSpPr/>
          <p:nvPr/>
        </p:nvSpPr>
        <p:spPr>
          <a:xfrm>
            <a:off x="571500" y="3528670"/>
            <a:ext cx="381305" cy="381305"/>
          </a:xfrm>
          <a:prstGeom prst="ellipse">
            <a:avLst/>
          </a:prstGeom>
          <a:solidFill>
            <a:srgbClr val="168EA9"/>
          </a:solidFill>
          <a:ln/>
        </p:spPr>
      </p:sp>
      <p:sp>
        <p:nvSpPr>
          <p:cNvPr id="8" name="Shape 6"/>
          <p:cNvSpPr/>
          <p:nvPr/>
        </p:nvSpPr>
        <p:spPr>
          <a:xfrm>
            <a:off x="571500" y="4566514"/>
            <a:ext cx="381305" cy="381305"/>
          </a:xfrm>
          <a:prstGeom prst="ellipse">
            <a:avLst/>
          </a:prstGeom>
          <a:solidFill>
            <a:srgbClr val="168EA9"/>
          </a:solidFill>
          <a:ln/>
        </p:spPr>
      </p:sp>
      <p:sp>
        <p:nvSpPr>
          <p:cNvPr id="9" name="Shape 7"/>
          <p:cNvSpPr/>
          <p:nvPr/>
        </p:nvSpPr>
        <p:spPr>
          <a:xfrm>
            <a:off x="571500" y="5605272"/>
            <a:ext cx="381305" cy="381305"/>
          </a:xfrm>
          <a:prstGeom prst="ellipse">
            <a:avLst/>
          </a:prstGeom>
          <a:solidFill>
            <a:srgbClr val="168EA9"/>
          </a:solidFill>
          <a:ln/>
        </p:spPr>
      </p:sp>
      <p:sp>
        <p:nvSpPr>
          <p:cNvPr id="10" name="Text 8"/>
          <p:cNvSpPr txBox="1"/>
          <p:nvPr/>
        </p:nvSpPr>
        <p:spPr>
          <a:xfrm>
            <a:off x="709574" y="1291133"/>
            <a:ext cx="247802" cy="277063"/>
          </a:xfrm>
          <a:prstGeom prst="rect">
            <a:avLst/>
          </a:prstGeom>
          <a:noFill/>
          <a:ln/>
        </p:spPr>
        <p:txBody>
          <a:bodyPr wrap="square" lIns="0" tIns="0" rIns="0" bIns="0"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1</a:t>
            </a:r>
            <a:endParaRPr lang="en-US" sz="1400" dirty="0"/>
          </a:p>
        </p:txBody>
      </p:sp>
      <p:sp>
        <p:nvSpPr>
          <p:cNvPr id="11" name="Text 9"/>
          <p:cNvSpPr txBox="1"/>
          <p:nvPr/>
        </p:nvSpPr>
        <p:spPr>
          <a:xfrm>
            <a:off x="709574" y="2329891"/>
            <a:ext cx="247802" cy="277063"/>
          </a:xfrm>
          <a:prstGeom prst="rect">
            <a:avLst/>
          </a:prstGeom>
          <a:noFill/>
          <a:ln/>
        </p:spPr>
        <p:txBody>
          <a:bodyPr wrap="square" lIns="0" tIns="0" rIns="0" bIns="0"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2</a:t>
            </a:r>
            <a:endParaRPr lang="en-US" sz="1400" dirty="0"/>
          </a:p>
        </p:txBody>
      </p:sp>
      <p:sp>
        <p:nvSpPr>
          <p:cNvPr id="12" name="Text 10"/>
          <p:cNvSpPr txBox="1"/>
          <p:nvPr/>
        </p:nvSpPr>
        <p:spPr>
          <a:xfrm>
            <a:off x="709574" y="3581705"/>
            <a:ext cx="247802" cy="277063"/>
          </a:xfrm>
          <a:prstGeom prst="rect">
            <a:avLst/>
          </a:prstGeom>
          <a:noFill/>
          <a:ln/>
        </p:spPr>
        <p:txBody>
          <a:bodyPr wrap="square" lIns="0" tIns="0" rIns="0" bIns="0"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3</a:t>
            </a:r>
            <a:endParaRPr lang="en-US" sz="1400" dirty="0"/>
          </a:p>
        </p:txBody>
      </p:sp>
      <p:sp>
        <p:nvSpPr>
          <p:cNvPr id="13" name="Text 11"/>
          <p:cNvSpPr txBox="1"/>
          <p:nvPr/>
        </p:nvSpPr>
        <p:spPr>
          <a:xfrm>
            <a:off x="709574" y="4620463"/>
            <a:ext cx="247802" cy="277063"/>
          </a:xfrm>
          <a:prstGeom prst="rect">
            <a:avLst/>
          </a:prstGeom>
          <a:noFill/>
          <a:ln/>
        </p:spPr>
        <p:txBody>
          <a:bodyPr wrap="square" lIns="0" tIns="0" rIns="0" bIns="0"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4</a:t>
            </a:r>
            <a:endParaRPr lang="en-US" sz="1400" dirty="0"/>
          </a:p>
        </p:txBody>
      </p:sp>
      <p:sp>
        <p:nvSpPr>
          <p:cNvPr id="14" name="Text 12"/>
          <p:cNvSpPr txBox="1"/>
          <p:nvPr/>
        </p:nvSpPr>
        <p:spPr>
          <a:xfrm>
            <a:off x="709574" y="5658307"/>
            <a:ext cx="247802" cy="277063"/>
          </a:xfrm>
          <a:prstGeom prst="rect">
            <a:avLst/>
          </a:prstGeom>
          <a:noFill/>
          <a:ln/>
        </p:spPr>
        <p:txBody>
          <a:bodyPr wrap="square" lIns="0" tIns="0" rIns="0" bIns="0" rtlCol="0" anchor="ctr"/>
          <a:lstStyle/>
          <a:p>
            <a:pPr algn="l" indent="0" marL="0">
              <a:buNone/>
            </a:pPr>
            <a:r>
              <a:rPr lang="en-US" sz="1400" b="1" dirty="0">
                <a:solidFill>
                  <a:srgbClr val="FFFFFF"/>
                </a:solidFill>
                <a:latin typeface="Roboto" pitchFamily="34" charset="0"/>
                <a:ea typeface="Roboto" pitchFamily="34" charset="-122"/>
                <a:cs typeface="Roboto" pitchFamily="34" charset="-120"/>
              </a:rPr>
              <a:t>5</a:t>
            </a:r>
            <a:endParaRPr lang="en-US" sz="1400" dirty="0"/>
          </a:p>
        </p:txBody>
      </p:sp>
      <p:sp>
        <p:nvSpPr>
          <p:cNvPr id="15" name="Text 13"/>
          <p:cNvSpPr txBox="1"/>
          <p:nvPr/>
        </p:nvSpPr>
        <p:spPr>
          <a:xfrm>
            <a:off x="1143000" y="1266444"/>
            <a:ext cx="3676802" cy="238658"/>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Assess Current Cryptography Stack</a:t>
            </a:r>
            <a:endParaRPr lang="en-US" sz="1600" dirty="0"/>
          </a:p>
        </p:txBody>
      </p:sp>
      <p:sp>
        <p:nvSpPr>
          <p:cNvPr id="16" name="Text 14"/>
          <p:cNvSpPr txBox="1"/>
          <p:nvPr/>
        </p:nvSpPr>
        <p:spPr>
          <a:xfrm>
            <a:off x="1143000" y="2305202"/>
            <a:ext cx="2496312" cy="238658"/>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Introduce Hybrid Mode</a:t>
            </a:r>
            <a:endParaRPr lang="en-US" sz="1600" dirty="0"/>
          </a:p>
        </p:txBody>
      </p:sp>
      <p:sp>
        <p:nvSpPr>
          <p:cNvPr id="17" name="Text 15"/>
          <p:cNvSpPr txBox="1"/>
          <p:nvPr/>
        </p:nvSpPr>
        <p:spPr>
          <a:xfrm>
            <a:off x="1143000" y="3557016"/>
            <a:ext cx="3448202" cy="238658"/>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Test Performance and Resilience</a:t>
            </a:r>
            <a:endParaRPr lang="en-US" sz="1600" dirty="0"/>
          </a:p>
        </p:txBody>
      </p:sp>
      <p:sp>
        <p:nvSpPr>
          <p:cNvPr id="18" name="Text 16"/>
          <p:cNvSpPr txBox="1"/>
          <p:nvPr/>
        </p:nvSpPr>
        <p:spPr>
          <a:xfrm>
            <a:off x="1143000" y="4595774"/>
            <a:ext cx="1858061" cy="238658"/>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Rollout in Stages</a:t>
            </a:r>
            <a:endParaRPr lang="en-US" sz="1600" dirty="0"/>
          </a:p>
        </p:txBody>
      </p:sp>
      <p:sp>
        <p:nvSpPr>
          <p:cNvPr id="19" name="Text 17"/>
          <p:cNvSpPr txBox="1"/>
          <p:nvPr/>
        </p:nvSpPr>
        <p:spPr>
          <a:xfrm>
            <a:off x="1143000" y="5633618"/>
            <a:ext cx="1914754" cy="238658"/>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Full PQ Migration</a:t>
            </a:r>
            <a:endParaRPr lang="en-US" sz="1600" dirty="0"/>
          </a:p>
        </p:txBody>
      </p:sp>
      <p:sp>
        <p:nvSpPr>
          <p:cNvPr id="20" name="Text 18"/>
          <p:cNvSpPr txBox="1"/>
          <p:nvPr/>
        </p:nvSpPr>
        <p:spPr>
          <a:xfrm>
            <a:off x="1143000" y="1621231"/>
            <a:ext cx="6163056"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Evaluate existing cryptographic infrastructure and identify components vulnerable to quantum attacks. Document algorithms, key sizes, and certificate management practices.</a:t>
            </a:r>
            <a:endParaRPr lang="en-US" sz="1200" dirty="0"/>
          </a:p>
        </p:txBody>
      </p:sp>
      <p:sp>
        <p:nvSpPr>
          <p:cNvPr id="21" name="Text 19"/>
          <p:cNvSpPr txBox="1"/>
          <p:nvPr/>
        </p:nvSpPr>
        <p:spPr>
          <a:xfrm>
            <a:off x="1143000" y="2659990"/>
            <a:ext cx="6210605"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Implement dual certificates and hybrid key exchange protocols (classical + PQ algorithms) in TLS and other security-critical applications. Deploy Kyber with existing RSA/ECDH mechanisms.</a:t>
            </a:r>
            <a:endParaRPr lang="en-US" sz="1200" dirty="0"/>
          </a:p>
        </p:txBody>
      </p:sp>
      <p:sp>
        <p:nvSpPr>
          <p:cNvPr id="22" name="Text 20"/>
          <p:cNvSpPr txBox="1"/>
          <p:nvPr/>
        </p:nvSpPr>
        <p:spPr>
          <a:xfrm>
            <a:off x="1143000" y="3911803"/>
            <a:ext cx="5962802"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Evaluate hybrid implementation for performance impacts, side-channel resistance, and interoperability. Conduct leakage testing and mitigate identified vulnerabilities.</a:t>
            </a:r>
            <a:endParaRPr lang="en-US" sz="1200" dirty="0"/>
          </a:p>
        </p:txBody>
      </p:sp>
      <p:sp>
        <p:nvSpPr>
          <p:cNvPr id="23" name="Text 21"/>
          <p:cNvSpPr txBox="1"/>
          <p:nvPr/>
        </p:nvSpPr>
        <p:spPr>
          <a:xfrm>
            <a:off x="1143000" y="4949647"/>
            <a:ext cx="5744261"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Prioritize high-value assets and critical infrastructure for initial deployment. Monitor performance metrics and expand implementation based on successful outcomes.</a:t>
            </a:r>
            <a:endParaRPr lang="en-US" sz="1200" dirty="0"/>
          </a:p>
        </p:txBody>
      </p:sp>
      <p:sp>
        <p:nvSpPr>
          <p:cNvPr id="24" name="Text 22"/>
          <p:cNvSpPr txBox="1"/>
          <p:nvPr/>
        </p:nvSpPr>
        <p:spPr>
          <a:xfrm>
            <a:off x="1143000" y="5988406"/>
            <a:ext cx="5658307"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Once standards stabilize and implementation matures, complete migration to fully quantum-resistant algorithms. Phase out classical cryptography components as appropriate.</a:t>
            </a:r>
            <a:endParaRPr lang="en-US" sz="1200" dirty="0"/>
          </a:p>
        </p:txBody>
      </p:sp>
      <p:sp>
        <p:nvSpPr>
          <p:cNvPr id="25" name="Shape 23"/>
          <p:cNvSpPr/>
          <p:nvPr/>
        </p:nvSpPr>
        <p:spPr>
          <a:xfrm>
            <a:off x="7727594" y="1238098"/>
            <a:ext cx="3895344" cy="5619902"/>
          </a:xfrm>
          <a:prstGeom prst="rect">
            <a:avLst/>
          </a:prstGeom>
          <a:solidFill>
            <a:srgbClr val="F5F9FC"/>
          </a:solidFill>
          <a:ln/>
        </p:spPr>
      </p:sp>
      <p:sp>
        <p:nvSpPr>
          <p:cNvPr id="26" name="Shape 24"/>
          <p:cNvSpPr/>
          <p:nvPr/>
        </p:nvSpPr>
        <p:spPr>
          <a:xfrm>
            <a:off x="7727594" y="1238098"/>
            <a:ext cx="28346" cy="5619902"/>
          </a:xfrm>
          <a:prstGeom prst="rect">
            <a:avLst/>
          </a:prstGeom>
          <a:solidFill>
            <a:srgbClr val="168EA9"/>
          </a:solidFill>
          <a:ln/>
        </p:spPr>
      </p:sp>
      <p:sp>
        <p:nvSpPr>
          <p:cNvPr id="27" name="Text 25"/>
          <p:cNvSpPr txBox="1"/>
          <p:nvPr/>
        </p:nvSpPr>
        <p:spPr>
          <a:xfrm>
            <a:off x="7994599" y="1505102"/>
            <a:ext cx="3353105" cy="238658"/>
          </a:xfrm>
          <a:prstGeom prst="rect">
            <a:avLst/>
          </a:prstGeom>
          <a:noFill/>
          <a:ln/>
        </p:spPr>
        <p:txBody>
          <a:bodyPr wrap="square" lIns="0" tIns="0" rIns="0" bIns="0" rtlCol="0" anchor="ctr"/>
          <a:lstStyle/>
          <a:p>
            <a:pPr algn="l" indent="0" marL="0">
              <a:buNone/>
            </a:pPr>
            <a:r>
              <a:rPr lang="en-US" sz="1600" dirty="0">
                <a:solidFill>
                  <a:srgbClr val="168EA9"/>
                </a:solidFill>
                <a:latin typeface="Montserrat" pitchFamily="34" charset="0"/>
                <a:ea typeface="Montserrat" pitchFamily="34" charset="-122"/>
                <a:cs typeface="Montserrat" pitchFamily="34" charset="-120"/>
              </a:rPr>
              <a:t>Implementation Considerations</a:t>
            </a:r>
            <a:endParaRPr lang="en-US" sz="1600" dirty="0"/>
          </a:p>
        </p:txBody>
      </p:sp>
      <p:pic>
        <p:nvPicPr>
          <p:cNvPr id="28" name="Image 0" descr="preencoded.png">    </p:cNvPr>
          <p:cNvPicPr>
            <a:picLocks noChangeAspect="1"/>
          </p:cNvPicPr>
          <p:nvPr/>
        </p:nvPicPr>
        <p:blipFill>
          <a:blip r:embed="rId1"/>
          <a:srcRect l="0" r="0" t="0" b="0"/>
          <a:stretch/>
        </p:blipFill>
        <p:spPr>
          <a:xfrm>
            <a:off x="7994599" y="1964131"/>
            <a:ext cx="171907" cy="171907"/>
          </a:xfrm>
          <a:prstGeom prst="rect">
            <a:avLst/>
          </a:prstGeom>
        </p:spPr>
      </p:pic>
      <p:sp>
        <p:nvSpPr>
          <p:cNvPr id="29" name="Text 26"/>
          <p:cNvSpPr txBox="1"/>
          <p:nvPr/>
        </p:nvSpPr>
        <p:spPr>
          <a:xfrm>
            <a:off x="8166506" y="1964131"/>
            <a:ext cx="3229661" cy="581558"/>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Begin PQ migration now to avoid rushed, high-risk transitions when quantum threats materialize</a:t>
            </a:r>
            <a:endParaRPr lang="en-US" sz="1200" dirty="0"/>
          </a:p>
        </p:txBody>
      </p:sp>
      <p:pic>
        <p:nvPicPr>
          <p:cNvPr id="30" name="Image 1" descr="preencoded.png">    </p:cNvPr>
          <p:cNvPicPr>
            <a:picLocks noChangeAspect="1"/>
          </p:cNvPicPr>
          <p:nvPr/>
        </p:nvPicPr>
        <p:blipFill>
          <a:blip r:embed="rId2"/>
          <a:srcRect l="0" r="0" t="-1310" b="-1310"/>
          <a:stretch/>
        </p:blipFill>
        <p:spPr>
          <a:xfrm>
            <a:off x="7994599" y="2701138"/>
            <a:ext cx="209398" cy="171907"/>
          </a:xfrm>
          <a:prstGeom prst="rect">
            <a:avLst/>
          </a:prstGeom>
        </p:spPr>
      </p:pic>
      <p:sp>
        <p:nvSpPr>
          <p:cNvPr id="31" name="Text 27"/>
          <p:cNvSpPr txBox="1"/>
          <p:nvPr/>
        </p:nvSpPr>
        <p:spPr>
          <a:xfrm>
            <a:off x="8203997" y="2701138"/>
            <a:ext cx="2781605" cy="3813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Maintain crypto-agility by implementing algorithm-independent interfaces</a:t>
            </a:r>
            <a:endParaRPr lang="en-US" sz="1200" dirty="0"/>
          </a:p>
        </p:txBody>
      </p:sp>
      <p:pic>
        <p:nvPicPr>
          <p:cNvPr id="32" name="Image 2" descr="preencoded.png">    </p:cNvPr>
          <p:cNvPicPr>
            <a:picLocks noChangeAspect="1"/>
          </p:cNvPicPr>
          <p:nvPr/>
        </p:nvPicPr>
        <p:blipFill>
          <a:blip r:embed="rId3"/>
          <a:srcRect l="0" r="0" t="-2725" b="-2725"/>
          <a:stretch/>
        </p:blipFill>
        <p:spPr>
          <a:xfrm>
            <a:off x="7994599" y="3240634"/>
            <a:ext cx="142646" cy="171907"/>
          </a:xfrm>
          <a:prstGeom prst="rect">
            <a:avLst/>
          </a:prstGeom>
        </p:spPr>
      </p:pic>
      <p:sp>
        <p:nvSpPr>
          <p:cNvPr id="33" name="Text 28"/>
          <p:cNvSpPr txBox="1"/>
          <p:nvPr/>
        </p:nvSpPr>
        <p:spPr>
          <a:xfrm>
            <a:off x="8137246" y="3240634"/>
            <a:ext cx="3333902" cy="3813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Inventory and prioritize long-term sensitive data for protection</a:t>
            </a:r>
            <a:endParaRPr lang="en-US" sz="1200" dirty="0"/>
          </a:p>
        </p:txBody>
      </p:sp>
      <p:pic>
        <p:nvPicPr>
          <p:cNvPr id="34" name="Image 3" descr="preencoded.png">    </p:cNvPr>
          <p:cNvPicPr>
            <a:picLocks noChangeAspect="1"/>
          </p:cNvPicPr>
          <p:nvPr/>
        </p:nvPicPr>
        <p:blipFill>
          <a:blip r:embed="rId4"/>
          <a:srcRect l="0" r="0" t="-2725" b="-2725"/>
          <a:stretch/>
        </p:blipFill>
        <p:spPr>
          <a:xfrm>
            <a:off x="7994599" y="3779215"/>
            <a:ext cx="142646" cy="171907"/>
          </a:xfrm>
          <a:prstGeom prst="rect">
            <a:avLst/>
          </a:prstGeom>
        </p:spPr>
      </p:pic>
      <p:sp>
        <p:nvSpPr>
          <p:cNvPr id="35" name="Text 29"/>
          <p:cNvSpPr txBox="1"/>
          <p:nvPr/>
        </p:nvSpPr>
        <p:spPr>
          <a:xfrm>
            <a:off x="8137246" y="3779215"/>
            <a:ext cx="3134563" cy="3813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Plan for backwards compatibility with legacy systems during transition</a:t>
            </a:r>
            <a:endParaRPr lang="en-US" sz="1200" dirty="0"/>
          </a:p>
        </p:txBody>
      </p:sp>
      <p:pic>
        <p:nvPicPr>
          <p:cNvPr id="36" name="Image 4" descr="preencoded.png">    </p:cNvPr>
          <p:cNvPicPr>
            <a:picLocks noChangeAspect="1"/>
          </p:cNvPicPr>
          <p:nvPr/>
        </p:nvPicPr>
        <p:blipFill>
          <a:blip r:embed="rId5"/>
          <a:srcRect l="0" r="0" t="0" b="0"/>
          <a:stretch/>
        </p:blipFill>
        <p:spPr>
          <a:xfrm>
            <a:off x="7994599" y="4318711"/>
            <a:ext cx="171907" cy="171907"/>
          </a:xfrm>
          <a:prstGeom prst="rect">
            <a:avLst/>
          </a:prstGeom>
        </p:spPr>
      </p:pic>
      <p:sp>
        <p:nvSpPr>
          <p:cNvPr id="37" name="Text 30"/>
          <p:cNvSpPr txBox="1"/>
          <p:nvPr/>
        </p:nvSpPr>
        <p:spPr>
          <a:xfrm>
            <a:off x="8166506" y="4318711"/>
            <a:ext cx="2486254" cy="3813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Prepare certificate rotation and key management procedures</a:t>
            </a:r>
            <a:endParaRPr lang="en-US" sz="1200" dirty="0"/>
          </a:p>
        </p:txBody>
      </p:sp>
      <p:sp>
        <p:nvSpPr>
          <p:cNvPr id="38" name="Shape 31"/>
          <p:cNvSpPr/>
          <p:nvPr/>
        </p:nvSpPr>
        <p:spPr>
          <a:xfrm>
            <a:off x="0" y="6952183"/>
            <a:ext cx="12191695" cy="286207"/>
          </a:xfrm>
          <a:prstGeom prst="rect">
            <a:avLst/>
          </a:prstGeom>
          <a:solidFill>
            <a:srgbClr val="0B4D6C"/>
          </a:solidFill>
          <a:ln/>
        </p:spPr>
      </p:sp>
      <p:sp>
        <p:nvSpPr>
          <p:cNvPr id="39" name="Text 32"/>
          <p:cNvSpPr txBox="1"/>
          <p:nvPr/>
        </p:nvSpPr>
        <p:spPr>
          <a:xfrm>
            <a:off x="381305" y="701161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40" name="Text 33"/>
          <p:cNvSpPr txBox="1"/>
          <p:nvPr/>
        </p:nvSpPr>
        <p:spPr>
          <a:xfrm>
            <a:off x="11656771" y="7011619"/>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11</a:t>
            </a:r>
            <a:endParaRPr lang="en-US" sz="1100" dirty="0"/>
          </a:p>
        </p:txBody>
      </p:sp>
      <p:sp>
        <p:nvSpPr>
          <p:cNvPr id="41" name="Shape 34"/>
          <p:cNvSpPr/>
          <p:nvPr/>
        </p:nvSpPr>
        <p:spPr>
          <a:xfrm>
            <a:off x="10541203" y="6344107"/>
            <a:ext cx="1466698" cy="323698"/>
          </a:xfrm>
          <a:prstGeom prst="roundRect">
            <a:avLst>
              <a:gd name="adj" fmla="val 33234"/>
            </a:avLst>
          </a:prstGeom>
          <a:solidFill>
            <a:srgbClr val="333333"/>
          </a:solidFill>
          <a:ln/>
        </p:spPr>
      </p:sp>
      <p:pic>
        <p:nvPicPr>
          <p:cNvPr id="42"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43" name="Shape 35"/>
          <p:cNvSpPr/>
          <p:nvPr/>
        </p:nvSpPr>
        <p:spPr>
          <a:xfrm>
            <a:off x="10541203" y="6344107"/>
            <a:ext cx="1466698" cy="323698"/>
          </a:xfrm>
          <a:prstGeom prst="roundRect">
            <a:avLst>
              <a:gd name="adj" fmla="val 33234"/>
            </a:avLst>
          </a:prstGeom>
          <a:solidFill>
            <a:srgbClr val="333333"/>
          </a:solidFill>
          <a:ln/>
        </p:spPr>
      </p:sp>
      <p:sp>
        <p:nvSpPr>
          <p:cNvPr id="44" name="Text 36"/>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45"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46" name="Text 37"/>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7248449"/>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6792163"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Defensive Coding and Nonce Hygiene</a:t>
            </a:r>
            <a:endParaRPr lang="en-US" sz="2600" dirty="0"/>
          </a:p>
        </p:txBody>
      </p:sp>
      <p:sp>
        <p:nvSpPr>
          <p:cNvPr id="5" name="Text 3"/>
          <p:cNvSpPr txBox="1"/>
          <p:nvPr/>
        </p:nvSpPr>
        <p:spPr>
          <a:xfrm>
            <a:off x="571500" y="1257300"/>
            <a:ext cx="3696005"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Constant-Time Implementations</a:t>
            </a:r>
            <a:endParaRPr lang="en-US" sz="1700" dirty="0"/>
          </a:p>
        </p:txBody>
      </p:sp>
      <p:sp>
        <p:nvSpPr>
          <p:cNvPr id="6" name="Text 4"/>
          <p:cNvSpPr txBox="1"/>
          <p:nvPr/>
        </p:nvSpPr>
        <p:spPr>
          <a:xfrm>
            <a:off x="571500" y="3549701"/>
            <a:ext cx="4239158"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Masking Strategies for PQ Algorithms</a:t>
            </a:r>
            <a:endParaRPr lang="en-US" sz="1700" dirty="0"/>
          </a:p>
        </p:txBody>
      </p:sp>
      <p:sp>
        <p:nvSpPr>
          <p:cNvPr id="7" name="Text 5"/>
          <p:cNvSpPr txBox="1"/>
          <p:nvPr/>
        </p:nvSpPr>
        <p:spPr>
          <a:xfrm>
            <a:off x="571500" y="1730045"/>
            <a:ext cx="5925312"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Post-quantum algorithms require special care to prevent timing side-channels:</a:t>
            </a:r>
            <a:endParaRPr lang="en-US" sz="1300" dirty="0"/>
          </a:p>
        </p:txBody>
      </p:sp>
      <p:sp>
        <p:nvSpPr>
          <p:cNvPr id="8" name="Text 6"/>
          <p:cNvSpPr txBox="1"/>
          <p:nvPr/>
        </p:nvSpPr>
        <p:spPr>
          <a:xfrm>
            <a:off x="809244" y="2104949"/>
            <a:ext cx="36100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Ensure operation time is independent of secret data</a:t>
            </a:r>
            <a:endParaRPr lang="en-US" sz="1200" dirty="0"/>
          </a:p>
        </p:txBody>
      </p:sp>
      <p:sp>
        <p:nvSpPr>
          <p:cNvPr id="9" name="Text 7"/>
          <p:cNvSpPr txBox="1"/>
          <p:nvPr/>
        </p:nvSpPr>
        <p:spPr>
          <a:xfrm>
            <a:off x="809244" y="2433218"/>
            <a:ext cx="2934310"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Avoid branches based on sensitive values</a:t>
            </a:r>
            <a:endParaRPr lang="en-US" sz="1200" dirty="0"/>
          </a:p>
        </p:txBody>
      </p:sp>
      <p:sp>
        <p:nvSpPr>
          <p:cNvPr id="10" name="Text 8"/>
          <p:cNvSpPr txBox="1"/>
          <p:nvPr/>
        </p:nvSpPr>
        <p:spPr>
          <a:xfrm>
            <a:off x="809244" y="2760574"/>
            <a:ext cx="4457700"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Replace variable-time operations with constant-time alternatives</a:t>
            </a:r>
            <a:endParaRPr lang="en-US" sz="1200" dirty="0"/>
          </a:p>
        </p:txBody>
      </p:sp>
      <p:sp>
        <p:nvSpPr>
          <p:cNvPr id="11" name="Text 9"/>
          <p:cNvSpPr txBox="1"/>
          <p:nvPr/>
        </p:nvSpPr>
        <p:spPr>
          <a:xfrm>
            <a:off x="809244" y="3087929"/>
            <a:ext cx="42958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Implement conditional moves instead of conditional branches</a:t>
            </a:r>
            <a:endParaRPr lang="en-US" sz="1200" dirty="0"/>
          </a:p>
        </p:txBody>
      </p:sp>
      <p:sp>
        <p:nvSpPr>
          <p:cNvPr id="12" name="Text 10"/>
          <p:cNvSpPr txBox="1"/>
          <p:nvPr/>
        </p:nvSpPr>
        <p:spPr>
          <a:xfrm>
            <a:off x="809244" y="4003243"/>
            <a:ext cx="4277563"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Apply secret sharing schemes to decompose sensitive values</a:t>
            </a:r>
            <a:endParaRPr lang="en-US" sz="1200" dirty="0"/>
          </a:p>
        </p:txBody>
      </p:sp>
      <p:sp>
        <p:nvSpPr>
          <p:cNvPr id="13" name="Text 11"/>
          <p:cNvSpPr txBox="1"/>
          <p:nvPr/>
        </p:nvSpPr>
        <p:spPr>
          <a:xfrm>
            <a:off x="809244" y="4330598"/>
            <a:ext cx="49725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Implement arithmetic and Boolean masking for lattice-based operations</a:t>
            </a:r>
            <a:endParaRPr lang="en-US" sz="1200" dirty="0"/>
          </a:p>
        </p:txBody>
      </p:sp>
      <p:sp>
        <p:nvSpPr>
          <p:cNvPr id="14" name="Text 12"/>
          <p:cNvSpPr txBox="1"/>
          <p:nvPr/>
        </p:nvSpPr>
        <p:spPr>
          <a:xfrm>
            <a:off x="809244" y="4657954"/>
            <a:ext cx="3514954"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Use higher-order masking for enhanced protection</a:t>
            </a:r>
            <a:endParaRPr lang="en-US" sz="1200" dirty="0"/>
          </a:p>
        </p:txBody>
      </p:sp>
      <p:sp>
        <p:nvSpPr>
          <p:cNvPr id="15" name="Text 13"/>
          <p:cNvSpPr txBox="1"/>
          <p:nvPr/>
        </p:nvSpPr>
        <p:spPr>
          <a:xfrm>
            <a:off x="809244" y="4986223"/>
            <a:ext cx="482986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Apply randomized projective coordinates for cryptographic operations</a:t>
            </a:r>
            <a:endParaRPr lang="en-US" sz="1200" dirty="0"/>
          </a:p>
        </p:txBody>
      </p:sp>
      <p:sp>
        <p:nvSpPr>
          <p:cNvPr id="16" name="Shape 14"/>
          <p:cNvSpPr/>
          <p:nvPr/>
        </p:nvSpPr>
        <p:spPr>
          <a:xfrm>
            <a:off x="7727594" y="1238098"/>
            <a:ext cx="3895344" cy="5629046"/>
          </a:xfrm>
          <a:prstGeom prst="rect">
            <a:avLst/>
          </a:prstGeom>
          <a:solidFill>
            <a:srgbClr val="F5F9FC"/>
          </a:solidFill>
          <a:ln/>
        </p:spPr>
      </p:sp>
      <p:sp>
        <p:nvSpPr>
          <p:cNvPr id="17" name="Shape 15"/>
          <p:cNvSpPr/>
          <p:nvPr/>
        </p:nvSpPr>
        <p:spPr>
          <a:xfrm>
            <a:off x="7727594" y="1238098"/>
            <a:ext cx="28346" cy="5629046"/>
          </a:xfrm>
          <a:prstGeom prst="rect">
            <a:avLst/>
          </a:prstGeom>
          <a:solidFill>
            <a:srgbClr val="168EA9"/>
          </a:solidFill>
          <a:ln/>
        </p:spPr>
      </p:sp>
      <p:sp>
        <p:nvSpPr>
          <p:cNvPr id="18" name="Text 16"/>
          <p:cNvSpPr txBox="1"/>
          <p:nvPr/>
        </p:nvSpPr>
        <p:spPr>
          <a:xfrm>
            <a:off x="7994599" y="1495044"/>
            <a:ext cx="182880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Nonce Hygiene</a:t>
            </a:r>
            <a:endParaRPr lang="en-US" sz="1700" dirty="0"/>
          </a:p>
        </p:txBody>
      </p:sp>
      <p:pic>
        <p:nvPicPr>
          <p:cNvPr id="19" name="Image 0" descr="preencoded.png">    </p:cNvPr>
          <p:cNvPicPr>
            <a:picLocks noChangeAspect="1"/>
          </p:cNvPicPr>
          <p:nvPr/>
        </p:nvPicPr>
        <p:blipFill>
          <a:blip r:embed="rId1"/>
          <a:srcRect l="0" r="0" t="0" b="0"/>
          <a:stretch/>
        </p:blipFill>
        <p:spPr>
          <a:xfrm>
            <a:off x="7994599" y="2104949"/>
            <a:ext cx="171907" cy="171907"/>
          </a:xfrm>
          <a:prstGeom prst="rect">
            <a:avLst/>
          </a:prstGeom>
        </p:spPr>
      </p:pic>
      <p:sp>
        <p:nvSpPr>
          <p:cNvPr id="20" name="Text 17"/>
          <p:cNvSpPr txBox="1"/>
          <p:nvPr/>
        </p:nvSpPr>
        <p:spPr>
          <a:xfrm>
            <a:off x="8166506" y="1967789"/>
            <a:ext cx="2800807"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Use deterministic nonce generation</a:t>
            </a:r>
            <a:endParaRPr lang="en-US" sz="1300" dirty="0"/>
          </a:p>
        </p:txBody>
      </p:sp>
      <p:sp>
        <p:nvSpPr>
          <p:cNvPr id="21" name="Text 18"/>
          <p:cNvSpPr txBox="1"/>
          <p:nvPr/>
        </p:nvSpPr>
        <p:spPr>
          <a:xfrm>
            <a:off x="8166506" y="1967789"/>
            <a:ext cx="29535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to prevent reuse</a:t>
            </a:r>
            <a:endParaRPr lang="en-US" sz="1300" dirty="0"/>
          </a:p>
        </p:txBody>
      </p:sp>
      <p:pic>
        <p:nvPicPr>
          <p:cNvPr id="22" name="Image 1" descr="preencoded.png">    </p:cNvPr>
          <p:cNvPicPr>
            <a:picLocks noChangeAspect="1"/>
          </p:cNvPicPr>
          <p:nvPr/>
        </p:nvPicPr>
        <p:blipFill>
          <a:blip r:embed="rId2"/>
          <a:srcRect l="0" r="0" t="0" b="0"/>
          <a:stretch/>
        </p:blipFill>
        <p:spPr>
          <a:xfrm>
            <a:off x="7994599" y="2722169"/>
            <a:ext cx="171907" cy="171907"/>
          </a:xfrm>
          <a:prstGeom prst="rect">
            <a:avLst/>
          </a:prstGeom>
        </p:spPr>
      </p:pic>
      <p:sp>
        <p:nvSpPr>
          <p:cNvPr id="23" name="Text 19"/>
          <p:cNvSpPr txBox="1"/>
          <p:nvPr/>
        </p:nvSpPr>
        <p:spPr>
          <a:xfrm>
            <a:off x="8166506" y="2585009"/>
            <a:ext cx="1257300"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Noise injection</a:t>
            </a:r>
            <a:endParaRPr lang="en-US" sz="1300" dirty="0"/>
          </a:p>
        </p:txBody>
      </p:sp>
      <p:sp>
        <p:nvSpPr>
          <p:cNvPr id="24" name="Text 20"/>
          <p:cNvSpPr txBox="1"/>
          <p:nvPr/>
        </p:nvSpPr>
        <p:spPr>
          <a:xfrm>
            <a:off x="8166506" y="3202229"/>
            <a:ext cx="1619402"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Blinding techniques</a:t>
            </a:r>
            <a:endParaRPr lang="en-US" sz="1300" dirty="0"/>
          </a:p>
        </p:txBody>
      </p:sp>
      <p:sp>
        <p:nvSpPr>
          <p:cNvPr id="25" name="Text 21"/>
          <p:cNvSpPr txBox="1"/>
          <p:nvPr/>
        </p:nvSpPr>
        <p:spPr>
          <a:xfrm>
            <a:off x="8166506" y="2585009"/>
            <a:ext cx="2962656"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to mask power and EM emissions</a:t>
            </a:r>
            <a:endParaRPr lang="en-US" sz="1300" dirty="0"/>
          </a:p>
        </p:txBody>
      </p:sp>
      <p:pic>
        <p:nvPicPr>
          <p:cNvPr id="26" name="Image 2" descr="preencoded.png">    </p:cNvPr>
          <p:cNvPicPr>
            <a:picLocks noChangeAspect="1"/>
          </p:cNvPicPr>
          <p:nvPr/>
        </p:nvPicPr>
        <p:blipFill>
          <a:blip r:embed="rId3"/>
          <a:srcRect l="0" r="0" t="0" b="0"/>
          <a:stretch/>
        </p:blipFill>
        <p:spPr>
          <a:xfrm>
            <a:off x="7994599" y="3340303"/>
            <a:ext cx="171907" cy="171907"/>
          </a:xfrm>
          <a:prstGeom prst="rect">
            <a:avLst/>
          </a:prstGeom>
        </p:spPr>
      </p:pic>
      <p:sp>
        <p:nvSpPr>
          <p:cNvPr id="27" name="Text 22"/>
          <p:cNvSpPr txBox="1"/>
          <p:nvPr/>
        </p:nvSpPr>
        <p:spPr>
          <a:xfrm>
            <a:off x="8137246" y="3820363"/>
            <a:ext cx="1629461"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Memory zeroization</a:t>
            </a:r>
            <a:endParaRPr lang="en-US" sz="1300" dirty="0"/>
          </a:p>
        </p:txBody>
      </p:sp>
      <p:sp>
        <p:nvSpPr>
          <p:cNvPr id="28" name="Text 23"/>
          <p:cNvSpPr txBox="1"/>
          <p:nvPr/>
        </p:nvSpPr>
        <p:spPr>
          <a:xfrm>
            <a:off x="8166506" y="3202229"/>
            <a:ext cx="265816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to prevent key extraction</a:t>
            </a:r>
            <a:endParaRPr lang="en-US" sz="1300" dirty="0"/>
          </a:p>
        </p:txBody>
      </p:sp>
      <p:pic>
        <p:nvPicPr>
          <p:cNvPr id="29" name="Image 3" descr="preencoded.png">    </p:cNvPr>
          <p:cNvPicPr>
            <a:picLocks noChangeAspect="1"/>
          </p:cNvPicPr>
          <p:nvPr/>
        </p:nvPicPr>
        <p:blipFill>
          <a:blip r:embed="rId4"/>
          <a:srcRect l="0" r="0" t="-2725" b="-2725"/>
          <a:stretch/>
        </p:blipFill>
        <p:spPr>
          <a:xfrm>
            <a:off x="7994599" y="3957523"/>
            <a:ext cx="142646" cy="171907"/>
          </a:xfrm>
          <a:prstGeom prst="rect">
            <a:avLst/>
          </a:prstGeom>
        </p:spPr>
      </p:pic>
      <p:sp>
        <p:nvSpPr>
          <p:cNvPr id="30" name="Text 24"/>
          <p:cNvSpPr txBox="1"/>
          <p:nvPr/>
        </p:nvSpPr>
        <p:spPr>
          <a:xfrm>
            <a:off x="8137246" y="3820363"/>
            <a:ext cx="2686507"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after sensitive operations</a:t>
            </a:r>
            <a:endParaRPr lang="en-US" sz="1300" dirty="0"/>
          </a:p>
        </p:txBody>
      </p:sp>
      <p:sp>
        <p:nvSpPr>
          <p:cNvPr id="31" name="Text 25"/>
          <p:cNvSpPr txBox="1"/>
          <p:nvPr/>
        </p:nvSpPr>
        <p:spPr>
          <a:xfrm>
            <a:off x="7994599" y="4541825"/>
            <a:ext cx="282001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HNDL Attack Prevention</a:t>
            </a:r>
            <a:endParaRPr lang="en-US" sz="1700" dirty="0"/>
          </a:p>
        </p:txBody>
      </p:sp>
      <p:pic>
        <p:nvPicPr>
          <p:cNvPr id="32" name="Image 4" descr="preencoded.png">    </p:cNvPr>
          <p:cNvPicPr>
            <a:picLocks noChangeAspect="1"/>
          </p:cNvPicPr>
          <p:nvPr/>
        </p:nvPicPr>
        <p:blipFill>
          <a:blip r:embed="rId5"/>
          <a:srcRect l="0" r="0" t="0" b="0"/>
          <a:stretch/>
        </p:blipFill>
        <p:spPr>
          <a:xfrm>
            <a:off x="7994599" y="4986223"/>
            <a:ext cx="181051" cy="181051"/>
          </a:xfrm>
          <a:prstGeom prst="rect">
            <a:avLst/>
          </a:prstGeom>
        </p:spPr>
      </p:pic>
      <p:sp>
        <p:nvSpPr>
          <p:cNvPr id="33" name="Text 26"/>
          <p:cNvSpPr txBox="1"/>
          <p:nvPr/>
        </p:nvSpPr>
        <p:spPr>
          <a:xfrm>
            <a:off x="8175650" y="5014570"/>
            <a:ext cx="3115361"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Hidden Number &amp; Data Leakage (HNDL) attacks exploit partial information about secrets</a:t>
            </a:r>
            <a:endParaRPr lang="en-US" sz="1300" dirty="0"/>
          </a:p>
        </p:txBody>
      </p:sp>
      <p:pic>
        <p:nvPicPr>
          <p:cNvPr id="34" name="Image 5" descr="preencoded.png">    </p:cNvPr>
          <p:cNvPicPr>
            <a:picLocks noChangeAspect="1"/>
          </p:cNvPicPr>
          <p:nvPr/>
        </p:nvPicPr>
        <p:blipFill>
          <a:blip r:embed="rId6"/>
          <a:srcRect l="0" r="0" t="0" b="0"/>
          <a:stretch/>
        </p:blipFill>
        <p:spPr>
          <a:xfrm>
            <a:off x="7994599" y="5930798"/>
            <a:ext cx="181051" cy="181051"/>
          </a:xfrm>
          <a:prstGeom prst="rect">
            <a:avLst/>
          </a:prstGeom>
        </p:spPr>
      </p:pic>
      <p:sp>
        <p:nvSpPr>
          <p:cNvPr id="35" name="Text 27"/>
          <p:cNvSpPr txBox="1"/>
          <p:nvPr/>
        </p:nvSpPr>
        <p:spPr>
          <a:xfrm>
            <a:off x="8175650" y="5960059"/>
            <a:ext cx="27249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Defense: Strong entropy sources + hardware-backed security modules</a:t>
            </a:r>
            <a:endParaRPr lang="en-US" sz="1300" dirty="0"/>
          </a:p>
        </p:txBody>
      </p:sp>
      <p:sp>
        <p:nvSpPr>
          <p:cNvPr id="36" name="Shape 28"/>
          <p:cNvSpPr/>
          <p:nvPr/>
        </p:nvSpPr>
        <p:spPr>
          <a:xfrm>
            <a:off x="0" y="6957670"/>
            <a:ext cx="12191695" cy="286207"/>
          </a:xfrm>
          <a:prstGeom prst="rect">
            <a:avLst/>
          </a:prstGeom>
          <a:solidFill>
            <a:srgbClr val="0B4D6C"/>
          </a:solidFill>
          <a:ln/>
        </p:spPr>
      </p:sp>
      <p:sp>
        <p:nvSpPr>
          <p:cNvPr id="37" name="Text 29"/>
          <p:cNvSpPr txBox="1"/>
          <p:nvPr/>
        </p:nvSpPr>
        <p:spPr>
          <a:xfrm>
            <a:off x="381305" y="7017106"/>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38" name="Text 30"/>
          <p:cNvSpPr txBox="1"/>
          <p:nvPr/>
        </p:nvSpPr>
        <p:spPr>
          <a:xfrm>
            <a:off x="11656771" y="7017106"/>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12</a:t>
            </a:r>
            <a:endParaRPr lang="en-US" sz="1100" dirty="0"/>
          </a:p>
        </p:txBody>
      </p:sp>
      <p:sp>
        <p:nvSpPr>
          <p:cNvPr id="39" name="Shape 31"/>
          <p:cNvSpPr/>
          <p:nvPr/>
        </p:nvSpPr>
        <p:spPr>
          <a:xfrm>
            <a:off x="10541203" y="6344107"/>
            <a:ext cx="1466698" cy="323698"/>
          </a:xfrm>
          <a:prstGeom prst="roundRect">
            <a:avLst>
              <a:gd name="adj" fmla="val 33234"/>
            </a:avLst>
          </a:prstGeom>
          <a:solidFill>
            <a:srgbClr val="333333"/>
          </a:solidFill>
          <a:ln/>
        </p:spPr>
      </p:sp>
      <p:pic>
        <p:nvPicPr>
          <p:cNvPr id="40"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41" name="Shape 32"/>
          <p:cNvSpPr/>
          <p:nvPr/>
        </p:nvSpPr>
        <p:spPr>
          <a:xfrm>
            <a:off x="10541203" y="6344107"/>
            <a:ext cx="1466698" cy="323698"/>
          </a:xfrm>
          <a:prstGeom prst="roundRect">
            <a:avLst>
              <a:gd name="adj" fmla="val 33234"/>
            </a:avLst>
          </a:prstGeom>
          <a:solidFill>
            <a:srgbClr val="333333"/>
          </a:solidFill>
          <a:ln/>
        </p:spPr>
      </p:sp>
      <p:sp>
        <p:nvSpPr>
          <p:cNvPr id="42" name="Text 3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43" name="Image 7" descr="preencoded.png">    </p:cNvPr>
          <p:cNvPicPr>
            <a:picLocks noChangeAspect="1"/>
          </p:cNvPicPr>
          <p:nvPr/>
        </p:nvPicPr>
        <p:blipFill>
          <a:blip r:embed="rId8"/>
          <a:srcRect l="0" r="0" t="0" b="0"/>
          <a:stretch/>
        </p:blipFill>
        <p:spPr>
          <a:xfrm>
            <a:off x="10655503" y="6439205"/>
            <a:ext cx="133502" cy="133502"/>
          </a:xfrm>
          <a:prstGeom prst="rect">
            <a:avLst/>
          </a:prstGeom>
        </p:spPr>
      </p:pic>
      <p:sp>
        <p:nvSpPr>
          <p:cNvPr id="44" name="Text 3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7077456"/>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7886700"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Threat Modeling and Testing Methodologies</a:t>
            </a:r>
            <a:endParaRPr lang="en-US" sz="2600" dirty="0"/>
          </a:p>
        </p:txBody>
      </p:sp>
      <p:sp>
        <p:nvSpPr>
          <p:cNvPr id="5" name="Text 3"/>
          <p:cNvSpPr txBox="1"/>
          <p:nvPr/>
        </p:nvSpPr>
        <p:spPr>
          <a:xfrm>
            <a:off x="571500" y="1257300"/>
            <a:ext cx="316291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Threat Modeling Categories</a:t>
            </a:r>
            <a:endParaRPr lang="en-US" sz="1700" dirty="0"/>
          </a:p>
        </p:txBody>
      </p:sp>
      <p:sp>
        <p:nvSpPr>
          <p:cNvPr id="6" name="Text 4"/>
          <p:cNvSpPr txBox="1"/>
          <p:nvPr/>
        </p:nvSpPr>
        <p:spPr>
          <a:xfrm>
            <a:off x="571500" y="4480560"/>
            <a:ext cx="2105863"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Testing Strategies</a:t>
            </a:r>
            <a:endParaRPr lang="en-US" sz="1700" dirty="0"/>
          </a:p>
        </p:txBody>
      </p:sp>
      <p:sp>
        <p:nvSpPr>
          <p:cNvPr id="7" name="Shape 5"/>
          <p:cNvSpPr/>
          <p:nvPr/>
        </p:nvSpPr>
        <p:spPr>
          <a:xfrm>
            <a:off x="571500" y="2120494"/>
            <a:ext cx="6782105" cy="418795"/>
          </a:xfrm>
          <a:prstGeom prst="rect">
            <a:avLst/>
          </a:prstGeom>
          <a:solidFill>
            <a:srgbClr val="F7F7F7"/>
          </a:solidFill>
          <a:ln/>
        </p:spPr>
      </p:sp>
      <p:sp>
        <p:nvSpPr>
          <p:cNvPr id="8" name="Shape 6"/>
          <p:cNvSpPr/>
          <p:nvPr/>
        </p:nvSpPr>
        <p:spPr>
          <a:xfrm>
            <a:off x="571500" y="3167482"/>
            <a:ext cx="6782105" cy="418795"/>
          </a:xfrm>
          <a:prstGeom prst="rect">
            <a:avLst/>
          </a:prstGeom>
          <a:solidFill>
            <a:srgbClr val="F7F7F7"/>
          </a:solidFill>
          <a:ln/>
        </p:spPr>
      </p:sp>
      <p:sp>
        <p:nvSpPr>
          <p:cNvPr id="9" name="Shape 7"/>
          <p:cNvSpPr/>
          <p:nvPr/>
        </p:nvSpPr>
        <p:spPr>
          <a:xfrm>
            <a:off x="571500" y="1701698"/>
            <a:ext cx="2038198" cy="418795"/>
          </a:xfrm>
          <a:prstGeom prst="rect">
            <a:avLst/>
          </a:prstGeom>
          <a:solidFill>
            <a:srgbClr val="168EA9"/>
          </a:solidFill>
          <a:ln/>
        </p:spPr>
      </p:sp>
      <p:sp>
        <p:nvSpPr>
          <p:cNvPr id="10" name="Shape 8"/>
          <p:cNvSpPr/>
          <p:nvPr/>
        </p:nvSpPr>
        <p:spPr>
          <a:xfrm>
            <a:off x="2604211" y="1701698"/>
            <a:ext cx="4743907" cy="418795"/>
          </a:xfrm>
          <a:prstGeom prst="rect">
            <a:avLst/>
          </a:prstGeom>
          <a:solidFill>
            <a:srgbClr val="168EA9"/>
          </a:solidFill>
          <a:ln/>
        </p:spPr>
      </p:sp>
      <p:sp>
        <p:nvSpPr>
          <p:cNvPr id="11" name="Text 9"/>
          <p:cNvSpPr txBox="1"/>
          <p:nvPr/>
        </p:nvSpPr>
        <p:spPr>
          <a:xfrm>
            <a:off x="666598" y="1815998"/>
            <a:ext cx="1047902" cy="181051"/>
          </a:xfrm>
          <a:prstGeom prst="rect">
            <a:avLst/>
          </a:prstGeom>
          <a:noFill/>
          <a:ln/>
        </p:spPr>
        <p:txBody>
          <a:bodyPr wrap="square" lIns="0" tIns="0" rIns="0" bIns="0" rtlCol="0" anchor="ctr"/>
          <a:lstStyle/>
          <a:p>
            <a:pPr algn="l" indent="0" marL="0">
              <a:buNone/>
            </a:pPr>
            <a:r>
              <a:rPr lang="en-US" sz="1200" dirty="0">
                <a:solidFill>
                  <a:srgbClr val="FFFFFF"/>
                </a:solidFill>
                <a:latin typeface="Roboto" pitchFamily="34" charset="0"/>
                <a:ea typeface="Roboto" pitchFamily="34" charset="-122"/>
                <a:cs typeface="Roboto" pitchFamily="34" charset="-120"/>
              </a:rPr>
              <a:t>Attack Vector</a:t>
            </a:r>
            <a:endParaRPr lang="en-US" sz="1200" dirty="0"/>
          </a:p>
        </p:txBody>
      </p:sp>
      <p:sp>
        <p:nvSpPr>
          <p:cNvPr id="12" name="Text 10"/>
          <p:cNvSpPr txBox="1"/>
          <p:nvPr/>
        </p:nvSpPr>
        <p:spPr>
          <a:xfrm>
            <a:off x="2699309" y="1815998"/>
            <a:ext cx="1448410" cy="181051"/>
          </a:xfrm>
          <a:prstGeom prst="rect">
            <a:avLst/>
          </a:prstGeom>
          <a:noFill/>
          <a:ln/>
        </p:spPr>
        <p:txBody>
          <a:bodyPr wrap="square" lIns="0" tIns="0" rIns="0" bIns="0" rtlCol="0" anchor="ctr"/>
          <a:lstStyle/>
          <a:p>
            <a:pPr algn="l" indent="0" marL="0">
              <a:buNone/>
            </a:pPr>
            <a:r>
              <a:rPr lang="en-US" sz="1200" dirty="0">
                <a:solidFill>
                  <a:srgbClr val="FFFFFF"/>
                </a:solidFill>
                <a:latin typeface="Roboto" pitchFamily="34" charset="0"/>
                <a:ea typeface="Roboto" pitchFamily="34" charset="-122"/>
                <a:cs typeface="Roboto" pitchFamily="34" charset="-120"/>
              </a:rPr>
              <a:t>Modeling Approach</a:t>
            </a:r>
            <a:endParaRPr lang="en-US" sz="1200" dirty="0"/>
          </a:p>
        </p:txBody>
      </p:sp>
      <p:sp>
        <p:nvSpPr>
          <p:cNvPr id="13" name="Shape 11"/>
          <p:cNvSpPr/>
          <p:nvPr/>
        </p:nvSpPr>
        <p:spPr>
          <a:xfrm>
            <a:off x="571500" y="2530145"/>
            <a:ext cx="2038198" cy="9144"/>
          </a:xfrm>
          <a:prstGeom prst="rect">
            <a:avLst/>
          </a:prstGeom>
          <a:solidFill>
            <a:srgbClr val="E5E5E5"/>
          </a:solidFill>
          <a:ln/>
        </p:spPr>
      </p:sp>
      <p:sp>
        <p:nvSpPr>
          <p:cNvPr id="14" name="Shape 12"/>
          <p:cNvSpPr/>
          <p:nvPr/>
        </p:nvSpPr>
        <p:spPr>
          <a:xfrm>
            <a:off x="2604211" y="2530145"/>
            <a:ext cx="4743907" cy="9144"/>
          </a:xfrm>
          <a:prstGeom prst="rect">
            <a:avLst/>
          </a:prstGeom>
          <a:solidFill>
            <a:srgbClr val="E5E5E5"/>
          </a:solidFill>
          <a:ln/>
        </p:spPr>
      </p:sp>
      <p:sp>
        <p:nvSpPr>
          <p:cNvPr id="15" name="Shape 13"/>
          <p:cNvSpPr/>
          <p:nvPr/>
        </p:nvSpPr>
        <p:spPr>
          <a:xfrm>
            <a:off x="571500" y="3161995"/>
            <a:ext cx="2038198" cy="9144"/>
          </a:xfrm>
          <a:prstGeom prst="rect">
            <a:avLst/>
          </a:prstGeom>
          <a:solidFill>
            <a:srgbClr val="E5E5E5"/>
          </a:solidFill>
          <a:ln/>
        </p:spPr>
      </p:sp>
      <p:sp>
        <p:nvSpPr>
          <p:cNvPr id="16" name="Shape 14"/>
          <p:cNvSpPr/>
          <p:nvPr/>
        </p:nvSpPr>
        <p:spPr>
          <a:xfrm>
            <a:off x="2604211" y="3161995"/>
            <a:ext cx="4743907" cy="9144"/>
          </a:xfrm>
          <a:prstGeom prst="rect">
            <a:avLst/>
          </a:prstGeom>
          <a:solidFill>
            <a:srgbClr val="E5E5E5"/>
          </a:solidFill>
          <a:ln/>
        </p:spPr>
      </p:sp>
      <p:sp>
        <p:nvSpPr>
          <p:cNvPr id="17" name="Shape 15"/>
          <p:cNvSpPr/>
          <p:nvPr/>
        </p:nvSpPr>
        <p:spPr>
          <a:xfrm>
            <a:off x="571500" y="3577133"/>
            <a:ext cx="2038198" cy="9144"/>
          </a:xfrm>
          <a:prstGeom prst="rect">
            <a:avLst/>
          </a:prstGeom>
          <a:solidFill>
            <a:srgbClr val="E5E5E5"/>
          </a:solidFill>
          <a:ln/>
        </p:spPr>
      </p:sp>
      <p:sp>
        <p:nvSpPr>
          <p:cNvPr id="18" name="Shape 16"/>
          <p:cNvSpPr/>
          <p:nvPr/>
        </p:nvSpPr>
        <p:spPr>
          <a:xfrm>
            <a:off x="2604211" y="3577133"/>
            <a:ext cx="4743907" cy="9144"/>
          </a:xfrm>
          <a:prstGeom prst="rect">
            <a:avLst/>
          </a:prstGeom>
          <a:solidFill>
            <a:srgbClr val="E5E5E5"/>
          </a:solidFill>
          <a:ln/>
        </p:spPr>
      </p:sp>
      <p:sp>
        <p:nvSpPr>
          <p:cNvPr id="19" name="Shape 17"/>
          <p:cNvSpPr/>
          <p:nvPr/>
        </p:nvSpPr>
        <p:spPr>
          <a:xfrm>
            <a:off x="571500" y="4213555"/>
            <a:ext cx="2038198" cy="9144"/>
          </a:xfrm>
          <a:prstGeom prst="rect">
            <a:avLst/>
          </a:prstGeom>
          <a:solidFill>
            <a:srgbClr val="E5E5E5"/>
          </a:solidFill>
          <a:ln/>
        </p:spPr>
      </p:sp>
      <p:sp>
        <p:nvSpPr>
          <p:cNvPr id="20" name="Shape 18"/>
          <p:cNvSpPr/>
          <p:nvPr/>
        </p:nvSpPr>
        <p:spPr>
          <a:xfrm>
            <a:off x="2604211" y="4213555"/>
            <a:ext cx="4743907" cy="9144"/>
          </a:xfrm>
          <a:prstGeom prst="rect">
            <a:avLst/>
          </a:prstGeom>
          <a:solidFill>
            <a:srgbClr val="E5E5E5"/>
          </a:solidFill>
          <a:ln/>
        </p:spPr>
      </p:sp>
      <p:sp>
        <p:nvSpPr>
          <p:cNvPr id="21" name="Text 19"/>
          <p:cNvSpPr txBox="1"/>
          <p:nvPr/>
        </p:nvSpPr>
        <p:spPr>
          <a:xfrm>
            <a:off x="666598" y="2234794"/>
            <a:ext cx="695858"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Classical</a:t>
            </a:r>
            <a:endParaRPr lang="en-US" sz="1100" dirty="0"/>
          </a:p>
        </p:txBody>
      </p:sp>
      <p:sp>
        <p:nvSpPr>
          <p:cNvPr id="22" name="Text 20"/>
          <p:cNvSpPr txBox="1"/>
          <p:nvPr/>
        </p:nvSpPr>
        <p:spPr>
          <a:xfrm>
            <a:off x="2699309" y="2234794"/>
            <a:ext cx="459120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Standard factorization and discrete logarithm attacks using NFS, ECM</a:t>
            </a:r>
            <a:endParaRPr lang="en-US" sz="1100" dirty="0"/>
          </a:p>
        </p:txBody>
      </p:sp>
      <p:sp>
        <p:nvSpPr>
          <p:cNvPr id="23" name="Text 21"/>
          <p:cNvSpPr txBox="1"/>
          <p:nvPr/>
        </p:nvSpPr>
        <p:spPr>
          <a:xfrm>
            <a:off x="666598" y="2760574"/>
            <a:ext cx="70500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Quantum</a:t>
            </a:r>
            <a:endParaRPr lang="en-US" sz="1100" dirty="0"/>
          </a:p>
        </p:txBody>
      </p:sp>
      <p:sp>
        <p:nvSpPr>
          <p:cNvPr id="24" name="Text 22"/>
          <p:cNvSpPr txBox="1"/>
          <p:nvPr/>
        </p:nvSpPr>
        <p:spPr>
          <a:xfrm>
            <a:off x="2699309" y="2651760"/>
            <a:ext cx="4343400" cy="3913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Shor-type algorithms with realistic qubit error rates and coherence times</a:t>
            </a:r>
            <a:endParaRPr lang="en-US" sz="1100" dirty="0"/>
          </a:p>
        </p:txBody>
      </p:sp>
      <p:sp>
        <p:nvSpPr>
          <p:cNvPr id="25" name="Text 23"/>
          <p:cNvSpPr txBox="1"/>
          <p:nvPr/>
        </p:nvSpPr>
        <p:spPr>
          <a:xfrm>
            <a:off x="666598" y="3286354"/>
            <a:ext cx="657454"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Leakage</a:t>
            </a:r>
            <a:endParaRPr lang="en-US" sz="1100" dirty="0"/>
          </a:p>
        </p:txBody>
      </p:sp>
      <p:sp>
        <p:nvSpPr>
          <p:cNvPr id="26" name="Text 24"/>
          <p:cNvSpPr txBox="1"/>
          <p:nvPr/>
        </p:nvSpPr>
        <p:spPr>
          <a:xfrm>
            <a:off x="2699309" y="3286354"/>
            <a:ext cx="42958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Side-channel power/timing analysis, fault injection, cache attacks</a:t>
            </a:r>
            <a:endParaRPr lang="en-US" sz="1100" dirty="0"/>
          </a:p>
        </p:txBody>
      </p:sp>
      <p:sp>
        <p:nvSpPr>
          <p:cNvPr id="27" name="Text 25"/>
          <p:cNvSpPr txBox="1"/>
          <p:nvPr/>
        </p:nvSpPr>
        <p:spPr>
          <a:xfrm>
            <a:off x="666598" y="3812134"/>
            <a:ext cx="5239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Hybrid</a:t>
            </a:r>
            <a:endParaRPr lang="en-US" sz="1100" dirty="0"/>
          </a:p>
        </p:txBody>
      </p:sp>
      <p:sp>
        <p:nvSpPr>
          <p:cNvPr id="28" name="Text 26"/>
          <p:cNvSpPr txBox="1"/>
          <p:nvPr/>
        </p:nvSpPr>
        <p:spPr>
          <a:xfrm>
            <a:off x="2699309" y="3703320"/>
            <a:ext cx="3982212" cy="3913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Combined quantum + classical techniques leveraging partial information leaks</a:t>
            </a:r>
            <a:endParaRPr lang="en-US" sz="1100" dirty="0"/>
          </a:p>
        </p:txBody>
      </p:sp>
      <p:sp>
        <p:nvSpPr>
          <p:cNvPr id="29" name="Text 27"/>
          <p:cNvSpPr txBox="1"/>
          <p:nvPr/>
        </p:nvSpPr>
        <p:spPr>
          <a:xfrm>
            <a:off x="809244" y="4934102"/>
            <a:ext cx="42108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Synthetic dataset generation for controlled attack simulation</a:t>
            </a:r>
            <a:endParaRPr lang="en-US" sz="1200" dirty="0"/>
          </a:p>
        </p:txBody>
      </p:sp>
      <p:sp>
        <p:nvSpPr>
          <p:cNvPr id="30" name="Text 28"/>
          <p:cNvSpPr txBox="1"/>
          <p:nvPr/>
        </p:nvSpPr>
        <p:spPr>
          <a:xfrm>
            <a:off x="809244" y="5261458"/>
            <a:ext cx="437266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Safe experimentation using known-vulnerable implementations</a:t>
            </a:r>
            <a:endParaRPr lang="en-US" sz="1200" dirty="0"/>
          </a:p>
        </p:txBody>
      </p:sp>
      <p:sp>
        <p:nvSpPr>
          <p:cNvPr id="31" name="Text 29"/>
          <p:cNvSpPr txBox="1"/>
          <p:nvPr/>
        </p:nvSpPr>
        <p:spPr>
          <a:xfrm>
            <a:off x="809244" y="5589727"/>
            <a:ext cx="37536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Automated security verification using formal methods</a:t>
            </a:r>
            <a:endParaRPr lang="en-US" sz="1200" dirty="0"/>
          </a:p>
        </p:txBody>
      </p:sp>
      <p:sp>
        <p:nvSpPr>
          <p:cNvPr id="32" name="Text 30"/>
          <p:cNvSpPr txBox="1"/>
          <p:nvPr/>
        </p:nvSpPr>
        <p:spPr>
          <a:xfrm>
            <a:off x="809244" y="5917082"/>
            <a:ext cx="44101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Leakage assessment using statistical test suites (t-test, χ²-test)</a:t>
            </a:r>
            <a:endParaRPr lang="en-US" sz="1200" dirty="0"/>
          </a:p>
        </p:txBody>
      </p:sp>
      <p:sp>
        <p:nvSpPr>
          <p:cNvPr id="33" name="Text 31"/>
          <p:cNvSpPr txBox="1"/>
          <p:nvPr/>
        </p:nvSpPr>
        <p:spPr>
          <a:xfrm>
            <a:off x="809244" y="6244438"/>
            <a:ext cx="48582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Quantum simulator benchmarking against expected attack complexity</a:t>
            </a:r>
            <a:endParaRPr lang="en-US" sz="1200" dirty="0"/>
          </a:p>
        </p:txBody>
      </p:sp>
      <p:sp>
        <p:nvSpPr>
          <p:cNvPr id="34" name="Shape 32"/>
          <p:cNvSpPr/>
          <p:nvPr/>
        </p:nvSpPr>
        <p:spPr>
          <a:xfrm>
            <a:off x="7727594" y="1238098"/>
            <a:ext cx="3895344" cy="5458054"/>
          </a:xfrm>
          <a:prstGeom prst="rect">
            <a:avLst/>
          </a:prstGeom>
          <a:solidFill>
            <a:srgbClr val="F5F9FC"/>
          </a:solidFill>
          <a:ln/>
        </p:spPr>
      </p:sp>
      <p:sp>
        <p:nvSpPr>
          <p:cNvPr id="35" name="Shape 33"/>
          <p:cNvSpPr/>
          <p:nvPr/>
        </p:nvSpPr>
        <p:spPr>
          <a:xfrm>
            <a:off x="7727594" y="1238098"/>
            <a:ext cx="28346" cy="5458054"/>
          </a:xfrm>
          <a:prstGeom prst="rect">
            <a:avLst/>
          </a:prstGeom>
          <a:solidFill>
            <a:srgbClr val="168EA9"/>
          </a:solidFill>
          <a:ln/>
        </p:spPr>
      </p:sp>
      <p:sp>
        <p:nvSpPr>
          <p:cNvPr id="36" name="Text 34"/>
          <p:cNvSpPr txBox="1"/>
          <p:nvPr/>
        </p:nvSpPr>
        <p:spPr>
          <a:xfrm>
            <a:off x="7994599" y="1495044"/>
            <a:ext cx="2162556"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Evaluation Metrics</a:t>
            </a:r>
            <a:endParaRPr lang="en-US" sz="1700" dirty="0"/>
          </a:p>
        </p:txBody>
      </p:sp>
      <p:pic>
        <p:nvPicPr>
          <p:cNvPr id="37" name="Image 0" descr="preencoded.png">    </p:cNvPr>
          <p:cNvPicPr>
            <a:picLocks noChangeAspect="1"/>
          </p:cNvPicPr>
          <p:nvPr/>
        </p:nvPicPr>
        <p:blipFill>
          <a:blip r:embed="rId1"/>
          <a:srcRect l="-1082" r="-1082" t="0" b="0"/>
          <a:stretch/>
        </p:blipFill>
        <p:spPr>
          <a:xfrm>
            <a:off x="7994599" y="1939442"/>
            <a:ext cx="161849" cy="181051"/>
          </a:xfrm>
          <a:prstGeom prst="rect">
            <a:avLst/>
          </a:prstGeom>
        </p:spPr>
      </p:pic>
      <p:sp>
        <p:nvSpPr>
          <p:cNvPr id="38" name="Text 35"/>
          <p:cNvSpPr txBox="1"/>
          <p:nvPr/>
        </p:nvSpPr>
        <p:spPr>
          <a:xfrm>
            <a:off x="8156448" y="1967789"/>
            <a:ext cx="315285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Security level (bits) against classical and quantum adversaries</a:t>
            </a:r>
            <a:endParaRPr lang="en-US" sz="1300" dirty="0"/>
          </a:p>
        </p:txBody>
      </p:sp>
      <p:pic>
        <p:nvPicPr>
          <p:cNvPr id="39" name="Image 1" descr="preencoded.png">    </p:cNvPr>
          <p:cNvPicPr>
            <a:picLocks noChangeAspect="1"/>
          </p:cNvPicPr>
          <p:nvPr/>
        </p:nvPicPr>
        <p:blipFill>
          <a:blip r:embed="rId2"/>
          <a:srcRect l="0" r="0" t="0" b="0"/>
          <a:stretch/>
        </p:blipFill>
        <p:spPr>
          <a:xfrm>
            <a:off x="7994599" y="2632558"/>
            <a:ext cx="181051" cy="181051"/>
          </a:xfrm>
          <a:prstGeom prst="rect">
            <a:avLst/>
          </a:prstGeom>
        </p:spPr>
      </p:pic>
      <p:sp>
        <p:nvSpPr>
          <p:cNvPr id="40" name="Text 36"/>
          <p:cNvSpPr txBox="1"/>
          <p:nvPr/>
        </p:nvSpPr>
        <p:spPr>
          <a:xfrm>
            <a:off x="8175650" y="2661818"/>
            <a:ext cx="31821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Performance impact under various threat scenarios</a:t>
            </a:r>
            <a:endParaRPr lang="en-US" sz="1300" dirty="0"/>
          </a:p>
        </p:txBody>
      </p:sp>
      <p:pic>
        <p:nvPicPr>
          <p:cNvPr id="41" name="Image 2" descr="preencoded.png">    </p:cNvPr>
          <p:cNvPicPr>
            <a:picLocks noChangeAspect="1"/>
          </p:cNvPicPr>
          <p:nvPr/>
        </p:nvPicPr>
        <p:blipFill>
          <a:blip r:embed="rId3"/>
          <a:srcRect l="0" r="0" t="0" b="0"/>
          <a:stretch/>
        </p:blipFill>
        <p:spPr>
          <a:xfrm>
            <a:off x="7994599" y="3326587"/>
            <a:ext cx="181051" cy="181051"/>
          </a:xfrm>
          <a:prstGeom prst="rect">
            <a:avLst/>
          </a:prstGeom>
        </p:spPr>
      </p:pic>
      <p:sp>
        <p:nvSpPr>
          <p:cNvPr id="42" name="Text 37"/>
          <p:cNvSpPr txBox="1"/>
          <p:nvPr/>
        </p:nvSpPr>
        <p:spPr>
          <a:xfrm>
            <a:off x="8175650" y="3354934"/>
            <a:ext cx="2800807"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Leakage tolerance and side-channel resistance</a:t>
            </a:r>
            <a:endParaRPr lang="en-US" sz="1300" dirty="0"/>
          </a:p>
        </p:txBody>
      </p:sp>
      <p:pic>
        <p:nvPicPr>
          <p:cNvPr id="43" name="Image 3" descr="preencoded.png">    </p:cNvPr>
          <p:cNvPicPr>
            <a:picLocks noChangeAspect="1"/>
          </p:cNvPicPr>
          <p:nvPr/>
        </p:nvPicPr>
        <p:blipFill>
          <a:blip r:embed="rId4"/>
          <a:srcRect l="-505" r="-505" t="0" b="0"/>
          <a:stretch/>
        </p:blipFill>
        <p:spPr>
          <a:xfrm>
            <a:off x="7994599" y="4019702"/>
            <a:ext cx="228600" cy="181051"/>
          </a:xfrm>
          <a:prstGeom prst="rect">
            <a:avLst/>
          </a:prstGeom>
        </p:spPr>
      </p:pic>
      <p:sp>
        <p:nvSpPr>
          <p:cNvPr id="44" name="Text 38"/>
          <p:cNvSpPr txBox="1"/>
          <p:nvPr/>
        </p:nvSpPr>
        <p:spPr>
          <a:xfrm>
            <a:off x="8223199" y="4048963"/>
            <a:ext cx="24963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Practical security vs. theoretical guarantees</a:t>
            </a:r>
            <a:endParaRPr lang="en-US" sz="1300" dirty="0"/>
          </a:p>
        </p:txBody>
      </p:sp>
      <p:pic>
        <p:nvPicPr>
          <p:cNvPr id="45" name="Image 4" descr="preencoded.png">    </p:cNvPr>
          <p:cNvPicPr>
            <a:picLocks noChangeAspect="1"/>
          </p:cNvPicPr>
          <p:nvPr/>
        </p:nvPicPr>
        <p:blipFill>
          <a:blip r:embed="rId5"/>
          <a:srcRect l="-1403" r="-1403" t="0" b="0"/>
          <a:stretch/>
        </p:blipFill>
        <p:spPr>
          <a:xfrm>
            <a:off x="7994599" y="4713732"/>
            <a:ext cx="209398" cy="181051"/>
          </a:xfrm>
          <a:prstGeom prst="rect">
            <a:avLst/>
          </a:prstGeom>
        </p:spPr>
      </p:pic>
      <p:sp>
        <p:nvSpPr>
          <p:cNvPr id="46" name="Text 39"/>
          <p:cNvSpPr txBox="1"/>
          <p:nvPr/>
        </p:nvSpPr>
        <p:spPr>
          <a:xfrm>
            <a:off x="8203997" y="4742078"/>
            <a:ext cx="3200400"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Compliance with NIST SP 800-56, 800-90, FIPS 140-3</a:t>
            </a:r>
            <a:endParaRPr lang="en-US" sz="1300" dirty="0"/>
          </a:p>
        </p:txBody>
      </p:sp>
      <p:sp>
        <p:nvSpPr>
          <p:cNvPr id="47" name="Shape 40"/>
          <p:cNvSpPr/>
          <p:nvPr/>
        </p:nvSpPr>
        <p:spPr>
          <a:xfrm>
            <a:off x="0" y="6782105"/>
            <a:ext cx="12191695" cy="286207"/>
          </a:xfrm>
          <a:prstGeom prst="rect">
            <a:avLst/>
          </a:prstGeom>
          <a:solidFill>
            <a:srgbClr val="0B4D6C"/>
          </a:solidFill>
          <a:ln/>
        </p:spPr>
      </p:sp>
      <p:sp>
        <p:nvSpPr>
          <p:cNvPr id="48" name="Text 41"/>
          <p:cNvSpPr txBox="1"/>
          <p:nvPr/>
        </p:nvSpPr>
        <p:spPr>
          <a:xfrm>
            <a:off x="381305" y="6841541"/>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49" name="Text 42"/>
          <p:cNvSpPr txBox="1"/>
          <p:nvPr/>
        </p:nvSpPr>
        <p:spPr>
          <a:xfrm>
            <a:off x="11656771" y="6841541"/>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13</a:t>
            </a:r>
            <a:endParaRPr lang="en-US" sz="1100" dirty="0"/>
          </a:p>
        </p:txBody>
      </p:sp>
      <p:sp>
        <p:nvSpPr>
          <p:cNvPr id="50" name="Shape 43"/>
          <p:cNvSpPr/>
          <p:nvPr/>
        </p:nvSpPr>
        <p:spPr>
          <a:xfrm>
            <a:off x="10541203" y="6344107"/>
            <a:ext cx="1466698" cy="323698"/>
          </a:xfrm>
          <a:prstGeom prst="roundRect">
            <a:avLst>
              <a:gd name="adj" fmla="val 33234"/>
            </a:avLst>
          </a:prstGeom>
          <a:solidFill>
            <a:srgbClr val="333333"/>
          </a:solidFill>
          <a:ln/>
        </p:spPr>
      </p:sp>
      <p:pic>
        <p:nvPicPr>
          <p:cNvPr id="51"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52" name="Shape 44"/>
          <p:cNvSpPr/>
          <p:nvPr/>
        </p:nvSpPr>
        <p:spPr>
          <a:xfrm>
            <a:off x="10541203" y="6344107"/>
            <a:ext cx="1466698" cy="323698"/>
          </a:xfrm>
          <a:prstGeom prst="roundRect">
            <a:avLst>
              <a:gd name="adj" fmla="val 33234"/>
            </a:avLst>
          </a:prstGeom>
          <a:solidFill>
            <a:srgbClr val="333333"/>
          </a:solidFill>
          <a:ln/>
        </p:spPr>
      </p:sp>
      <p:sp>
        <p:nvSpPr>
          <p:cNvPr id="53" name="Text 45"/>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54"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55" name="Text 46"/>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9773107"/>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6258154"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Performance and Security Analysis</a:t>
            </a:r>
            <a:endParaRPr lang="en-US" sz="2600" dirty="0"/>
          </a:p>
        </p:txBody>
      </p:sp>
      <p:sp>
        <p:nvSpPr>
          <p:cNvPr id="5" name="Text 3"/>
          <p:cNvSpPr txBox="1"/>
          <p:nvPr/>
        </p:nvSpPr>
        <p:spPr>
          <a:xfrm>
            <a:off x="571500" y="1266444"/>
            <a:ext cx="9296705"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Comparative analysis of NIST-selected post-quantum algorithms (Kyber, Dilithium, Falcon) versus classical algorithms (RSA, ECDSA) across key performance metrics and security characteristics.</a:t>
            </a:r>
            <a:endParaRPr lang="en-US" sz="1300" dirty="0"/>
          </a:p>
        </p:txBody>
      </p:sp>
      <p:sp>
        <p:nvSpPr>
          <p:cNvPr id="6" name="Shape 4"/>
          <p:cNvSpPr/>
          <p:nvPr/>
        </p:nvSpPr>
        <p:spPr>
          <a:xfrm>
            <a:off x="571500" y="2027225"/>
            <a:ext cx="5305349" cy="2943454"/>
          </a:xfrm>
          <a:prstGeom prst="roundRect">
            <a:avLst>
              <a:gd name="adj" fmla="val 603"/>
            </a:avLst>
          </a:prstGeom>
          <a:solidFill>
            <a:srgbClr val="F5F9FC"/>
          </a:solidFill>
          <a:ln w="12700">
            <a:solidFill>
              <a:srgbClr val="DAEAF2"/>
            </a:solidFill>
            <a:prstDash val="solid"/>
          </a:ln>
          <a:effectLst>
            <a:outerShdw sx="100000" sy="100000" kx="0" ky="0" algn="bl" rotWithShape="0" blurRad="50800" dist="25400" dir="5400000">
              <a:srgbClr val="000000">
                <a:alpha val="5000"/>
              </a:srgbClr>
            </a:outerShdw>
          </a:effectLst>
        </p:spPr>
      </p:sp>
      <p:sp>
        <p:nvSpPr>
          <p:cNvPr id="7" name="Shape 5"/>
          <p:cNvSpPr/>
          <p:nvPr/>
        </p:nvSpPr>
        <p:spPr>
          <a:xfrm>
            <a:off x="6316675" y="2027225"/>
            <a:ext cx="5305349" cy="2943454"/>
          </a:xfrm>
          <a:prstGeom prst="roundRect">
            <a:avLst>
              <a:gd name="adj" fmla="val 603"/>
            </a:avLst>
          </a:prstGeom>
          <a:solidFill>
            <a:srgbClr val="F5F9FC"/>
          </a:solidFill>
          <a:ln w="12700">
            <a:solidFill>
              <a:srgbClr val="DAEAF2"/>
            </a:solidFill>
            <a:prstDash val="solid"/>
          </a:ln>
          <a:effectLst>
            <a:outerShdw sx="100000" sy="100000" kx="0" ky="0" algn="bl" rotWithShape="0" blurRad="50800" dist="25400" dir="5400000">
              <a:srgbClr val="000000">
                <a:alpha val="5000"/>
              </a:srgbClr>
            </a:outerShdw>
          </a:effectLst>
        </p:spPr>
      </p:sp>
      <p:sp>
        <p:nvSpPr>
          <p:cNvPr id="8" name="Text 6"/>
          <p:cNvSpPr txBox="1"/>
          <p:nvPr/>
        </p:nvSpPr>
        <p:spPr>
          <a:xfrm>
            <a:off x="2028139" y="2198218"/>
            <a:ext cx="2514600" cy="200254"/>
          </a:xfrm>
          <a:prstGeom prst="rect">
            <a:avLst/>
          </a:prstGeom>
          <a:noFill/>
          <a:ln/>
        </p:spPr>
        <p:txBody>
          <a:bodyPr wrap="square" lIns="0" tIns="0" rIns="0" bIns="0" rtlCol="0" anchor="ctr"/>
          <a:lstStyle/>
          <a:p>
            <a:pPr algn="ctr" indent="0" marL="0">
              <a:buNone/>
            </a:pPr>
            <a:r>
              <a:rPr lang="en-US" sz="1300" dirty="0">
                <a:solidFill>
                  <a:srgbClr val="0B4D6C"/>
                </a:solidFill>
                <a:latin typeface="Montserrat" pitchFamily="34" charset="0"/>
                <a:ea typeface="Montserrat" pitchFamily="34" charset="-122"/>
                <a:cs typeface="Montserrat" pitchFamily="34" charset="-120"/>
              </a:rPr>
              <a:t>Key Size Comparison (bytes)</a:t>
            </a:r>
            <a:endParaRPr lang="en-US" sz="1300" dirty="0"/>
          </a:p>
        </p:txBody>
      </p:sp>
      <p:sp>
        <p:nvSpPr>
          <p:cNvPr id="9" name="Text 7"/>
          <p:cNvSpPr txBox="1"/>
          <p:nvPr/>
        </p:nvSpPr>
        <p:spPr>
          <a:xfrm>
            <a:off x="8039405" y="2198218"/>
            <a:ext cx="1991563" cy="200254"/>
          </a:xfrm>
          <a:prstGeom prst="rect">
            <a:avLst/>
          </a:prstGeom>
          <a:noFill/>
          <a:ln/>
        </p:spPr>
        <p:txBody>
          <a:bodyPr wrap="square" lIns="0" tIns="0" rIns="0" bIns="0" rtlCol="0" anchor="ctr"/>
          <a:lstStyle/>
          <a:p>
            <a:pPr algn="ctr" indent="0" marL="0">
              <a:buNone/>
            </a:pPr>
            <a:r>
              <a:rPr lang="en-US" sz="1300" dirty="0">
                <a:solidFill>
                  <a:srgbClr val="0B4D6C"/>
                </a:solidFill>
                <a:latin typeface="Montserrat" pitchFamily="34" charset="0"/>
                <a:ea typeface="Montserrat" pitchFamily="34" charset="-122"/>
                <a:cs typeface="Montserrat" pitchFamily="34" charset="-120"/>
              </a:rPr>
              <a:t>Operation Speed (ms)</a:t>
            </a:r>
            <a:endParaRPr lang="en-US" sz="1300" dirty="0"/>
          </a:p>
        </p:txBody>
      </p:sp>
      <p:pic>
        <p:nvPicPr>
          <p:cNvPr id="10" name="Image 0" descr="preencoded.png">    </p:cNvPr>
          <p:cNvPicPr>
            <a:picLocks noChangeAspect="1"/>
          </p:cNvPicPr>
          <p:nvPr/>
        </p:nvPicPr>
        <p:blipFill>
          <a:blip r:embed="rId1"/>
          <a:srcRect l="0" r="0" t="-3" b="-3"/>
          <a:stretch/>
        </p:blipFill>
        <p:spPr>
          <a:xfrm>
            <a:off x="724205" y="2526487"/>
            <a:ext cx="4990795" cy="2286000"/>
          </a:xfrm>
          <a:prstGeom prst="rect">
            <a:avLst/>
          </a:prstGeom>
        </p:spPr>
      </p:pic>
      <p:pic>
        <p:nvPicPr>
          <p:cNvPr id="11" name="Image 1" descr="preencoded.png">    </p:cNvPr>
          <p:cNvPicPr>
            <a:picLocks noChangeAspect="1"/>
          </p:cNvPicPr>
          <p:nvPr/>
        </p:nvPicPr>
        <p:blipFill>
          <a:blip r:embed="rId2"/>
          <a:srcRect l="0" r="0" t="-3" b="-3"/>
          <a:stretch/>
        </p:blipFill>
        <p:spPr>
          <a:xfrm>
            <a:off x="6469380" y="2526487"/>
            <a:ext cx="4990795" cy="2286000"/>
          </a:xfrm>
          <a:prstGeom prst="rect">
            <a:avLst/>
          </a:prstGeom>
        </p:spPr>
      </p:pic>
      <p:sp>
        <p:nvSpPr>
          <p:cNvPr id="12" name="Shape 8"/>
          <p:cNvSpPr/>
          <p:nvPr/>
        </p:nvSpPr>
        <p:spPr>
          <a:xfrm>
            <a:off x="571500" y="5155387"/>
            <a:ext cx="5458054" cy="2848356"/>
          </a:xfrm>
          <a:prstGeom prst="rect">
            <a:avLst/>
          </a:prstGeom>
          <a:solidFill>
            <a:srgbClr val="F5F9FC"/>
          </a:solidFill>
          <a:ln/>
        </p:spPr>
      </p:sp>
      <p:sp>
        <p:nvSpPr>
          <p:cNvPr id="13" name="Shape 9"/>
          <p:cNvSpPr/>
          <p:nvPr/>
        </p:nvSpPr>
        <p:spPr>
          <a:xfrm>
            <a:off x="571500" y="5155387"/>
            <a:ext cx="38405" cy="2848356"/>
          </a:xfrm>
          <a:prstGeom prst="rect">
            <a:avLst/>
          </a:prstGeom>
          <a:solidFill>
            <a:srgbClr val="168EA9"/>
          </a:solidFill>
          <a:ln/>
        </p:spPr>
      </p:sp>
      <p:sp>
        <p:nvSpPr>
          <p:cNvPr id="14" name="Shape 10"/>
          <p:cNvSpPr/>
          <p:nvPr/>
        </p:nvSpPr>
        <p:spPr>
          <a:xfrm>
            <a:off x="6167628" y="5155387"/>
            <a:ext cx="5458054" cy="2848356"/>
          </a:xfrm>
          <a:prstGeom prst="rect">
            <a:avLst/>
          </a:prstGeom>
          <a:solidFill>
            <a:srgbClr val="F5F9FC"/>
          </a:solidFill>
          <a:ln/>
        </p:spPr>
      </p:sp>
      <p:sp>
        <p:nvSpPr>
          <p:cNvPr id="15" name="Shape 11"/>
          <p:cNvSpPr/>
          <p:nvPr/>
        </p:nvSpPr>
        <p:spPr>
          <a:xfrm>
            <a:off x="6167628" y="5155387"/>
            <a:ext cx="38405" cy="2848356"/>
          </a:xfrm>
          <a:prstGeom prst="rect">
            <a:avLst/>
          </a:prstGeom>
          <a:solidFill>
            <a:srgbClr val="168EA9"/>
          </a:solidFill>
          <a:ln/>
        </p:spPr>
      </p:sp>
      <p:sp>
        <p:nvSpPr>
          <p:cNvPr id="16" name="Text 12"/>
          <p:cNvSpPr txBox="1"/>
          <p:nvPr/>
        </p:nvSpPr>
        <p:spPr>
          <a:xfrm>
            <a:off x="752551" y="5317236"/>
            <a:ext cx="1209751" cy="181051"/>
          </a:xfrm>
          <a:prstGeom prst="rect">
            <a:avLst/>
          </a:prstGeom>
          <a:noFill/>
          <a:ln/>
        </p:spPr>
        <p:txBody>
          <a:bodyPr wrap="square" lIns="0" tIns="0" rIns="0" bIns="0" rtlCol="0" anchor="ctr"/>
          <a:lstStyle/>
          <a:p>
            <a:pPr algn="l" indent="0" marL="0">
              <a:buNone/>
            </a:pPr>
            <a:r>
              <a:rPr lang="en-US" sz="1200" b="1" dirty="0">
                <a:solidFill>
                  <a:srgbClr val="0B4D6C"/>
                </a:solidFill>
                <a:latin typeface="Montserrat" pitchFamily="34" charset="0"/>
                <a:ea typeface="Montserrat" pitchFamily="34" charset="-122"/>
                <a:cs typeface="Montserrat" pitchFamily="34" charset="-120"/>
              </a:rPr>
              <a:t>Security Level</a:t>
            </a:r>
            <a:endParaRPr lang="en-US" sz="1200" dirty="0"/>
          </a:p>
        </p:txBody>
      </p:sp>
      <p:sp>
        <p:nvSpPr>
          <p:cNvPr id="17" name="Text 13"/>
          <p:cNvSpPr txBox="1"/>
          <p:nvPr/>
        </p:nvSpPr>
        <p:spPr>
          <a:xfrm>
            <a:off x="6348679" y="5317236"/>
            <a:ext cx="2067458" cy="181051"/>
          </a:xfrm>
          <a:prstGeom prst="rect">
            <a:avLst/>
          </a:prstGeom>
          <a:noFill/>
          <a:ln/>
        </p:spPr>
        <p:txBody>
          <a:bodyPr wrap="square" lIns="0" tIns="0" rIns="0" bIns="0" rtlCol="0" anchor="ctr"/>
          <a:lstStyle/>
          <a:p>
            <a:pPr algn="l" indent="0" marL="0">
              <a:buNone/>
            </a:pPr>
            <a:r>
              <a:rPr lang="en-US" sz="1200" b="1" dirty="0">
                <a:solidFill>
                  <a:srgbClr val="0B4D6C"/>
                </a:solidFill>
                <a:latin typeface="Montserrat" pitchFamily="34" charset="0"/>
                <a:ea typeface="Montserrat" pitchFamily="34" charset="-122"/>
                <a:cs typeface="Montserrat" pitchFamily="34" charset="-120"/>
              </a:rPr>
              <a:t>Side-Channel Resistance</a:t>
            </a:r>
            <a:endParaRPr lang="en-US" sz="1200" dirty="0"/>
          </a:p>
        </p:txBody>
      </p:sp>
      <p:sp>
        <p:nvSpPr>
          <p:cNvPr id="18" name="Shape 14"/>
          <p:cNvSpPr/>
          <p:nvPr/>
        </p:nvSpPr>
        <p:spPr>
          <a:xfrm>
            <a:off x="752551" y="5621731"/>
            <a:ext cx="1466698" cy="400507"/>
          </a:xfrm>
          <a:prstGeom prst="rect">
            <a:avLst/>
          </a:prstGeom>
          <a:solidFill>
            <a:srgbClr val="E6F3F8"/>
          </a:solidFill>
          <a:ln/>
        </p:spPr>
      </p:sp>
      <p:sp>
        <p:nvSpPr>
          <p:cNvPr id="19" name="Shape 15"/>
          <p:cNvSpPr/>
          <p:nvPr/>
        </p:nvSpPr>
        <p:spPr>
          <a:xfrm>
            <a:off x="2213762" y="5621731"/>
            <a:ext cx="1828800" cy="400507"/>
          </a:xfrm>
          <a:prstGeom prst="rect">
            <a:avLst/>
          </a:prstGeom>
          <a:solidFill>
            <a:srgbClr val="E6F3F8"/>
          </a:solidFill>
          <a:ln/>
        </p:spPr>
      </p:sp>
      <p:sp>
        <p:nvSpPr>
          <p:cNvPr id="20" name="Shape 16"/>
          <p:cNvSpPr/>
          <p:nvPr/>
        </p:nvSpPr>
        <p:spPr>
          <a:xfrm>
            <a:off x="4042562" y="5621731"/>
            <a:ext cx="1848002" cy="400507"/>
          </a:xfrm>
          <a:prstGeom prst="rect">
            <a:avLst/>
          </a:prstGeom>
          <a:solidFill>
            <a:srgbClr val="E6F3F8"/>
          </a:solidFill>
          <a:ln/>
        </p:spPr>
      </p:sp>
      <p:sp>
        <p:nvSpPr>
          <p:cNvPr id="21" name="Shape 17"/>
          <p:cNvSpPr/>
          <p:nvPr/>
        </p:nvSpPr>
        <p:spPr>
          <a:xfrm>
            <a:off x="6348679" y="5621731"/>
            <a:ext cx="1524305" cy="400507"/>
          </a:xfrm>
          <a:prstGeom prst="rect">
            <a:avLst/>
          </a:prstGeom>
          <a:solidFill>
            <a:srgbClr val="E6F3F8"/>
          </a:solidFill>
          <a:ln/>
        </p:spPr>
      </p:sp>
      <p:sp>
        <p:nvSpPr>
          <p:cNvPr id="22" name="Shape 18"/>
          <p:cNvSpPr/>
          <p:nvPr/>
        </p:nvSpPr>
        <p:spPr>
          <a:xfrm>
            <a:off x="7866583" y="5621731"/>
            <a:ext cx="1476756" cy="400507"/>
          </a:xfrm>
          <a:prstGeom prst="rect">
            <a:avLst/>
          </a:prstGeom>
          <a:solidFill>
            <a:srgbClr val="E6F3F8"/>
          </a:solidFill>
          <a:ln/>
        </p:spPr>
      </p:sp>
      <p:sp>
        <p:nvSpPr>
          <p:cNvPr id="23" name="Shape 19"/>
          <p:cNvSpPr/>
          <p:nvPr/>
        </p:nvSpPr>
        <p:spPr>
          <a:xfrm>
            <a:off x="9342425" y="5621731"/>
            <a:ext cx="2143354" cy="400507"/>
          </a:xfrm>
          <a:prstGeom prst="rect">
            <a:avLst/>
          </a:prstGeom>
          <a:solidFill>
            <a:srgbClr val="E6F3F8"/>
          </a:solidFill>
          <a:ln/>
        </p:spPr>
      </p:sp>
      <p:sp>
        <p:nvSpPr>
          <p:cNvPr id="24" name="Text 20"/>
          <p:cNvSpPr txBox="1"/>
          <p:nvPr/>
        </p:nvSpPr>
        <p:spPr>
          <a:xfrm>
            <a:off x="847649" y="5736031"/>
            <a:ext cx="715061"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Algorithm</a:t>
            </a:r>
            <a:endParaRPr lang="en-US" sz="1100" dirty="0"/>
          </a:p>
        </p:txBody>
      </p:sp>
      <p:sp>
        <p:nvSpPr>
          <p:cNvPr id="25" name="Text 21"/>
          <p:cNvSpPr txBox="1"/>
          <p:nvPr/>
        </p:nvSpPr>
        <p:spPr>
          <a:xfrm>
            <a:off x="2308860" y="5736031"/>
            <a:ext cx="1200607"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Classical Security</a:t>
            </a:r>
            <a:endParaRPr lang="en-US" sz="1100" dirty="0"/>
          </a:p>
        </p:txBody>
      </p:sp>
      <p:sp>
        <p:nvSpPr>
          <p:cNvPr id="26" name="Text 22"/>
          <p:cNvSpPr txBox="1"/>
          <p:nvPr/>
        </p:nvSpPr>
        <p:spPr>
          <a:xfrm>
            <a:off x="4137660" y="5736031"/>
            <a:ext cx="1209751"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Quantum Security</a:t>
            </a:r>
            <a:endParaRPr lang="en-US" sz="1100" dirty="0"/>
          </a:p>
        </p:txBody>
      </p:sp>
      <p:sp>
        <p:nvSpPr>
          <p:cNvPr id="27" name="Text 23"/>
          <p:cNvSpPr txBox="1"/>
          <p:nvPr/>
        </p:nvSpPr>
        <p:spPr>
          <a:xfrm>
            <a:off x="6443777" y="5736031"/>
            <a:ext cx="715061"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Algorithm</a:t>
            </a:r>
            <a:endParaRPr lang="en-US" sz="1100" dirty="0"/>
          </a:p>
        </p:txBody>
      </p:sp>
      <p:sp>
        <p:nvSpPr>
          <p:cNvPr id="28" name="Text 24"/>
          <p:cNvSpPr txBox="1"/>
          <p:nvPr/>
        </p:nvSpPr>
        <p:spPr>
          <a:xfrm>
            <a:off x="7961681" y="5736031"/>
            <a:ext cx="505663"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Rating</a:t>
            </a:r>
            <a:endParaRPr lang="en-US" sz="1100" dirty="0"/>
          </a:p>
        </p:txBody>
      </p:sp>
      <p:sp>
        <p:nvSpPr>
          <p:cNvPr id="29" name="Text 25"/>
          <p:cNvSpPr txBox="1"/>
          <p:nvPr/>
        </p:nvSpPr>
        <p:spPr>
          <a:xfrm>
            <a:off x="9437522" y="5736031"/>
            <a:ext cx="962863" cy="162763"/>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Main Concern</a:t>
            </a:r>
            <a:endParaRPr lang="en-US" sz="1100" dirty="0"/>
          </a:p>
        </p:txBody>
      </p:sp>
      <p:sp>
        <p:nvSpPr>
          <p:cNvPr id="30" name="Shape 26"/>
          <p:cNvSpPr/>
          <p:nvPr/>
        </p:nvSpPr>
        <p:spPr>
          <a:xfrm>
            <a:off x="752551" y="6380683"/>
            <a:ext cx="1466698" cy="9144"/>
          </a:xfrm>
          <a:prstGeom prst="rect">
            <a:avLst/>
          </a:prstGeom>
          <a:solidFill>
            <a:srgbClr val="EEEEEE"/>
          </a:solidFill>
          <a:ln/>
        </p:spPr>
      </p:sp>
      <p:sp>
        <p:nvSpPr>
          <p:cNvPr id="31" name="Shape 27"/>
          <p:cNvSpPr/>
          <p:nvPr/>
        </p:nvSpPr>
        <p:spPr>
          <a:xfrm>
            <a:off x="2213762" y="6380683"/>
            <a:ext cx="1828800" cy="9144"/>
          </a:xfrm>
          <a:prstGeom prst="rect">
            <a:avLst/>
          </a:prstGeom>
          <a:solidFill>
            <a:srgbClr val="EEEEEE"/>
          </a:solidFill>
          <a:ln/>
        </p:spPr>
      </p:sp>
      <p:sp>
        <p:nvSpPr>
          <p:cNvPr id="32" name="Shape 28"/>
          <p:cNvSpPr/>
          <p:nvPr/>
        </p:nvSpPr>
        <p:spPr>
          <a:xfrm>
            <a:off x="752551" y="6743700"/>
            <a:ext cx="1466698" cy="9144"/>
          </a:xfrm>
          <a:prstGeom prst="rect">
            <a:avLst/>
          </a:prstGeom>
          <a:solidFill>
            <a:srgbClr val="EEEEEE"/>
          </a:solidFill>
          <a:ln/>
        </p:spPr>
      </p:sp>
      <p:sp>
        <p:nvSpPr>
          <p:cNvPr id="33" name="Shape 29"/>
          <p:cNvSpPr/>
          <p:nvPr/>
        </p:nvSpPr>
        <p:spPr>
          <a:xfrm>
            <a:off x="2213762" y="6743700"/>
            <a:ext cx="1828800" cy="9144"/>
          </a:xfrm>
          <a:prstGeom prst="rect">
            <a:avLst/>
          </a:prstGeom>
          <a:solidFill>
            <a:srgbClr val="EEEEEE"/>
          </a:solidFill>
          <a:ln/>
        </p:spPr>
      </p:sp>
      <p:sp>
        <p:nvSpPr>
          <p:cNvPr id="34" name="Shape 30"/>
          <p:cNvSpPr/>
          <p:nvPr/>
        </p:nvSpPr>
        <p:spPr>
          <a:xfrm>
            <a:off x="752551" y="7111289"/>
            <a:ext cx="1466698" cy="9144"/>
          </a:xfrm>
          <a:prstGeom prst="rect">
            <a:avLst/>
          </a:prstGeom>
          <a:solidFill>
            <a:srgbClr val="EEEEEE"/>
          </a:solidFill>
          <a:ln/>
        </p:spPr>
      </p:sp>
      <p:sp>
        <p:nvSpPr>
          <p:cNvPr id="35" name="Shape 31"/>
          <p:cNvSpPr/>
          <p:nvPr/>
        </p:nvSpPr>
        <p:spPr>
          <a:xfrm>
            <a:off x="2213762" y="7111289"/>
            <a:ext cx="1828800" cy="9144"/>
          </a:xfrm>
          <a:prstGeom prst="rect">
            <a:avLst/>
          </a:prstGeom>
          <a:solidFill>
            <a:srgbClr val="EEEEEE"/>
          </a:solidFill>
          <a:ln/>
        </p:spPr>
      </p:sp>
      <p:sp>
        <p:nvSpPr>
          <p:cNvPr id="36" name="Shape 32"/>
          <p:cNvSpPr/>
          <p:nvPr/>
        </p:nvSpPr>
        <p:spPr>
          <a:xfrm>
            <a:off x="752551" y="7478878"/>
            <a:ext cx="1466698" cy="9144"/>
          </a:xfrm>
          <a:prstGeom prst="rect">
            <a:avLst/>
          </a:prstGeom>
          <a:solidFill>
            <a:srgbClr val="EEEEEE"/>
          </a:solidFill>
          <a:ln/>
        </p:spPr>
      </p:sp>
      <p:sp>
        <p:nvSpPr>
          <p:cNvPr id="37" name="Shape 33"/>
          <p:cNvSpPr/>
          <p:nvPr/>
        </p:nvSpPr>
        <p:spPr>
          <a:xfrm>
            <a:off x="2213762" y="7478878"/>
            <a:ext cx="1828800" cy="9144"/>
          </a:xfrm>
          <a:prstGeom prst="rect">
            <a:avLst/>
          </a:prstGeom>
          <a:solidFill>
            <a:srgbClr val="EEEEEE"/>
          </a:solidFill>
          <a:ln/>
        </p:spPr>
      </p:sp>
      <p:sp>
        <p:nvSpPr>
          <p:cNvPr id="38" name="Shape 34"/>
          <p:cNvSpPr/>
          <p:nvPr/>
        </p:nvSpPr>
        <p:spPr>
          <a:xfrm>
            <a:off x="752551" y="7846466"/>
            <a:ext cx="1466698" cy="9144"/>
          </a:xfrm>
          <a:prstGeom prst="rect">
            <a:avLst/>
          </a:prstGeom>
          <a:solidFill>
            <a:srgbClr val="EEEEEE"/>
          </a:solidFill>
          <a:ln/>
        </p:spPr>
      </p:sp>
      <p:sp>
        <p:nvSpPr>
          <p:cNvPr id="39" name="Shape 35"/>
          <p:cNvSpPr/>
          <p:nvPr/>
        </p:nvSpPr>
        <p:spPr>
          <a:xfrm>
            <a:off x="2213762" y="7846466"/>
            <a:ext cx="1828800" cy="9144"/>
          </a:xfrm>
          <a:prstGeom prst="rect">
            <a:avLst/>
          </a:prstGeom>
          <a:solidFill>
            <a:srgbClr val="EEEEEE"/>
          </a:solidFill>
          <a:ln/>
        </p:spPr>
      </p:sp>
      <p:sp>
        <p:nvSpPr>
          <p:cNvPr id="40" name="Shape 36"/>
          <p:cNvSpPr/>
          <p:nvPr/>
        </p:nvSpPr>
        <p:spPr>
          <a:xfrm>
            <a:off x="6348679" y="6380683"/>
            <a:ext cx="1524305" cy="9144"/>
          </a:xfrm>
          <a:prstGeom prst="rect">
            <a:avLst/>
          </a:prstGeom>
          <a:solidFill>
            <a:srgbClr val="EEEEEE"/>
          </a:solidFill>
          <a:ln/>
        </p:spPr>
      </p:sp>
      <p:sp>
        <p:nvSpPr>
          <p:cNvPr id="41" name="Shape 37"/>
          <p:cNvSpPr/>
          <p:nvPr/>
        </p:nvSpPr>
        <p:spPr>
          <a:xfrm>
            <a:off x="9342425" y="6380683"/>
            <a:ext cx="2143354" cy="9144"/>
          </a:xfrm>
          <a:prstGeom prst="rect">
            <a:avLst/>
          </a:prstGeom>
          <a:solidFill>
            <a:srgbClr val="EEEEEE"/>
          </a:solidFill>
          <a:ln/>
        </p:spPr>
      </p:sp>
      <p:sp>
        <p:nvSpPr>
          <p:cNvPr id="42" name="Shape 38"/>
          <p:cNvSpPr/>
          <p:nvPr/>
        </p:nvSpPr>
        <p:spPr>
          <a:xfrm>
            <a:off x="6348679" y="6743700"/>
            <a:ext cx="1524305" cy="9144"/>
          </a:xfrm>
          <a:prstGeom prst="rect">
            <a:avLst/>
          </a:prstGeom>
          <a:solidFill>
            <a:srgbClr val="EEEEEE"/>
          </a:solidFill>
          <a:ln/>
        </p:spPr>
      </p:sp>
      <p:sp>
        <p:nvSpPr>
          <p:cNvPr id="43" name="Shape 39"/>
          <p:cNvSpPr/>
          <p:nvPr/>
        </p:nvSpPr>
        <p:spPr>
          <a:xfrm>
            <a:off x="9342425" y="6743700"/>
            <a:ext cx="2143354" cy="9144"/>
          </a:xfrm>
          <a:prstGeom prst="rect">
            <a:avLst/>
          </a:prstGeom>
          <a:solidFill>
            <a:srgbClr val="EEEEEE"/>
          </a:solidFill>
          <a:ln/>
        </p:spPr>
      </p:sp>
      <p:sp>
        <p:nvSpPr>
          <p:cNvPr id="44" name="Shape 40"/>
          <p:cNvSpPr/>
          <p:nvPr/>
        </p:nvSpPr>
        <p:spPr>
          <a:xfrm>
            <a:off x="6348679" y="7111289"/>
            <a:ext cx="1524305" cy="9144"/>
          </a:xfrm>
          <a:prstGeom prst="rect">
            <a:avLst/>
          </a:prstGeom>
          <a:solidFill>
            <a:srgbClr val="EEEEEE"/>
          </a:solidFill>
          <a:ln/>
        </p:spPr>
      </p:sp>
      <p:sp>
        <p:nvSpPr>
          <p:cNvPr id="45" name="Shape 41"/>
          <p:cNvSpPr/>
          <p:nvPr/>
        </p:nvSpPr>
        <p:spPr>
          <a:xfrm>
            <a:off x="9342425" y="7111289"/>
            <a:ext cx="2143354" cy="9144"/>
          </a:xfrm>
          <a:prstGeom prst="rect">
            <a:avLst/>
          </a:prstGeom>
          <a:solidFill>
            <a:srgbClr val="EEEEEE"/>
          </a:solidFill>
          <a:ln/>
        </p:spPr>
      </p:sp>
      <p:sp>
        <p:nvSpPr>
          <p:cNvPr id="46" name="Shape 42"/>
          <p:cNvSpPr/>
          <p:nvPr/>
        </p:nvSpPr>
        <p:spPr>
          <a:xfrm>
            <a:off x="6348679" y="7478878"/>
            <a:ext cx="1524305" cy="9144"/>
          </a:xfrm>
          <a:prstGeom prst="rect">
            <a:avLst/>
          </a:prstGeom>
          <a:solidFill>
            <a:srgbClr val="EEEEEE"/>
          </a:solidFill>
          <a:ln/>
        </p:spPr>
      </p:sp>
      <p:sp>
        <p:nvSpPr>
          <p:cNvPr id="47" name="Shape 43"/>
          <p:cNvSpPr/>
          <p:nvPr/>
        </p:nvSpPr>
        <p:spPr>
          <a:xfrm>
            <a:off x="9342425" y="7478878"/>
            <a:ext cx="2143354" cy="9144"/>
          </a:xfrm>
          <a:prstGeom prst="rect">
            <a:avLst/>
          </a:prstGeom>
          <a:solidFill>
            <a:srgbClr val="EEEEEE"/>
          </a:solidFill>
          <a:ln/>
        </p:spPr>
      </p:sp>
      <p:sp>
        <p:nvSpPr>
          <p:cNvPr id="48" name="Shape 44"/>
          <p:cNvSpPr/>
          <p:nvPr/>
        </p:nvSpPr>
        <p:spPr>
          <a:xfrm>
            <a:off x="6348679" y="7846466"/>
            <a:ext cx="1524305" cy="9144"/>
          </a:xfrm>
          <a:prstGeom prst="rect">
            <a:avLst/>
          </a:prstGeom>
          <a:solidFill>
            <a:srgbClr val="EEEEEE"/>
          </a:solidFill>
          <a:ln/>
        </p:spPr>
      </p:sp>
      <p:sp>
        <p:nvSpPr>
          <p:cNvPr id="49" name="Shape 45"/>
          <p:cNvSpPr/>
          <p:nvPr/>
        </p:nvSpPr>
        <p:spPr>
          <a:xfrm>
            <a:off x="9342425" y="7846466"/>
            <a:ext cx="2143354" cy="9144"/>
          </a:xfrm>
          <a:prstGeom prst="rect">
            <a:avLst/>
          </a:prstGeom>
          <a:solidFill>
            <a:srgbClr val="EEEEEE"/>
          </a:solidFill>
          <a:ln/>
        </p:spPr>
      </p:sp>
      <p:sp>
        <p:nvSpPr>
          <p:cNvPr id="50" name="Text 46"/>
          <p:cNvSpPr txBox="1"/>
          <p:nvPr/>
        </p:nvSpPr>
        <p:spPr>
          <a:xfrm>
            <a:off x="847649" y="6113678"/>
            <a:ext cx="724205"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RSA-2048</a:t>
            </a:r>
            <a:endParaRPr lang="en-US" sz="1100" dirty="0"/>
          </a:p>
        </p:txBody>
      </p:sp>
      <p:sp>
        <p:nvSpPr>
          <p:cNvPr id="51" name="Text 47"/>
          <p:cNvSpPr txBox="1"/>
          <p:nvPr/>
        </p:nvSpPr>
        <p:spPr>
          <a:xfrm>
            <a:off x="2308860" y="6113678"/>
            <a:ext cx="5340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128-bit</a:t>
            </a:r>
            <a:endParaRPr lang="en-US" sz="1100" dirty="0"/>
          </a:p>
        </p:txBody>
      </p:sp>
      <p:sp>
        <p:nvSpPr>
          <p:cNvPr id="52" name="Text 48"/>
          <p:cNvSpPr txBox="1"/>
          <p:nvPr/>
        </p:nvSpPr>
        <p:spPr>
          <a:xfrm>
            <a:off x="847649" y="6481267"/>
            <a:ext cx="94366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ECDSA P-256</a:t>
            </a:r>
            <a:endParaRPr lang="en-US" sz="1100" dirty="0"/>
          </a:p>
        </p:txBody>
      </p:sp>
      <p:sp>
        <p:nvSpPr>
          <p:cNvPr id="53" name="Text 49"/>
          <p:cNvSpPr txBox="1"/>
          <p:nvPr/>
        </p:nvSpPr>
        <p:spPr>
          <a:xfrm>
            <a:off x="2308860" y="6481267"/>
            <a:ext cx="5340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128-bit</a:t>
            </a:r>
            <a:endParaRPr lang="en-US" sz="1100" dirty="0"/>
          </a:p>
        </p:txBody>
      </p:sp>
      <p:sp>
        <p:nvSpPr>
          <p:cNvPr id="54" name="Text 50"/>
          <p:cNvSpPr txBox="1"/>
          <p:nvPr/>
        </p:nvSpPr>
        <p:spPr>
          <a:xfrm>
            <a:off x="847649" y="6848856"/>
            <a:ext cx="743407"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Kyber-768</a:t>
            </a:r>
            <a:endParaRPr lang="en-US" sz="1100" dirty="0"/>
          </a:p>
        </p:txBody>
      </p:sp>
      <p:sp>
        <p:nvSpPr>
          <p:cNvPr id="55" name="Text 51"/>
          <p:cNvSpPr txBox="1"/>
          <p:nvPr/>
        </p:nvSpPr>
        <p:spPr>
          <a:xfrm>
            <a:off x="2308860" y="6848856"/>
            <a:ext cx="5340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192-bit</a:t>
            </a:r>
            <a:endParaRPr lang="en-US" sz="1100" dirty="0"/>
          </a:p>
        </p:txBody>
      </p:sp>
      <p:sp>
        <p:nvSpPr>
          <p:cNvPr id="56" name="Text 52"/>
          <p:cNvSpPr txBox="1"/>
          <p:nvPr/>
        </p:nvSpPr>
        <p:spPr>
          <a:xfrm>
            <a:off x="847649" y="7216445"/>
            <a:ext cx="781812"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Dilithium-3</a:t>
            </a:r>
            <a:endParaRPr lang="en-US" sz="1100" dirty="0"/>
          </a:p>
        </p:txBody>
      </p:sp>
      <p:sp>
        <p:nvSpPr>
          <p:cNvPr id="57" name="Text 53"/>
          <p:cNvSpPr txBox="1"/>
          <p:nvPr/>
        </p:nvSpPr>
        <p:spPr>
          <a:xfrm>
            <a:off x="2308860" y="7216445"/>
            <a:ext cx="5340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192-bit</a:t>
            </a:r>
            <a:endParaRPr lang="en-US" sz="1100" dirty="0"/>
          </a:p>
        </p:txBody>
      </p:sp>
      <p:sp>
        <p:nvSpPr>
          <p:cNvPr id="58" name="Text 54"/>
          <p:cNvSpPr txBox="1"/>
          <p:nvPr/>
        </p:nvSpPr>
        <p:spPr>
          <a:xfrm>
            <a:off x="847649" y="7584034"/>
            <a:ext cx="80010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Falcon-512</a:t>
            </a:r>
            <a:endParaRPr lang="en-US" sz="1100" dirty="0"/>
          </a:p>
        </p:txBody>
      </p:sp>
      <p:sp>
        <p:nvSpPr>
          <p:cNvPr id="59" name="Text 55"/>
          <p:cNvSpPr txBox="1"/>
          <p:nvPr/>
        </p:nvSpPr>
        <p:spPr>
          <a:xfrm>
            <a:off x="2308860" y="7584034"/>
            <a:ext cx="5340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128-bit</a:t>
            </a:r>
            <a:endParaRPr lang="en-US" sz="1100" dirty="0"/>
          </a:p>
        </p:txBody>
      </p:sp>
      <p:sp>
        <p:nvSpPr>
          <p:cNvPr id="60" name="Text 56"/>
          <p:cNvSpPr txBox="1"/>
          <p:nvPr/>
        </p:nvSpPr>
        <p:spPr>
          <a:xfrm>
            <a:off x="6443777" y="6113678"/>
            <a:ext cx="37216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RSA</a:t>
            </a:r>
            <a:endParaRPr lang="en-US" sz="1100" dirty="0"/>
          </a:p>
        </p:txBody>
      </p:sp>
      <p:sp>
        <p:nvSpPr>
          <p:cNvPr id="61" name="Text 57"/>
          <p:cNvSpPr txBox="1"/>
          <p:nvPr/>
        </p:nvSpPr>
        <p:spPr>
          <a:xfrm>
            <a:off x="9437522" y="6113678"/>
            <a:ext cx="1019556"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Timing attacks</a:t>
            </a:r>
            <a:endParaRPr lang="en-US" sz="1100" dirty="0"/>
          </a:p>
        </p:txBody>
      </p:sp>
      <p:sp>
        <p:nvSpPr>
          <p:cNvPr id="62" name="Text 58"/>
          <p:cNvSpPr txBox="1"/>
          <p:nvPr/>
        </p:nvSpPr>
        <p:spPr>
          <a:xfrm>
            <a:off x="6443777" y="6481267"/>
            <a:ext cx="543154"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ECDSA</a:t>
            </a:r>
            <a:endParaRPr lang="en-US" sz="1100" dirty="0"/>
          </a:p>
        </p:txBody>
      </p:sp>
      <p:sp>
        <p:nvSpPr>
          <p:cNvPr id="63" name="Text 59"/>
          <p:cNvSpPr txBox="1"/>
          <p:nvPr/>
        </p:nvSpPr>
        <p:spPr>
          <a:xfrm>
            <a:off x="9437522" y="6481267"/>
            <a:ext cx="1010412"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Nonce leakage</a:t>
            </a:r>
            <a:endParaRPr lang="en-US" sz="1100" dirty="0"/>
          </a:p>
        </p:txBody>
      </p:sp>
      <p:sp>
        <p:nvSpPr>
          <p:cNvPr id="64" name="Text 60"/>
          <p:cNvSpPr txBox="1"/>
          <p:nvPr/>
        </p:nvSpPr>
        <p:spPr>
          <a:xfrm>
            <a:off x="6443777" y="6848856"/>
            <a:ext cx="45720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Kyber</a:t>
            </a:r>
            <a:endParaRPr lang="en-US" sz="1100" dirty="0"/>
          </a:p>
        </p:txBody>
      </p:sp>
      <p:sp>
        <p:nvSpPr>
          <p:cNvPr id="65" name="Text 61"/>
          <p:cNvSpPr txBox="1"/>
          <p:nvPr/>
        </p:nvSpPr>
        <p:spPr>
          <a:xfrm>
            <a:off x="9437522" y="6848856"/>
            <a:ext cx="98115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Cache attacks</a:t>
            </a:r>
            <a:endParaRPr lang="en-US" sz="1100" dirty="0"/>
          </a:p>
        </p:txBody>
      </p:sp>
      <p:sp>
        <p:nvSpPr>
          <p:cNvPr id="66" name="Text 62"/>
          <p:cNvSpPr txBox="1"/>
          <p:nvPr/>
        </p:nvSpPr>
        <p:spPr>
          <a:xfrm>
            <a:off x="6443777" y="7216445"/>
            <a:ext cx="657454"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Dilithium</a:t>
            </a:r>
            <a:endParaRPr lang="en-US" sz="1100" dirty="0"/>
          </a:p>
        </p:txBody>
      </p:sp>
      <p:sp>
        <p:nvSpPr>
          <p:cNvPr id="67" name="Text 63"/>
          <p:cNvSpPr txBox="1"/>
          <p:nvPr/>
        </p:nvSpPr>
        <p:spPr>
          <a:xfrm>
            <a:off x="9437522" y="7216445"/>
            <a:ext cx="1038758"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Timing leakage</a:t>
            </a:r>
            <a:endParaRPr lang="en-US" sz="1100" dirty="0"/>
          </a:p>
        </p:txBody>
      </p:sp>
      <p:sp>
        <p:nvSpPr>
          <p:cNvPr id="68" name="Text 64"/>
          <p:cNvSpPr txBox="1"/>
          <p:nvPr/>
        </p:nvSpPr>
        <p:spPr>
          <a:xfrm>
            <a:off x="6443777" y="7584034"/>
            <a:ext cx="514807"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Falcon</a:t>
            </a:r>
            <a:endParaRPr lang="en-US" sz="1100" dirty="0"/>
          </a:p>
        </p:txBody>
      </p:sp>
      <p:sp>
        <p:nvSpPr>
          <p:cNvPr id="69" name="Text 65"/>
          <p:cNvSpPr txBox="1"/>
          <p:nvPr/>
        </p:nvSpPr>
        <p:spPr>
          <a:xfrm>
            <a:off x="9437522" y="7584034"/>
            <a:ext cx="952805"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FP operations</a:t>
            </a:r>
            <a:endParaRPr lang="en-US" sz="1100" dirty="0"/>
          </a:p>
        </p:txBody>
      </p:sp>
      <p:sp>
        <p:nvSpPr>
          <p:cNvPr id="70" name="Shape 66"/>
          <p:cNvSpPr/>
          <p:nvPr/>
        </p:nvSpPr>
        <p:spPr>
          <a:xfrm>
            <a:off x="4042562" y="6380683"/>
            <a:ext cx="1848002" cy="9144"/>
          </a:xfrm>
          <a:prstGeom prst="rect">
            <a:avLst/>
          </a:prstGeom>
          <a:solidFill>
            <a:srgbClr val="EEEEEE"/>
          </a:solidFill>
          <a:ln/>
        </p:spPr>
      </p:sp>
      <p:sp>
        <p:nvSpPr>
          <p:cNvPr id="71" name="Shape 67"/>
          <p:cNvSpPr/>
          <p:nvPr/>
        </p:nvSpPr>
        <p:spPr>
          <a:xfrm>
            <a:off x="4042562" y="6743700"/>
            <a:ext cx="1848002" cy="9144"/>
          </a:xfrm>
          <a:prstGeom prst="rect">
            <a:avLst/>
          </a:prstGeom>
          <a:solidFill>
            <a:srgbClr val="EEEEEE"/>
          </a:solidFill>
          <a:ln/>
        </p:spPr>
      </p:sp>
      <p:sp>
        <p:nvSpPr>
          <p:cNvPr id="72" name="Shape 68"/>
          <p:cNvSpPr/>
          <p:nvPr/>
        </p:nvSpPr>
        <p:spPr>
          <a:xfrm>
            <a:off x="7866583" y="6743700"/>
            <a:ext cx="1476756" cy="9144"/>
          </a:xfrm>
          <a:prstGeom prst="rect">
            <a:avLst/>
          </a:prstGeom>
          <a:solidFill>
            <a:srgbClr val="EEEEEE"/>
          </a:solidFill>
          <a:ln/>
        </p:spPr>
      </p:sp>
      <p:sp>
        <p:nvSpPr>
          <p:cNvPr id="73" name="Text 69"/>
          <p:cNvSpPr txBox="1"/>
          <p:nvPr/>
        </p:nvSpPr>
        <p:spPr>
          <a:xfrm>
            <a:off x="4137660" y="6113678"/>
            <a:ext cx="534010" cy="162763"/>
          </a:xfrm>
          <a:prstGeom prst="rect">
            <a:avLst/>
          </a:prstGeom>
          <a:noFill/>
          <a:ln/>
        </p:spPr>
        <p:txBody>
          <a:bodyPr wrap="square" lIns="0" tIns="0" rIns="0" bIns="0" rtlCol="0" anchor="ctr"/>
          <a:lstStyle/>
          <a:p>
            <a:pPr algn="l" indent="0" marL="0">
              <a:buNone/>
            </a:pPr>
            <a:r>
              <a:rPr lang="en-US" sz="1100" dirty="0">
                <a:solidFill>
                  <a:srgbClr val="D32F2F"/>
                </a:solidFill>
                <a:latin typeface="Roboto" pitchFamily="34" charset="0"/>
                <a:ea typeface="Roboto" pitchFamily="34" charset="-122"/>
                <a:cs typeface="Roboto" pitchFamily="34" charset="-120"/>
              </a:rPr>
              <a:t>Broken</a:t>
            </a:r>
            <a:endParaRPr lang="en-US" sz="1100" dirty="0"/>
          </a:p>
        </p:txBody>
      </p:sp>
      <p:sp>
        <p:nvSpPr>
          <p:cNvPr id="74" name="Text 70"/>
          <p:cNvSpPr txBox="1"/>
          <p:nvPr/>
        </p:nvSpPr>
        <p:spPr>
          <a:xfrm>
            <a:off x="4137660" y="6481267"/>
            <a:ext cx="534010" cy="162763"/>
          </a:xfrm>
          <a:prstGeom prst="rect">
            <a:avLst/>
          </a:prstGeom>
          <a:noFill/>
          <a:ln/>
        </p:spPr>
        <p:txBody>
          <a:bodyPr wrap="square" lIns="0" tIns="0" rIns="0" bIns="0" rtlCol="0" anchor="ctr"/>
          <a:lstStyle/>
          <a:p>
            <a:pPr algn="l" indent="0" marL="0">
              <a:buNone/>
            </a:pPr>
            <a:r>
              <a:rPr lang="en-US" sz="1100" dirty="0">
                <a:solidFill>
                  <a:srgbClr val="D32F2F"/>
                </a:solidFill>
                <a:latin typeface="Roboto" pitchFamily="34" charset="0"/>
                <a:ea typeface="Roboto" pitchFamily="34" charset="-122"/>
                <a:cs typeface="Roboto" pitchFamily="34" charset="-120"/>
              </a:rPr>
              <a:t>Broken</a:t>
            </a:r>
            <a:endParaRPr lang="en-US" sz="1100" dirty="0"/>
          </a:p>
        </p:txBody>
      </p:sp>
      <p:sp>
        <p:nvSpPr>
          <p:cNvPr id="75" name="Text 71"/>
          <p:cNvSpPr txBox="1"/>
          <p:nvPr/>
        </p:nvSpPr>
        <p:spPr>
          <a:xfrm>
            <a:off x="7961681" y="6481267"/>
            <a:ext cx="400507" cy="162763"/>
          </a:xfrm>
          <a:prstGeom prst="rect">
            <a:avLst/>
          </a:prstGeom>
          <a:noFill/>
          <a:ln/>
        </p:spPr>
        <p:txBody>
          <a:bodyPr wrap="square" lIns="0" tIns="0" rIns="0" bIns="0" rtlCol="0" anchor="ctr"/>
          <a:lstStyle/>
          <a:p>
            <a:pPr algn="l" indent="0" marL="0">
              <a:buNone/>
            </a:pPr>
            <a:r>
              <a:rPr lang="en-US" sz="1100" dirty="0">
                <a:solidFill>
                  <a:srgbClr val="D32F2F"/>
                </a:solidFill>
                <a:latin typeface="Roboto" pitchFamily="34" charset="0"/>
                <a:ea typeface="Roboto" pitchFamily="34" charset="-122"/>
                <a:cs typeface="Roboto" pitchFamily="34" charset="-120"/>
              </a:rPr>
              <a:t>Poor</a:t>
            </a:r>
            <a:endParaRPr lang="en-US" sz="1100" dirty="0"/>
          </a:p>
        </p:txBody>
      </p:sp>
      <p:sp>
        <p:nvSpPr>
          <p:cNvPr id="76" name="Shape 72"/>
          <p:cNvSpPr/>
          <p:nvPr/>
        </p:nvSpPr>
        <p:spPr>
          <a:xfrm>
            <a:off x="4042562" y="7111289"/>
            <a:ext cx="1848002" cy="9144"/>
          </a:xfrm>
          <a:prstGeom prst="rect">
            <a:avLst/>
          </a:prstGeom>
          <a:solidFill>
            <a:srgbClr val="EEEEEE"/>
          </a:solidFill>
          <a:ln/>
        </p:spPr>
      </p:sp>
      <p:sp>
        <p:nvSpPr>
          <p:cNvPr id="77" name="Shape 73"/>
          <p:cNvSpPr/>
          <p:nvPr/>
        </p:nvSpPr>
        <p:spPr>
          <a:xfrm>
            <a:off x="4042562" y="7478878"/>
            <a:ext cx="1848002" cy="9144"/>
          </a:xfrm>
          <a:prstGeom prst="rect">
            <a:avLst/>
          </a:prstGeom>
          <a:solidFill>
            <a:srgbClr val="EEEEEE"/>
          </a:solidFill>
          <a:ln/>
        </p:spPr>
      </p:sp>
      <p:sp>
        <p:nvSpPr>
          <p:cNvPr id="78" name="Text 74"/>
          <p:cNvSpPr txBox="1"/>
          <p:nvPr/>
        </p:nvSpPr>
        <p:spPr>
          <a:xfrm>
            <a:off x="4137660" y="6848856"/>
            <a:ext cx="534010" cy="162763"/>
          </a:xfrm>
          <a:prstGeom prst="rect">
            <a:avLst/>
          </a:prstGeom>
          <a:noFill/>
          <a:ln/>
        </p:spPr>
        <p:txBody>
          <a:bodyPr wrap="square" lIns="0" tIns="0" rIns="0" bIns="0" rtlCol="0" anchor="ctr"/>
          <a:lstStyle/>
          <a:p>
            <a:pPr algn="l" indent="0" marL="0">
              <a:buNone/>
            </a:pPr>
            <a:r>
              <a:rPr lang="en-US" sz="1100" dirty="0">
                <a:solidFill>
                  <a:srgbClr val="388E3C"/>
                </a:solidFill>
                <a:latin typeface="Roboto" pitchFamily="34" charset="0"/>
                <a:ea typeface="Roboto" pitchFamily="34" charset="-122"/>
                <a:cs typeface="Roboto" pitchFamily="34" charset="-120"/>
              </a:rPr>
              <a:t>128-bit</a:t>
            </a:r>
            <a:endParaRPr lang="en-US" sz="1100" dirty="0"/>
          </a:p>
        </p:txBody>
      </p:sp>
      <p:sp>
        <p:nvSpPr>
          <p:cNvPr id="79" name="Text 75"/>
          <p:cNvSpPr txBox="1"/>
          <p:nvPr/>
        </p:nvSpPr>
        <p:spPr>
          <a:xfrm>
            <a:off x="4137660" y="7216445"/>
            <a:ext cx="534010" cy="162763"/>
          </a:xfrm>
          <a:prstGeom prst="rect">
            <a:avLst/>
          </a:prstGeom>
          <a:noFill/>
          <a:ln/>
        </p:spPr>
        <p:txBody>
          <a:bodyPr wrap="square" lIns="0" tIns="0" rIns="0" bIns="0" rtlCol="0" anchor="ctr"/>
          <a:lstStyle/>
          <a:p>
            <a:pPr algn="l" indent="0" marL="0">
              <a:buNone/>
            </a:pPr>
            <a:r>
              <a:rPr lang="en-US" sz="1100" dirty="0">
                <a:solidFill>
                  <a:srgbClr val="388E3C"/>
                </a:solidFill>
                <a:latin typeface="Roboto" pitchFamily="34" charset="0"/>
                <a:ea typeface="Roboto" pitchFamily="34" charset="-122"/>
                <a:cs typeface="Roboto" pitchFamily="34" charset="-120"/>
              </a:rPr>
              <a:t>128-bit</a:t>
            </a:r>
            <a:endParaRPr lang="en-US" sz="1100" dirty="0"/>
          </a:p>
        </p:txBody>
      </p:sp>
      <p:sp>
        <p:nvSpPr>
          <p:cNvPr id="80" name="Shape 76"/>
          <p:cNvSpPr/>
          <p:nvPr/>
        </p:nvSpPr>
        <p:spPr>
          <a:xfrm>
            <a:off x="4042562" y="7846466"/>
            <a:ext cx="1848002" cy="9144"/>
          </a:xfrm>
          <a:prstGeom prst="rect">
            <a:avLst/>
          </a:prstGeom>
          <a:solidFill>
            <a:srgbClr val="EEEEEE"/>
          </a:solidFill>
          <a:ln/>
        </p:spPr>
      </p:sp>
      <p:sp>
        <p:nvSpPr>
          <p:cNvPr id="81" name="Shape 77"/>
          <p:cNvSpPr/>
          <p:nvPr/>
        </p:nvSpPr>
        <p:spPr>
          <a:xfrm>
            <a:off x="7866583" y="7111289"/>
            <a:ext cx="1476756" cy="9144"/>
          </a:xfrm>
          <a:prstGeom prst="rect">
            <a:avLst/>
          </a:prstGeom>
          <a:solidFill>
            <a:srgbClr val="EEEEEE"/>
          </a:solidFill>
          <a:ln/>
        </p:spPr>
      </p:sp>
      <p:sp>
        <p:nvSpPr>
          <p:cNvPr id="82" name="Shape 78"/>
          <p:cNvSpPr/>
          <p:nvPr/>
        </p:nvSpPr>
        <p:spPr>
          <a:xfrm>
            <a:off x="7866583" y="7478878"/>
            <a:ext cx="1476756" cy="9144"/>
          </a:xfrm>
          <a:prstGeom prst="rect">
            <a:avLst/>
          </a:prstGeom>
          <a:solidFill>
            <a:srgbClr val="EEEEEE"/>
          </a:solidFill>
          <a:ln/>
        </p:spPr>
      </p:sp>
      <p:sp>
        <p:nvSpPr>
          <p:cNvPr id="83" name="Text 79"/>
          <p:cNvSpPr txBox="1"/>
          <p:nvPr/>
        </p:nvSpPr>
        <p:spPr>
          <a:xfrm>
            <a:off x="4137660" y="7584034"/>
            <a:ext cx="534010" cy="162763"/>
          </a:xfrm>
          <a:prstGeom prst="rect">
            <a:avLst/>
          </a:prstGeom>
          <a:noFill/>
          <a:ln/>
        </p:spPr>
        <p:txBody>
          <a:bodyPr wrap="square" lIns="0" tIns="0" rIns="0" bIns="0" rtlCol="0" anchor="ctr"/>
          <a:lstStyle/>
          <a:p>
            <a:pPr algn="l" indent="0" marL="0">
              <a:buNone/>
            </a:pPr>
            <a:r>
              <a:rPr lang="en-US" sz="1100" dirty="0">
                <a:solidFill>
                  <a:srgbClr val="1976D2"/>
                </a:solidFill>
                <a:latin typeface="Roboto" pitchFamily="34" charset="0"/>
                <a:ea typeface="Roboto" pitchFamily="34" charset="-122"/>
                <a:cs typeface="Roboto" pitchFamily="34" charset="-120"/>
              </a:rPr>
              <a:t>100-bit</a:t>
            </a:r>
            <a:endParaRPr lang="en-US" sz="1100" dirty="0"/>
          </a:p>
        </p:txBody>
      </p:sp>
      <p:sp>
        <p:nvSpPr>
          <p:cNvPr id="84" name="Text 80"/>
          <p:cNvSpPr txBox="1"/>
          <p:nvPr/>
        </p:nvSpPr>
        <p:spPr>
          <a:xfrm>
            <a:off x="7961681" y="6848856"/>
            <a:ext cx="438912" cy="162763"/>
          </a:xfrm>
          <a:prstGeom prst="rect">
            <a:avLst/>
          </a:prstGeom>
          <a:noFill/>
          <a:ln/>
        </p:spPr>
        <p:txBody>
          <a:bodyPr wrap="square" lIns="0" tIns="0" rIns="0" bIns="0" rtlCol="0" anchor="ctr"/>
          <a:lstStyle/>
          <a:p>
            <a:pPr algn="l" indent="0" marL="0">
              <a:buNone/>
            </a:pPr>
            <a:r>
              <a:rPr lang="en-US" sz="1100" dirty="0">
                <a:solidFill>
                  <a:srgbClr val="1976D2"/>
                </a:solidFill>
                <a:latin typeface="Roboto" pitchFamily="34" charset="0"/>
                <a:ea typeface="Roboto" pitchFamily="34" charset="-122"/>
                <a:cs typeface="Roboto" pitchFamily="34" charset="-120"/>
              </a:rPr>
              <a:t>Good</a:t>
            </a:r>
            <a:endParaRPr lang="en-US" sz="1100" dirty="0"/>
          </a:p>
        </p:txBody>
      </p:sp>
      <p:sp>
        <p:nvSpPr>
          <p:cNvPr id="85" name="Text 81"/>
          <p:cNvSpPr txBox="1"/>
          <p:nvPr/>
        </p:nvSpPr>
        <p:spPr>
          <a:xfrm>
            <a:off x="7961681" y="7216445"/>
            <a:ext cx="438912" cy="162763"/>
          </a:xfrm>
          <a:prstGeom prst="rect">
            <a:avLst/>
          </a:prstGeom>
          <a:noFill/>
          <a:ln/>
        </p:spPr>
        <p:txBody>
          <a:bodyPr wrap="square" lIns="0" tIns="0" rIns="0" bIns="0" rtlCol="0" anchor="ctr"/>
          <a:lstStyle/>
          <a:p>
            <a:pPr algn="l" indent="0" marL="0">
              <a:buNone/>
            </a:pPr>
            <a:r>
              <a:rPr lang="en-US" sz="1100" dirty="0">
                <a:solidFill>
                  <a:srgbClr val="1976D2"/>
                </a:solidFill>
                <a:latin typeface="Roboto" pitchFamily="34" charset="0"/>
                <a:ea typeface="Roboto" pitchFamily="34" charset="-122"/>
                <a:cs typeface="Roboto" pitchFamily="34" charset="-120"/>
              </a:rPr>
              <a:t>Good</a:t>
            </a:r>
            <a:endParaRPr lang="en-US" sz="1100" dirty="0"/>
          </a:p>
        </p:txBody>
      </p:sp>
      <p:sp>
        <p:nvSpPr>
          <p:cNvPr id="86" name="Shape 82"/>
          <p:cNvSpPr/>
          <p:nvPr/>
        </p:nvSpPr>
        <p:spPr>
          <a:xfrm>
            <a:off x="7866583" y="6380683"/>
            <a:ext cx="1476756" cy="9144"/>
          </a:xfrm>
          <a:prstGeom prst="rect">
            <a:avLst/>
          </a:prstGeom>
          <a:solidFill>
            <a:srgbClr val="EEEEEE"/>
          </a:solidFill>
          <a:ln/>
        </p:spPr>
      </p:sp>
      <p:sp>
        <p:nvSpPr>
          <p:cNvPr id="87" name="Shape 83"/>
          <p:cNvSpPr/>
          <p:nvPr/>
        </p:nvSpPr>
        <p:spPr>
          <a:xfrm>
            <a:off x="7866583" y="7846466"/>
            <a:ext cx="1476756" cy="9144"/>
          </a:xfrm>
          <a:prstGeom prst="rect">
            <a:avLst/>
          </a:prstGeom>
          <a:solidFill>
            <a:srgbClr val="EEEEEE"/>
          </a:solidFill>
          <a:ln/>
        </p:spPr>
      </p:sp>
      <p:sp>
        <p:nvSpPr>
          <p:cNvPr id="88" name="Text 84"/>
          <p:cNvSpPr txBox="1"/>
          <p:nvPr/>
        </p:nvSpPr>
        <p:spPr>
          <a:xfrm>
            <a:off x="7961681" y="6113678"/>
            <a:ext cx="695858" cy="162763"/>
          </a:xfrm>
          <a:prstGeom prst="rect">
            <a:avLst/>
          </a:prstGeom>
          <a:noFill/>
          <a:ln/>
        </p:spPr>
        <p:txBody>
          <a:bodyPr wrap="square" lIns="0" tIns="0" rIns="0" bIns="0" rtlCol="0" anchor="ctr"/>
          <a:lstStyle/>
          <a:p>
            <a:pPr algn="l" indent="0" marL="0">
              <a:buNone/>
            </a:pPr>
            <a:r>
              <a:rPr lang="en-US" sz="1100" dirty="0">
                <a:solidFill>
                  <a:srgbClr val="F57C00"/>
                </a:solidFill>
                <a:latin typeface="Roboto" pitchFamily="34" charset="0"/>
                <a:ea typeface="Roboto" pitchFamily="34" charset="-122"/>
                <a:cs typeface="Roboto" pitchFamily="34" charset="-120"/>
              </a:rPr>
              <a:t>Moderate</a:t>
            </a:r>
            <a:endParaRPr lang="en-US" sz="1100" dirty="0"/>
          </a:p>
        </p:txBody>
      </p:sp>
      <p:sp>
        <p:nvSpPr>
          <p:cNvPr id="89" name="Text 85"/>
          <p:cNvSpPr txBox="1"/>
          <p:nvPr/>
        </p:nvSpPr>
        <p:spPr>
          <a:xfrm>
            <a:off x="7961681" y="7584034"/>
            <a:ext cx="695858" cy="162763"/>
          </a:xfrm>
          <a:prstGeom prst="rect">
            <a:avLst/>
          </a:prstGeom>
          <a:noFill/>
          <a:ln/>
        </p:spPr>
        <p:txBody>
          <a:bodyPr wrap="square" lIns="0" tIns="0" rIns="0" bIns="0" rtlCol="0" anchor="ctr"/>
          <a:lstStyle/>
          <a:p>
            <a:pPr algn="l" indent="0" marL="0">
              <a:buNone/>
            </a:pPr>
            <a:r>
              <a:rPr lang="en-US" sz="1100" dirty="0">
                <a:solidFill>
                  <a:srgbClr val="F57C00"/>
                </a:solidFill>
                <a:latin typeface="Roboto" pitchFamily="34" charset="0"/>
                <a:ea typeface="Roboto" pitchFamily="34" charset="-122"/>
                <a:cs typeface="Roboto" pitchFamily="34" charset="-120"/>
              </a:rPr>
              <a:t>Moderate</a:t>
            </a:r>
            <a:endParaRPr lang="en-US" sz="1100" dirty="0"/>
          </a:p>
        </p:txBody>
      </p:sp>
      <p:sp>
        <p:nvSpPr>
          <p:cNvPr id="90" name="Shape 86"/>
          <p:cNvSpPr/>
          <p:nvPr/>
        </p:nvSpPr>
        <p:spPr>
          <a:xfrm>
            <a:off x="571500" y="8190281"/>
            <a:ext cx="11048695" cy="9144"/>
          </a:xfrm>
          <a:prstGeom prst="rect">
            <a:avLst/>
          </a:prstGeom>
          <a:solidFill>
            <a:srgbClr val="E0E0E0"/>
          </a:solidFill>
          <a:ln/>
        </p:spPr>
      </p:sp>
      <p:sp>
        <p:nvSpPr>
          <p:cNvPr id="91" name="Text 87"/>
          <p:cNvSpPr txBox="1"/>
          <p:nvPr/>
        </p:nvSpPr>
        <p:spPr>
          <a:xfrm>
            <a:off x="571500" y="8409737"/>
            <a:ext cx="2800807" cy="200254"/>
          </a:xfrm>
          <a:prstGeom prst="rect">
            <a:avLst/>
          </a:prstGeom>
          <a:noFill/>
          <a:ln/>
        </p:spPr>
        <p:txBody>
          <a:bodyPr wrap="square" lIns="0" tIns="0" rIns="0" bIns="0" rtlCol="0" anchor="ctr"/>
          <a:lstStyle/>
          <a:p>
            <a:pPr algn="l" indent="0" marL="0">
              <a:buNone/>
            </a:pPr>
            <a:r>
              <a:rPr lang="en-US" sz="1300" dirty="0">
                <a:solidFill>
                  <a:srgbClr val="168EA9"/>
                </a:solidFill>
                <a:latin typeface="Montserrat" pitchFamily="34" charset="0"/>
                <a:ea typeface="Montserrat" pitchFamily="34" charset="-122"/>
                <a:cs typeface="Montserrat" pitchFamily="34" charset="-120"/>
              </a:rPr>
              <a:t>Performance Analysis Findings:</a:t>
            </a:r>
            <a:endParaRPr lang="en-US" sz="1300" dirty="0"/>
          </a:p>
        </p:txBody>
      </p:sp>
      <p:sp>
        <p:nvSpPr>
          <p:cNvPr id="92" name="Text 88"/>
          <p:cNvSpPr txBox="1"/>
          <p:nvPr/>
        </p:nvSpPr>
        <p:spPr>
          <a:xfrm>
            <a:off x="571500" y="8756294"/>
            <a:ext cx="10963656" cy="609905"/>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While post-quantum algorithms generally have larger key sizes than classical equivalents, their computational efficiency is comparable or better in many cases. Kyber and Dilithium demonstrate excellent balance between security and performance, while Falcon offers the smallest signature sizes at the cost of implementation complexity. Hybrid implementations combining classical and PQ algorithms offer optimal security with manageable overhead.</a:t>
            </a:r>
            <a:endParaRPr lang="en-US" sz="1100" dirty="0"/>
          </a:p>
        </p:txBody>
      </p:sp>
      <p:sp>
        <p:nvSpPr>
          <p:cNvPr id="93" name="Shape 89"/>
          <p:cNvSpPr/>
          <p:nvPr/>
        </p:nvSpPr>
        <p:spPr>
          <a:xfrm>
            <a:off x="0" y="9484157"/>
            <a:ext cx="12191695" cy="286207"/>
          </a:xfrm>
          <a:prstGeom prst="rect">
            <a:avLst/>
          </a:prstGeom>
          <a:solidFill>
            <a:srgbClr val="0B4D6C"/>
          </a:solidFill>
          <a:ln/>
        </p:spPr>
      </p:sp>
      <p:sp>
        <p:nvSpPr>
          <p:cNvPr id="94" name="Text 90"/>
          <p:cNvSpPr txBox="1"/>
          <p:nvPr/>
        </p:nvSpPr>
        <p:spPr>
          <a:xfrm>
            <a:off x="381305" y="9542678"/>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95" name="Text 91"/>
          <p:cNvSpPr txBox="1"/>
          <p:nvPr/>
        </p:nvSpPr>
        <p:spPr>
          <a:xfrm>
            <a:off x="11656771" y="9542678"/>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14</a:t>
            </a:r>
            <a:endParaRPr lang="en-US" sz="1100" dirty="0"/>
          </a:p>
        </p:txBody>
      </p:sp>
      <p:sp>
        <p:nvSpPr>
          <p:cNvPr id="96" name="Shape 92"/>
          <p:cNvSpPr/>
          <p:nvPr/>
        </p:nvSpPr>
        <p:spPr>
          <a:xfrm>
            <a:off x="10541203" y="6344107"/>
            <a:ext cx="1466698" cy="323698"/>
          </a:xfrm>
          <a:prstGeom prst="roundRect">
            <a:avLst>
              <a:gd name="adj" fmla="val 33234"/>
            </a:avLst>
          </a:prstGeom>
          <a:solidFill>
            <a:srgbClr val="333333"/>
          </a:solidFill>
          <a:ln/>
        </p:spPr>
      </p:sp>
      <p:pic>
        <p:nvPicPr>
          <p:cNvPr id="97" name="Image 2" descr="preencoded.png">    </p:cNvPr>
          <p:cNvPicPr>
            <a:picLocks noChangeAspect="1"/>
          </p:cNvPicPr>
          <p:nvPr/>
        </p:nvPicPr>
        <p:blipFill>
          <a:blip r:embed="rId3"/>
          <a:srcRect l="0" r="0" t="0" b="0"/>
          <a:stretch/>
        </p:blipFill>
        <p:spPr>
          <a:xfrm>
            <a:off x="10655503" y="6439205"/>
            <a:ext cx="133502" cy="133502"/>
          </a:xfrm>
          <a:prstGeom prst="rect">
            <a:avLst/>
          </a:prstGeom>
        </p:spPr>
      </p:pic>
      <p:sp>
        <p:nvSpPr>
          <p:cNvPr id="98" name="Shape 93"/>
          <p:cNvSpPr/>
          <p:nvPr/>
        </p:nvSpPr>
        <p:spPr>
          <a:xfrm>
            <a:off x="10541203" y="6344107"/>
            <a:ext cx="1466698" cy="323698"/>
          </a:xfrm>
          <a:prstGeom prst="roundRect">
            <a:avLst>
              <a:gd name="adj" fmla="val 33234"/>
            </a:avLst>
          </a:prstGeom>
          <a:solidFill>
            <a:srgbClr val="333333"/>
          </a:solidFill>
          <a:ln/>
        </p:spPr>
      </p:sp>
      <p:sp>
        <p:nvSpPr>
          <p:cNvPr id="99" name="Text 9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100" name="Image 3" descr="preencoded.png">    </p:cNvPr>
          <p:cNvPicPr>
            <a:picLocks noChangeAspect="1"/>
          </p:cNvPicPr>
          <p:nvPr/>
        </p:nvPicPr>
        <p:blipFill>
          <a:blip r:embed="rId4"/>
          <a:srcRect l="0" r="0" t="0" b="0"/>
          <a:stretch/>
        </p:blipFill>
        <p:spPr>
          <a:xfrm>
            <a:off x="10655503" y="6439205"/>
            <a:ext cx="133502" cy="133502"/>
          </a:xfrm>
          <a:prstGeom prst="rect">
            <a:avLst/>
          </a:prstGeom>
        </p:spPr>
      </p:pic>
      <p:sp>
        <p:nvSpPr>
          <p:cNvPr id="101" name="Text 95"/>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6515100"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Use Cases and Migration Challenges</a:t>
            </a:r>
            <a:endParaRPr lang="en-US" sz="2600" dirty="0"/>
          </a:p>
        </p:txBody>
      </p:sp>
      <p:sp>
        <p:nvSpPr>
          <p:cNvPr id="5" name="Text 3"/>
          <p:cNvSpPr txBox="1"/>
          <p:nvPr/>
        </p:nvSpPr>
        <p:spPr>
          <a:xfrm>
            <a:off x="571500" y="1257300"/>
            <a:ext cx="2619756"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Deployment Scenarios</a:t>
            </a:r>
            <a:endParaRPr lang="en-US" sz="1700" dirty="0"/>
          </a:p>
        </p:txBody>
      </p:sp>
      <p:sp>
        <p:nvSpPr>
          <p:cNvPr id="6" name="Shape 4"/>
          <p:cNvSpPr/>
          <p:nvPr/>
        </p:nvSpPr>
        <p:spPr>
          <a:xfrm>
            <a:off x="571500" y="1701698"/>
            <a:ext cx="3295498" cy="1600200"/>
          </a:xfrm>
          <a:prstGeom prst="rect">
            <a:avLst/>
          </a:prstGeom>
          <a:solidFill>
            <a:srgbClr val="F5F9FC"/>
          </a:solidFill>
          <a:ln/>
        </p:spPr>
      </p:sp>
      <p:sp>
        <p:nvSpPr>
          <p:cNvPr id="7" name="Shape 5"/>
          <p:cNvSpPr/>
          <p:nvPr/>
        </p:nvSpPr>
        <p:spPr>
          <a:xfrm>
            <a:off x="571500" y="1701698"/>
            <a:ext cx="28346" cy="1600200"/>
          </a:xfrm>
          <a:prstGeom prst="rect">
            <a:avLst/>
          </a:prstGeom>
          <a:solidFill>
            <a:srgbClr val="168EA9"/>
          </a:solidFill>
          <a:ln/>
        </p:spPr>
      </p:sp>
      <p:sp>
        <p:nvSpPr>
          <p:cNvPr id="8" name="Shape 6"/>
          <p:cNvSpPr/>
          <p:nvPr/>
        </p:nvSpPr>
        <p:spPr>
          <a:xfrm>
            <a:off x="4054450" y="1701698"/>
            <a:ext cx="3295498" cy="1600200"/>
          </a:xfrm>
          <a:prstGeom prst="rect">
            <a:avLst/>
          </a:prstGeom>
          <a:solidFill>
            <a:srgbClr val="F5F9FC"/>
          </a:solidFill>
          <a:ln/>
        </p:spPr>
      </p:sp>
      <p:sp>
        <p:nvSpPr>
          <p:cNvPr id="9" name="Shape 7"/>
          <p:cNvSpPr/>
          <p:nvPr/>
        </p:nvSpPr>
        <p:spPr>
          <a:xfrm>
            <a:off x="4054450" y="1701698"/>
            <a:ext cx="28346" cy="1600200"/>
          </a:xfrm>
          <a:prstGeom prst="rect">
            <a:avLst/>
          </a:prstGeom>
          <a:solidFill>
            <a:srgbClr val="168EA9"/>
          </a:solidFill>
          <a:ln/>
        </p:spPr>
      </p:sp>
      <p:sp>
        <p:nvSpPr>
          <p:cNvPr id="10" name="Shape 8"/>
          <p:cNvSpPr/>
          <p:nvPr/>
        </p:nvSpPr>
        <p:spPr>
          <a:xfrm>
            <a:off x="571500" y="3488436"/>
            <a:ext cx="3295498" cy="1600200"/>
          </a:xfrm>
          <a:prstGeom prst="rect">
            <a:avLst/>
          </a:prstGeom>
          <a:solidFill>
            <a:srgbClr val="F5F9FC"/>
          </a:solidFill>
          <a:ln/>
        </p:spPr>
      </p:sp>
      <p:sp>
        <p:nvSpPr>
          <p:cNvPr id="11" name="Shape 9"/>
          <p:cNvSpPr/>
          <p:nvPr/>
        </p:nvSpPr>
        <p:spPr>
          <a:xfrm>
            <a:off x="571500" y="3488436"/>
            <a:ext cx="28346" cy="1600200"/>
          </a:xfrm>
          <a:prstGeom prst="rect">
            <a:avLst/>
          </a:prstGeom>
          <a:solidFill>
            <a:srgbClr val="168EA9"/>
          </a:solidFill>
          <a:ln/>
        </p:spPr>
      </p:sp>
      <p:sp>
        <p:nvSpPr>
          <p:cNvPr id="12" name="Shape 10"/>
          <p:cNvSpPr/>
          <p:nvPr/>
        </p:nvSpPr>
        <p:spPr>
          <a:xfrm>
            <a:off x="4054450" y="3488436"/>
            <a:ext cx="3295498" cy="1600200"/>
          </a:xfrm>
          <a:prstGeom prst="rect">
            <a:avLst/>
          </a:prstGeom>
          <a:solidFill>
            <a:srgbClr val="F5F9FC"/>
          </a:solidFill>
          <a:ln/>
        </p:spPr>
      </p:sp>
      <p:sp>
        <p:nvSpPr>
          <p:cNvPr id="13" name="Shape 11"/>
          <p:cNvSpPr/>
          <p:nvPr/>
        </p:nvSpPr>
        <p:spPr>
          <a:xfrm>
            <a:off x="4054450" y="3488436"/>
            <a:ext cx="28346" cy="1600200"/>
          </a:xfrm>
          <a:prstGeom prst="rect">
            <a:avLst/>
          </a:prstGeom>
          <a:solidFill>
            <a:srgbClr val="168EA9"/>
          </a:solidFill>
          <a:ln/>
        </p:spPr>
      </p:sp>
      <p:sp>
        <p:nvSpPr>
          <p:cNvPr id="14" name="Text 12"/>
          <p:cNvSpPr txBox="1"/>
          <p:nvPr/>
        </p:nvSpPr>
        <p:spPr>
          <a:xfrm>
            <a:off x="743407" y="1872691"/>
            <a:ext cx="2000707" cy="191110"/>
          </a:xfrm>
          <a:prstGeom prst="rect">
            <a:avLst/>
          </a:prstGeom>
          <a:noFill/>
          <a:ln/>
        </p:spPr>
        <p:txBody>
          <a:bodyPr wrap="square" lIns="0" tIns="0" rIns="0" bIns="0" rtlCol="0" anchor="ctr"/>
          <a:lstStyle/>
          <a:p>
            <a:pPr algn="l" indent="0" marL="0">
              <a:buNone/>
            </a:pPr>
            <a:r>
              <a:rPr lang="en-US" sz="1300" dirty="0">
                <a:solidFill>
                  <a:srgbClr val="0B4D6C"/>
                </a:solidFill>
                <a:latin typeface="Roboto" pitchFamily="34" charset="0"/>
                <a:ea typeface="Roboto" pitchFamily="34" charset="-122"/>
                <a:cs typeface="Roboto" pitchFamily="34" charset="-120"/>
              </a:rPr>
              <a:t>Enterprise &amp; Government</a:t>
            </a:r>
            <a:endParaRPr lang="en-US" sz="1300" dirty="0"/>
          </a:p>
        </p:txBody>
      </p:sp>
      <p:sp>
        <p:nvSpPr>
          <p:cNvPr id="15" name="Text 13"/>
          <p:cNvSpPr txBox="1"/>
          <p:nvPr/>
        </p:nvSpPr>
        <p:spPr>
          <a:xfrm>
            <a:off x="4225442" y="1872691"/>
            <a:ext cx="1485900" cy="191110"/>
          </a:xfrm>
          <a:prstGeom prst="rect">
            <a:avLst/>
          </a:prstGeom>
          <a:noFill/>
          <a:ln/>
        </p:spPr>
        <p:txBody>
          <a:bodyPr wrap="square" lIns="0" tIns="0" rIns="0" bIns="0" rtlCol="0" anchor="ctr"/>
          <a:lstStyle/>
          <a:p>
            <a:pPr algn="l" indent="0" marL="0">
              <a:buNone/>
            </a:pPr>
            <a:r>
              <a:rPr lang="en-US" sz="1300" dirty="0">
                <a:solidFill>
                  <a:srgbClr val="0B4D6C"/>
                </a:solidFill>
                <a:latin typeface="Roboto" pitchFamily="34" charset="0"/>
                <a:ea typeface="Roboto" pitchFamily="34" charset="-122"/>
                <a:cs typeface="Roboto" pitchFamily="34" charset="-120"/>
              </a:rPr>
              <a:t>Financial Services</a:t>
            </a:r>
            <a:endParaRPr lang="en-US" sz="1300" dirty="0"/>
          </a:p>
        </p:txBody>
      </p:sp>
      <p:sp>
        <p:nvSpPr>
          <p:cNvPr id="16" name="Text 14"/>
          <p:cNvSpPr txBox="1"/>
          <p:nvPr/>
        </p:nvSpPr>
        <p:spPr>
          <a:xfrm>
            <a:off x="743407" y="3659429"/>
            <a:ext cx="2048256" cy="191110"/>
          </a:xfrm>
          <a:prstGeom prst="rect">
            <a:avLst/>
          </a:prstGeom>
          <a:noFill/>
          <a:ln/>
        </p:spPr>
        <p:txBody>
          <a:bodyPr wrap="square" lIns="0" tIns="0" rIns="0" bIns="0" rtlCol="0" anchor="ctr"/>
          <a:lstStyle/>
          <a:p>
            <a:pPr algn="l" indent="0" marL="0">
              <a:buNone/>
            </a:pPr>
            <a:r>
              <a:rPr lang="en-US" sz="1300" dirty="0">
                <a:solidFill>
                  <a:srgbClr val="0B4D6C"/>
                </a:solidFill>
                <a:latin typeface="Roboto" pitchFamily="34" charset="0"/>
                <a:ea typeface="Roboto" pitchFamily="34" charset="-122"/>
                <a:cs typeface="Roboto" pitchFamily="34" charset="-120"/>
              </a:rPr>
              <a:t>IoT &amp; Embedded Systems</a:t>
            </a:r>
            <a:endParaRPr lang="en-US" sz="1300" dirty="0"/>
          </a:p>
        </p:txBody>
      </p:sp>
      <p:sp>
        <p:nvSpPr>
          <p:cNvPr id="17" name="Text 15"/>
          <p:cNvSpPr txBox="1"/>
          <p:nvPr/>
        </p:nvSpPr>
        <p:spPr>
          <a:xfrm>
            <a:off x="4225442" y="3659429"/>
            <a:ext cx="1629461" cy="191110"/>
          </a:xfrm>
          <a:prstGeom prst="rect">
            <a:avLst/>
          </a:prstGeom>
          <a:noFill/>
          <a:ln/>
        </p:spPr>
        <p:txBody>
          <a:bodyPr wrap="square" lIns="0" tIns="0" rIns="0" bIns="0" rtlCol="0" anchor="ctr"/>
          <a:lstStyle/>
          <a:p>
            <a:pPr algn="l" indent="0" marL="0">
              <a:buNone/>
            </a:pPr>
            <a:r>
              <a:rPr lang="en-US" sz="1300" dirty="0">
                <a:solidFill>
                  <a:srgbClr val="0B4D6C"/>
                </a:solidFill>
                <a:latin typeface="Roboto" pitchFamily="34" charset="0"/>
                <a:ea typeface="Roboto" pitchFamily="34" charset="-122"/>
                <a:cs typeface="Roboto" pitchFamily="34" charset="-120"/>
              </a:rPr>
              <a:t>Cloud Infrastructure</a:t>
            </a:r>
            <a:endParaRPr lang="en-US" sz="1300" dirty="0"/>
          </a:p>
        </p:txBody>
      </p:sp>
      <p:sp>
        <p:nvSpPr>
          <p:cNvPr id="18" name="Text 16"/>
          <p:cNvSpPr txBox="1"/>
          <p:nvPr/>
        </p:nvSpPr>
        <p:spPr>
          <a:xfrm>
            <a:off x="981151" y="2181758"/>
            <a:ext cx="220096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Large-scale PKI infrastructures</a:t>
            </a:r>
            <a:endParaRPr lang="en-US" sz="1200" dirty="0"/>
          </a:p>
        </p:txBody>
      </p:sp>
      <p:sp>
        <p:nvSpPr>
          <p:cNvPr id="19" name="Text 17"/>
          <p:cNvSpPr txBox="1"/>
          <p:nvPr/>
        </p:nvSpPr>
        <p:spPr>
          <a:xfrm>
            <a:off x="981151" y="2509114"/>
            <a:ext cx="28008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Document signing &amp; identity verification</a:t>
            </a:r>
            <a:endParaRPr lang="en-US" sz="1200" dirty="0"/>
          </a:p>
        </p:txBody>
      </p:sp>
      <p:sp>
        <p:nvSpPr>
          <p:cNvPr id="20" name="Text 18"/>
          <p:cNvSpPr txBox="1"/>
          <p:nvPr/>
        </p:nvSpPr>
        <p:spPr>
          <a:xfrm>
            <a:off x="981151" y="2836469"/>
            <a:ext cx="265816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Long-term data security requirements</a:t>
            </a:r>
            <a:endParaRPr lang="en-US" sz="1200" dirty="0"/>
          </a:p>
        </p:txBody>
      </p:sp>
      <p:sp>
        <p:nvSpPr>
          <p:cNvPr id="21" name="Text 19"/>
          <p:cNvSpPr txBox="1"/>
          <p:nvPr/>
        </p:nvSpPr>
        <p:spPr>
          <a:xfrm>
            <a:off x="4464101" y="2181758"/>
            <a:ext cx="231526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Transaction verification systems</a:t>
            </a:r>
            <a:endParaRPr lang="en-US" sz="1200" dirty="0"/>
          </a:p>
        </p:txBody>
      </p:sp>
      <p:sp>
        <p:nvSpPr>
          <p:cNvPr id="22" name="Text 20"/>
          <p:cNvSpPr txBox="1"/>
          <p:nvPr/>
        </p:nvSpPr>
        <p:spPr>
          <a:xfrm>
            <a:off x="4464101" y="2509114"/>
            <a:ext cx="2286000"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Cross-border payment networks</a:t>
            </a:r>
            <a:endParaRPr lang="en-US" sz="1200" dirty="0"/>
          </a:p>
        </p:txBody>
      </p:sp>
      <p:sp>
        <p:nvSpPr>
          <p:cNvPr id="23" name="Text 21"/>
          <p:cNvSpPr txBox="1"/>
          <p:nvPr/>
        </p:nvSpPr>
        <p:spPr>
          <a:xfrm>
            <a:off x="4464101" y="2836469"/>
            <a:ext cx="19815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Client-facing authentication</a:t>
            </a:r>
            <a:endParaRPr lang="en-US" sz="1200" dirty="0"/>
          </a:p>
        </p:txBody>
      </p:sp>
      <p:sp>
        <p:nvSpPr>
          <p:cNvPr id="24" name="Text 22"/>
          <p:cNvSpPr txBox="1"/>
          <p:nvPr/>
        </p:nvSpPr>
        <p:spPr>
          <a:xfrm>
            <a:off x="981151" y="3968496"/>
            <a:ext cx="25530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Resource-constrained environments</a:t>
            </a:r>
            <a:endParaRPr lang="en-US" sz="1200" dirty="0"/>
          </a:p>
        </p:txBody>
      </p:sp>
      <p:sp>
        <p:nvSpPr>
          <p:cNvPr id="25" name="Text 23"/>
          <p:cNvSpPr txBox="1"/>
          <p:nvPr/>
        </p:nvSpPr>
        <p:spPr>
          <a:xfrm>
            <a:off x="981151" y="4295851"/>
            <a:ext cx="24103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Long device lifecycles (10+ years)</a:t>
            </a:r>
            <a:endParaRPr lang="en-US" sz="1200" dirty="0"/>
          </a:p>
        </p:txBody>
      </p:sp>
      <p:sp>
        <p:nvSpPr>
          <p:cNvPr id="26" name="Text 24"/>
          <p:cNvSpPr txBox="1"/>
          <p:nvPr/>
        </p:nvSpPr>
        <p:spPr>
          <a:xfrm>
            <a:off x="981151" y="4624121"/>
            <a:ext cx="15526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Supply chain security</a:t>
            </a:r>
            <a:endParaRPr lang="en-US" sz="1200" dirty="0"/>
          </a:p>
        </p:txBody>
      </p:sp>
      <p:sp>
        <p:nvSpPr>
          <p:cNvPr id="27" name="Text 25"/>
          <p:cNvSpPr txBox="1"/>
          <p:nvPr/>
        </p:nvSpPr>
        <p:spPr>
          <a:xfrm>
            <a:off x="4464101" y="3968496"/>
            <a:ext cx="2628900"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TLS implementation for web services</a:t>
            </a:r>
            <a:endParaRPr lang="en-US" sz="1200" dirty="0"/>
          </a:p>
        </p:txBody>
      </p:sp>
      <p:sp>
        <p:nvSpPr>
          <p:cNvPr id="28" name="Text 26"/>
          <p:cNvSpPr txBox="1"/>
          <p:nvPr/>
        </p:nvSpPr>
        <p:spPr>
          <a:xfrm>
            <a:off x="4464101" y="4295851"/>
            <a:ext cx="2448763"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VPN connections &amp; secure tunnels</a:t>
            </a:r>
            <a:endParaRPr lang="en-US" sz="1200" dirty="0"/>
          </a:p>
        </p:txBody>
      </p:sp>
      <p:sp>
        <p:nvSpPr>
          <p:cNvPr id="29" name="Text 27"/>
          <p:cNvSpPr txBox="1"/>
          <p:nvPr/>
        </p:nvSpPr>
        <p:spPr>
          <a:xfrm>
            <a:off x="4464101" y="4624121"/>
            <a:ext cx="20674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API security &amp; authentication</a:t>
            </a:r>
            <a:endParaRPr lang="en-US" sz="1200" dirty="0"/>
          </a:p>
        </p:txBody>
      </p:sp>
      <p:sp>
        <p:nvSpPr>
          <p:cNvPr id="30" name="Shape 28"/>
          <p:cNvSpPr/>
          <p:nvPr/>
        </p:nvSpPr>
        <p:spPr>
          <a:xfrm>
            <a:off x="7727594" y="1238098"/>
            <a:ext cx="3895344" cy="4667098"/>
          </a:xfrm>
          <a:prstGeom prst="rect">
            <a:avLst/>
          </a:prstGeom>
          <a:solidFill>
            <a:srgbClr val="F5F9FC"/>
          </a:solidFill>
          <a:ln/>
        </p:spPr>
      </p:sp>
      <p:sp>
        <p:nvSpPr>
          <p:cNvPr id="31" name="Shape 29"/>
          <p:cNvSpPr/>
          <p:nvPr/>
        </p:nvSpPr>
        <p:spPr>
          <a:xfrm>
            <a:off x="7727594" y="1238098"/>
            <a:ext cx="28346" cy="4667098"/>
          </a:xfrm>
          <a:prstGeom prst="rect">
            <a:avLst/>
          </a:prstGeom>
          <a:solidFill>
            <a:srgbClr val="168EA9"/>
          </a:solidFill>
          <a:ln/>
        </p:spPr>
      </p:sp>
      <p:sp>
        <p:nvSpPr>
          <p:cNvPr id="32" name="Text 30"/>
          <p:cNvSpPr txBox="1"/>
          <p:nvPr/>
        </p:nvSpPr>
        <p:spPr>
          <a:xfrm>
            <a:off x="7994599" y="1495044"/>
            <a:ext cx="247711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Migration Challenges</a:t>
            </a:r>
            <a:endParaRPr lang="en-US" sz="1700" dirty="0"/>
          </a:p>
        </p:txBody>
      </p:sp>
      <p:pic>
        <p:nvPicPr>
          <p:cNvPr id="33" name="Image 0" descr="preencoded.png">    </p:cNvPr>
          <p:cNvPicPr>
            <a:picLocks noChangeAspect="1"/>
          </p:cNvPicPr>
          <p:nvPr/>
        </p:nvPicPr>
        <p:blipFill>
          <a:blip r:embed="rId1"/>
          <a:srcRect l="0" r="0" t="0" b="0"/>
          <a:stretch/>
        </p:blipFill>
        <p:spPr>
          <a:xfrm>
            <a:off x="7994599" y="1939442"/>
            <a:ext cx="181051" cy="181051"/>
          </a:xfrm>
          <a:prstGeom prst="rect">
            <a:avLst/>
          </a:prstGeom>
        </p:spPr>
      </p:pic>
      <p:sp>
        <p:nvSpPr>
          <p:cNvPr id="34" name="Text 31"/>
          <p:cNvSpPr txBox="1"/>
          <p:nvPr/>
        </p:nvSpPr>
        <p:spPr>
          <a:xfrm>
            <a:off x="8175650" y="1967789"/>
            <a:ext cx="1877263"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Performance Overhead</a:t>
            </a:r>
            <a:endParaRPr lang="en-US" sz="1300" dirty="0"/>
          </a:p>
        </p:txBody>
      </p:sp>
      <p:sp>
        <p:nvSpPr>
          <p:cNvPr id="35" name="Text 32"/>
          <p:cNvSpPr txBox="1"/>
          <p:nvPr/>
        </p:nvSpPr>
        <p:spPr>
          <a:xfrm>
            <a:off x="8175650" y="1967789"/>
            <a:ext cx="3296412"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 PQ algorithms require more computational resources and bandwidth</a:t>
            </a:r>
            <a:endParaRPr lang="en-US" sz="1300" dirty="0"/>
          </a:p>
        </p:txBody>
      </p:sp>
      <p:pic>
        <p:nvPicPr>
          <p:cNvPr id="36" name="Image 1" descr="preencoded.png">    </p:cNvPr>
          <p:cNvPicPr>
            <a:picLocks noChangeAspect="1"/>
          </p:cNvPicPr>
          <p:nvPr/>
        </p:nvPicPr>
        <p:blipFill>
          <a:blip r:embed="rId2"/>
          <a:srcRect l="-1082" r="-1082" t="0" b="0"/>
          <a:stretch/>
        </p:blipFill>
        <p:spPr>
          <a:xfrm>
            <a:off x="7994599" y="2884018"/>
            <a:ext cx="161849" cy="181051"/>
          </a:xfrm>
          <a:prstGeom prst="rect">
            <a:avLst/>
          </a:prstGeom>
        </p:spPr>
      </p:pic>
      <p:sp>
        <p:nvSpPr>
          <p:cNvPr id="37" name="Text 33"/>
          <p:cNvSpPr txBox="1"/>
          <p:nvPr/>
        </p:nvSpPr>
        <p:spPr>
          <a:xfrm>
            <a:off x="8156448" y="2913278"/>
            <a:ext cx="1848002"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Integration Complexity</a:t>
            </a:r>
            <a:endParaRPr lang="en-US" sz="1300" dirty="0"/>
          </a:p>
        </p:txBody>
      </p:sp>
      <p:sp>
        <p:nvSpPr>
          <p:cNvPr id="38" name="Text 34"/>
          <p:cNvSpPr txBox="1"/>
          <p:nvPr/>
        </p:nvSpPr>
        <p:spPr>
          <a:xfrm>
            <a:off x="8175650" y="4993538"/>
            <a:ext cx="1438351"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Key Management</a:t>
            </a:r>
            <a:endParaRPr lang="en-US" sz="1300" dirty="0"/>
          </a:p>
        </p:txBody>
      </p:sp>
      <p:sp>
        <p:nvSpPr>
          <p:cNvPr id="39" name="Text 35"/>
          <p:cNvSpPr txBox="1"/>
          <p:nvPr/>
        </p:nvSpPr>
        <p:spPr>
          <a:xfrm>
            <a:off x="8156448" y="2913278"/>
            <a:ext cx="3172054"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 Maintaining dual algorithm paths in existing systems</a:t>
            </a:r>
            <a:endParaRPr lang="en-US" sz="1300" dirty="0"/>
          </a:p>
        </p:txBody>
      </p:sp>
      <p:pic>
        <p:nvPicPr>
          <p:cNvPr id="40" name="Image 2" descr="preencoded.png">    </p:cNvPr>
          <p:cNvPicPr>
            <a:picLocks noChangeAspect="1"/>
          </p:cNvPicPr>
          <p:nvPr/>
        </p:nvPicPr>
        <p:blipFill>
          <a:blip r:embed="rId3"/>
          <a:srcRect l="-505" r="-505" t="0" b="0"/>
          <a:stretch/>
        </p:blipFill>
        <p:spPr>
          <a:xfrm>
            <a:off x="7994599" y="3578047"/>
            <a:ext cx="228600" cy="181051"/>
          </a:xfrm>
          <a:prstGeom prst="rect">
            <a:avLst/>
          </a:prstGeom>
        </p:spPr>
      </p:pic>
      <p:sp>
        <p:nvSpPr>
          <p:cNvPr id="41" name="Text 36"/>
          <p:cNvSpPr txBox="1"/>
          <p:nvPr/>
        </p:nvSpPr>
        <p:spPr>
          <a:xfrm>
            <a:off x="8223199" y="3606394"/>
            <a:ext cx="2067458"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Implementation &amp; Testing</a:t>
            </a:r>
            <a:endParaRPr lang="en-US" sz="1300" dirty="0"/>
          </a:p>
        </p:txBody>
      </p:sp>
      <p:sp>
        <p:nvSpPr>
          <p:cNvPr id="42" name="Text 37"/>
          <p:cNvSpPr txBox="1"/>
          <p:nvPr/>
        </p:nvSpPr>
        <p:spPr>
          <a:xfrm>
            <a:off x="8223199" y="3606394"/>
            <a:ext cx="311536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 Side-channel attack vulnerability assessment</a:t>
            </a:r>
            <a:endParaRPr lang="en-US" sz="1300" dirty="0"/>
          </a:p>
        </p:txBody>
      </p:sp>
      <p:pic>
        <p:nvPicPr>
          <p:cNvPr id="43" name="Image 3" descr="preencoded.png">    </p:cNvPr>
          <p:cNvPicPr>
            <a:picLocks noChangeAspect="1"/>
          </p:cNvPicPr>
          <p:nvPr/>
        </p:nvPicPr>
        <p:blipFill>
          <a:blip r:embed="rId4"/>
          <a:srcRect l="-505" r="-505" t="0" b="0"/>
          <a:stretch/>
        </p:blipFill>
        <p:spPr>
          <a:xfrm>
            <a:off x="7994599" y="4271162"/>
            <a:ext cx="228600" cy="181051"/>
          </a:xfrm>
          <a:prstGeom prst="rect">
            <a:avLst/>
          </a:prstGeom>
        </p:spPr>
      </p:pic>
      <p:sp>
        <p:nvSpPr>
          <p:cNvPr id="44" name="Text 38"/>
          <p:cNvSpPr txBox="1"/>
          <p:nvPr/>
        </p:nvSpPr>
        <p:spPr>
          <a:xfrm>
            <a:off x="8223199" y="4300423"/>
            <a:ext cx="1743761"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Standardization Gaps</a:t>
            </a:r>
            <a:endParaRPr lang="en-US" sz="1300" dirty="0"/>
          </a:p>
        </p:txBody>
      </p:sp>
      <p:sp>
        <p:nvSpPr>
          <p:cNvPr id="45" name="Text 39"/>
          <p:cNvSpPr txBox="1"/>
          <p:nvPr/>
        </p:nvSpPr>
        <p:spPr>
          <a:xfrm>
            <a:off x="8223199" y="4300423"/>
            <a:ext cx="3238805"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 Evolving standards and compliance requirements</a:t>
            </a:r>
            <a:endParaRPr lang="en-US" sz="1300" dirty="0"/>
          </a:p>
        </p:txBody>
      </p:sp>
      <p:pic>
        <p:nvPicPr>
          <p:cNvPr id="46" name="Image 4" descr="preencoded.png">    </p:cNvPr>
          <p:cNvPicPr>
            <a:picLocks noChangeAspect="1"/>
          </p:cNvPicPr>
          <p:nvPr/>
        </p:nvPicPr>
        <p:blipFill>
          <a:blip r:embed="rId5"/>
          <a:srcRect l="0" r="0" t="0" b="0"/>
          <a:stretch/>
        </p:blipFill>
        <p:spPr>
          <a:xfrm>
            <a:off x="7994599" y="4965192"/>
            <a:ext cx="181051" cy="181051"/>
          </a:xfrm>
          <a:prstGeom prst="rect">
            <a:avLst/>
          </a:prstGeom>
        </p:spPr>
      </p:pic>
      <p:sp>
        <p:nvSpPr>
          <p:cNvPr id="47" name="Text 40"/>
          <p:cNvSpPr txBox="1"/>
          <p:nvPr/>
        </p:nvSpPr>
        <p:spPr>
          <a:xfrm>
            <a:off x="8175650" y="4993538"/>
            <a:ext cx="303855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 Larger key sizes and certificate lifecycle issues</a:t>
            </a:r>
            <a:endParaRPr lang="en-US" sz="1300" dirty="0"/>
          </a:p>
        </p:txBody>
      </p:sp>
      <p:sp>
        <p:nvSpPr>
          <p:cNvPr id="48" name="Shape 41"/>
          <p:cNvSpPr/>
          <p:nvPr/>
        </p:nvSpPr>
        <p:spPr>
          <a:xfrm>
            <a:off x="0" y="6572707"/>
            <a:ext cx="12191695" cy="286207"/>
          </a:xfrm>
          <a:prstGeom prst="rect">
            <a:avLst/>
          </a:prstGeom>
          <a:solidFill>
            <a:srgbClr val="0B4D6C"/>
          </a:solidFill>
          <a:ln/>
        </p:spPr>
      </p:sp>
      <p:sp>
        <p:nvSpPr>
          <p:cNvPr id="49" name="Text 42"/>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50" name="Text 43"/>
          <p:cNvSpPr txBox="1"/>
          <p:nvPr/>
        </p:nvSpPr>
        <p:spPr>
          <a:xfrm>
            <a:off x="11656771" y="6631229"/>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15</a:t>
            </a:r>
            <a:endParaRPr lang="en-US" sz="1100" dirty="0"/>
          </a:p>
        </p:txBody>
      </p:sp>
      <p:sp>
        <p:nvSpPr>
          <p:cNvPr id="51" name="Shape 44"/>
          <p:cNvSpPr/>
          <p:nvPr/>
        </p:nvSpPr>
        <p:spPr>
          <a:xfrm>
            <a:off x="10541203" y="6344107"/>
            <a:ext cx="1466698" cy="323698"/>
          </a:xfrm>
          <a:prstGeom prst="roundRect">
            <a:avLst>
              <a:gd name="adj" fmla="val 33234"/>
            </a:avLst>
          </a:prstGeom>
          <a:solidFill>
            <a:srgbClr val="333333"/>
          </a:solidFill>
          <a:ln/>
        </p:spPr>
      </p:sp>
      <p:pic>
        <p:nvPicPr>
          <p:cNvPr id="52"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53" name="Shape 45"/>
          <p:cNvSpPr/>
          <p:nvPr/>
        </p:nvSpPr>
        <p:spPr>
          <a:xfrm>
            <a:off x="10541203" y="6344107"/>
            <a:ext cx="1466698" cy="323698"/>
          </a:xfrm>
          <a:prstGeom prst="roundRect">
            <a:avLst>
              <a:gd name="adj" fmla="val 33234"/>
            </a:avLst>
          </a:prstGeom>
          <a:solidFill>
            <a:srgbClr val="333333"/>
          </a:solidFill>
          <a:ln/>
        </p:spPr>
      </p:sp>
      <p:sp>
        <p:nvSpPr>
          <p:cNvPr id="54" name="Text 46"/>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55"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56" name="Text 47"/>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5953658"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Responsible Research and Ethics</a:t>
            </a:r>
            <a:endParaRPr lang="en-US" sz="2600" dirty="0"/>
          </a:p>
        </p:txBody>
      </p:sp>
      <p:sp>
        <p:nvSpPr>
          <p:cNvPr id="5" name="Text 3"/>
          <p:cNvSpPr txBox="1"/>
          <p:nvPr/>
        </p:nvSpPr>
        <p:spPr>
          <a:xfrm>
            <a:off x="571500" y="1257300"/>
            <a:ext cx="3267151"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Our Research Commitments</a:t>
            </a:r>
            <a:endParaRPr lang="en-US" sz="1700" dirty="0"/>
          </a:p>
        </p:txBody>
      </p:sp>
      <p:pic>
        <p:nvPicPr>
          <p:cNvPr id="6" name="Image 0" descr="preencoded.png">    </p:cNvPr>
          <p:cNvPicPr>
            <a:picLocks noChangeAspect="1"/>
          </p:cNvPicPr>
          <p:nvPr/>
        </p:nvPicPr>
        <p:blipFill>
          <a:blip r:embed="rId1"/>
          <a:srcRect l="0" r="0" t="0" b="0"/>
          <a:stretch/>
        </p:blipFill>
        <p:spPr>
          <a:xfrm>
            <a:off x="671170" y="1754734"/>
            <a:ext cx="276149" cy="276149"/>
          </a:xfrm>
          <a:prstGeom prst="rect">
            <a:avLst/>
          </a:prstGeom>
        </p:spPr>
      </p:pic>
      <p:sp>
        <p:nvSpPr>
          <p:cNvPr id="7" name="Text 4"/>
          <p:cNvSpPr txBox="1"/>
          <p:nvPr/>
        </p:nvSpPr>
        <p:spPr>
          <a:xfrm>
            <a:off x="1190549" y="1719986"/>
            <a:ext cx="2667305" cy="219456"/>
          </a:xfrm>
          <a:prstGeom prst="rect">
            <a:avLst/>
          </a:prstGeom>
          <a:noFill/>
          <a:ln/>
        </p:spPr>
        <p:txBody>
          <a:bodyPr wrap="square" lIns="0" tIns="0" rIns="0" bIns="0" rtlCol="0" anchor="ctr"/>
          <a:lstStyle/>
          <a:p>
            <a:pPr algn="l" indent="0" marL="0">
              <a:buNone/>
            </a:pPr>
            <a:r>
              <a:rPr lang="en-US" sz="1400" dirty="0">
                <a:solidFill>
                  <a:srgbClr val="0B4D6C"/>
                </a:solidFill>
                <a:latin typeface="Roboto" pitchFamily="34" charset="0"/>
                <a:ea typeface="Roboto" pitchFamily="34" charset="-122"/>
                <a:cs typeface="Roboto" pitchFamily="34" charset="-120"/>
              </a:rPr>
              <a:t>No Real-World Key Exploitation</a:t>
            </a:r>
            <a:endParaRPr lang="en-US" sz="1400" dirty="0"/>
          </a:p>
        </p:txBody>
      </p:sp>
      <p:sp>
        <p:nvSpPr>
          <p:cNvPr id="8" name="Text 5"/>
          <p:cNvSpPr txBox="1"/>
          <p:nvPr/>
        </p:nvSpPr>
        <p:spPr>
          <a:xfrm>
            <a:off x="1190549" y="2032711"/>
            <a:ext cx="5829300"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We strictly avoid targeting or exploiting real-world cryptographic keys in any research activity. All experiments use synthetic or isolated test environments.</a:t>
            </a:r>
            <a:endParaRPr lang="en-US" sz="1200" dirty="0"/>
          </a:p>
        </p:txBody>
      </p:sp>
      <p:pic>
        <p:nvPicPr>
          <p:cNvPr id="9" name="Image 1" descr="preencoded.png">    </p:cNvPr>
          <p:cNvPicPr>
            <a:picLocks noChangeAspect="1"/>
          </p:cNvPicPr>
          <p:nvPr/>
        </p:nvPicPr>
        <p:blipFill>
          <a:blip r:embed="rId2"/>
          <a:srcRect l="-552" r="-552" t="0" b="0"/>
          <a:stretch/>
        </p:blipFill>
        <p:spPr>
          <a:xfrm>
            <a:off x="705002" y="2646274"/>
            <a:ext cx="209398" cy="276149"/>
          </a:xfrm>
          <a:prstGeom prst="rect">
            <a:avLst/>
          </a:prstGeom>
        </p:spPr>
      </p:pic>
      <p:sp>
        <p:nvSpPr>
          <p:cNvPr id="10" name="Text 6"/>
          <p:cNvSpPr txBox="1"/>
          <p:nvPr/>
        </p:nvSpPr>
        <p:spPr>
          <a:xfrm>
            <a:off x="1190549" y="2611526"/>
            <a:ext cx="2448763" cy="219456"/>
          </a:xfrm>
          <a:prstGeom prst="rect">
            <a:avLst/>
          </a:prstGeom>
          <a:noFill/>
          <a:ln/>
        </p:spPr>
        <p:txBody>
          <a:bodyPr wrap="square" lIns="0" tIns="0" rIns="0" bIns="0" rtlCol="0" anchor="ctr"/>
          <a:lstStyle/>
          <a:p>
            <a:pPr algn="l" indent="0" marL="0">
              <a:buNone/>
            </a:pPr>
            <a:r>
              <a:rPr lang="en-US" sz="1400" dirty="0">
                <a:solidFill>
                  <a:srgbClr val="0B4D6C"/>
                </a:solidFill>
                <a:latin typeface="Roboto" pitchFamily="34" charset="0"/>
                <a:ea typeface="Roboto" pitchFamily="34" charset="-122"/>
                <a:cs typeface="Roboto" pitchFamily="34" charset="-120"/>
              </a:rPr>
              <a:t>Defensive Publication Focus</a:t>
            </a:r>
            <a:endParaRPr lang="en-US" sz="1400" dirty="0"/>
          </a:p>
        </p:txBody>
      </p:sp>
      <p:sp>
        <p:nvSpPr>
          <p:cNvPr id="11" name="Text 7"/>
          <p:cNvSpPr txBox="1"/>
          <p:nvPr/>
        </p:nvSpPr>
        <p:spPr>
          <a:xfrm>
            <a:off x="1190549" y="2924251"/>
            <a:ext cx="5877763"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We prioritize publishing research that strengthens cryptographic defenses rather than promoting offensive capabilities or vulnerabilities without mitigations.</a:t>
            </a:r>
            <a:endParaRPr lang="en-US" sz="1200" dirty="0"/>
          </a:p>
        </p:txBody>
      </p:sp>
      <p:pic>
        <p:nvPicPr>
          <p:cNvPr id="12" name="Image 2" descr="preencoded.png">    </p:cNvPr>
          <p:cNvPicPr>
            <a:picLocks noChangeAspect="1"/>
          </p:cNvPicPr>
          <p:nvPr/>
        </p:nvPicPr>
        <p:blipFill>
          <a:blip r:embed="rId3"/>
          <a:srcRect l="0" r="0" t="-333" b="-333"/>
          <a:stretch/>
        </p:blipFill>
        <p:spPr>
          <a:xfrm>
            <a:off x="638251" y="3537814"/>
            <a:ext cx="342900" cy="276149"/>
          </a:xfrm>
          <a:prstGeom prst="rect">
            <a:avLst/>
          </a:prstGeom>
        </p:spPr>
      </p:pic>
      <p:sp>
        <p:nvSpPr>
          <p:cNvPr id="13" name="Text 8"/>
          <p:cNvSpPr txBox="1"/>
          <p:nvPr/>
        </p:nvSpPr>
        <p:spPr>
          <a:xfrm>
            <a:off x="1190549" y="3503981"/>
            <a:ext cx="2048256" cy="219456"/>
          </a:xfrm>
          <a:prstGeom prst="rect">
            <a:avLst/>
          </a:prstGeom>
          <a:noFill/>
          <a:ln/>
        </p:spPr>
        <p:txBody>
          <a:bodyPr wrap="square" lIns="0" tIns="0" rIns="0" bIns="0" rtlCol="0" anchor="ctr"/>
          <a:lstStyle/>
          <a:p>
            <a:pPr algn="l" indent="0" marL="0">
              <a:buNone/>
            </a:pPr>
            <a:r>
              <a:rPr lang="en-US" sz="1400" dirty="0">
                <a:solidFill>
                  <a:srgbClr val="0B4D6C"/>
                </a:solidFill>
                <a:latin typeface="Roboto" pitchFamily="34" charset="0"/>
                <a:ea typeface="Roboto" pitchFamily="34" charset="-122"/>
                <a:cs typeface="Roboto" pitchFamily="34" charset="-120"/>
              </a:rPr>
              <a:t>Responsible Disclosure</a:t>
            </a:r>
            <a:endParaRPr lang="en-US" sz="1400" dirty="0"/>
          </a:p>
        </p:txBody>
      </p:sp>
      <p:sp>
        <p:nvSpPr>
          <p:cNvPr id="14" name="Text 9"/>
          <p:cNvSpPr txBox="1"/>
          <p:nvPr/>
        </p:nvSpPr>
        <p:spPr>
          <a:xfrm>
            <a:off x="1190549" y="3815791"/>
            <a:ext cx="5972861"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We follow strict disclosure protocols, providing adequate time for vendors and users to implement mitigations before publishing any vulnerability findings.</a:t>
            </a:r>
            <a:endParaRPr lang="en-US" sz="1200" dirty="0"/>
          </a:p>
        </p:txBody>
      </p:sp>
      <p:sp>
        <p:nvSpPr>
          <p:cNvPr id="15" name="Shape 10"/>
          <p:cNvSpPr/>
          <p:nvPr/>
        </p:nvSpPr>
        <p:spPr>
          <a:xfrm>
            <a:off x="7727594" y="1238098"/>
            <a:ext cx="3895344" cy="4410151"/>
          </a:xfrm>
          <a:prstGeom prst="rect">
            <a:avLst/>
          </a:prstGeom>
          <a:solidFill>
            <a:srgbClr val="F5F9FC"/>
          </a:solidFill>
          <a:ln/>
        </p:spPr>
      </p:sp>
      <p:sp>
        <p:nvSpPr>
          <p:cNvPr id="16" name="Shape 11"/>
          <p:cNvSpPr/>
          <p:nvPr/>
        </p:nvSpPr>
        <p:spPr>
          <a:xfrm>
            <a:off x="7727594" y="1238098"/>
            <a:ext cx="28346" cy="4410151"/>
          </a:xfrm>
          <a:prstGeom prst="rect">
            <a:avLst/>
          </a:prstGeom>
          <a:solidFill>
            <a:srgbClr val="168EA9"/>
          </a:solidFill>
          <a:ln/>
        </p:spPr>
      </p:sp>
      <p:sp>
        <p:nvSpPr>
          <p:cNvPr id="17" name="Text 12"/>
          <p:cNvSpPr txBox="1"/>
          <p:nvPr/>
        </p:nvSpPr>
        <p:spPr>
          <a:xfrm>
            <a:off x="7994599" y="1495044"/>
            <a:ext cx="2115007"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Ethical Guidelines</a:t>
            </a:r>
            <a:endParaRPr lang="en-US" sz="1700" dirty="0"/>
          </a:p>
        </p:txBody>
      </p:sp>
      <p:pic>
        <p:nvPicPr>
          <p:cNvPr id="18" name="Image 3" descr="preencoded.png">    </p:cNvPr>
          <p:cNvPicPr>
            <a:picLocks noChangeAspect="1"/>
          </p:cNvPicPr>
          <p:nvPr/>
        </p:nvPicPr>
        <p:blipFill>
          <a:blip r:embed="rId4"/>
          <a:srcRect l="0" r="0" t="0" b="0"/>
          <a:stretch/>
        </p:blipFill>
        <p:spPr>
          <a:xfrm>
            <a:off x="7994599" y="1939442"/>
            <a:ext cx="181051" cy="181051"/>
          </a:xfrm>
          <a:prstGeom prst="rect">
            <a:avLst/>
          </a:prstGeom>
        </p:spPr>
      </p:pic>
      <p:sp>
        <p:nvSpPr>
          <p:cNvPr id="19" name="Text 13"/>
          <p:cNvSpPr txBox="1"/>
          <p:nvPr/>
        </p:nvSpPr>
        <p:spPr>
          <a:xfrm>
            <a:off x="8175650" y="1967789"/>
            <a:ext cx="3057754"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Adhere to institutional and international research ethics frameworks</a:t>
            </a:r>
            <a:endParaRPr lang="en-US" sz="1300" dirty="0"/>
          </a:p>
        </p:txBody>
      </p:sp>
      <p:pic>
        <p:nvPicPr>
          <p:cNvPr id="20" name="Image 4" descr="preencoded.png">    </p:cNvPr>
          <p:cNvPicPr>
            <a:picLocks noChangeAspect="1"/>
          </p:cNvPicPr>
          <p:nvPr/>
        </p:nvPicPr>
        <p:blipFill>
          <a:blip r:embed="rId5"/>
          <a:srcRect l="0" r="0" t="0" b="0"/>
          <a:stretch/>
        </p:blipFill>
        <p:spPr>
          <a:xfrm>
            <a:off x="7994599" y="2632558"/>
            <a:ext cx="181051" cy="181051"/>
          </a:xfrm>
          <a:prstGeom prst="rect">
            <a:avLst/>
          </a:prstGeom>
        </p:spPr>
      </p:pic>
      <p:sp>
        <p:nvSpPr>
          <p:cNvPr id="21" name="Text 14"/>
          <p:cNvSpPr txBox="1"/>
          <p:nvPr/>
        </p:nvSpPr>
        <p:spPr>
          <a:xfrm>
            <a:off x="8175650" y="2661818"/>
            <a:ext cx="3029407"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Support global community transition to post-quantum cryptography</a:t>
            </a:r>
            <a:endParaRPr lang="en-US" sz="1300" dirty="0"/>
          </a:p>
        </p:txBody>
      </p:sp>
      <p:pic>
        <p:nvPicPr>
          <p:cNvPr id="22" name="Image 5" descr="preencoded.png">    </p:cNvPr>
          <p:cNvPicPr>
            <a:picLocks noChangeAspect="1"/>
          </p:cNvPicPr>
          <p:nvPr/>
        </p:nvPicPr>
        <p:blipFill>
          <a:blip r:embed="rId6"/>
          <a:srcRect l="0" r="0" t="0" b="0"/>
          <a:stretch/>
        </p:blipFill>
        <p:spPr>
          <a:xfrm>
            <a:off x="7994599" y="3326587"/>
            <a:ext cx="181051" cy="181051"/>
          </a:xfrm>
          <a:prstGeom prst="rect">
            <a:avLst/>
          </a:prstGeom>
        </p:spPr>
      </p:pic>
      <p:sp>
        <p:nvSpPr>
          <p:cNvPr id="23" name="Text 15"/>
          <p:cNvSpPr txBox="1"/>
          <p:nvPr/>
        </p:nvSpPr>
        <p:spPr>
          <a:xfrm>
            <a:off x="8175650" y="3354934"/>
            <a:ext cx="322966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Share knowledge and collaborate with the security research community</a:t>
            </a:r>
            <a:endParaRPr lang="en-US" sz="1300" dirty="0"/>
          </a:p>
        </p:txBody>
      </p:sp>
      <p:pic>
        <p:nvPicPr>
          <p:cNvPr id="24" name="Image 6" descr="preencoded.png">    </p:cNvPr>
          <p:cNvPicPr>
            <a:picLocks noChangeAspect="1"/>
          </p:cNvPicPr>
          <p:nvPr/>
        </p:nvPicPr>
        <p:blipFill>
          <a:blip r:embed="rId7"/>
          <a:srcRect l="-505" r="-505" t="0" b="0"/>
          <a:stretch/>
        </p:blipFill>
        <p:spPr>
          <a:xfrm>
            <a:off x="7994599" y="4019702"/>
            <a:ext cx="228600" cy="181051"/>
          </a:xfrm>
          <a:prstGeom prst="rect">
            <a:avLst/>
          </a:prstGeom>
        </p:spPr>
      </p:pic>
      <p:sp>
        <p:nvSpPr>
          <p:cNvPr id="25" name="Text 16"/>
          <p:cNvSpPr txBox="1"/>
          <p:nvPr/>
        </p:nvSpPr>
        <p:spPr>
          <a:xfrm>
            <a:off x="8223199" y="4048963"/>
            <a:ext cx="3248863"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Prioritize privacy and data protection in all research activities</a:t>
            </a:r>
            <a:endParaRPr lang="en-US" sz="1300" dirty="0"/>
          </a:p>
        </p:txBody>
      </p:sp>
      <p:pic>
        <p:nvPicPr>
          <p:cNvPr id="26" name="Image 7" descr="preencoded.png">    </p:cNvPr>
          <p:cNvPicPr>
            <a:picLocks noChangeAspect="1"/>
          </p:cNvPicPr>
          <p:nvPr/>
        </p:nvPicPr>
        <p:blipFill>
          <a:blip r:embed="rId8"/>
          <a:srcRect l="-505" r="-505" t="0" b="0"/>
          <a:stretch/>
        </p:blipFill>
        <p:spPr>
          <a:xfrm>
            <a:off x="7994599" y="4713732"/>
            <a:ext cx="228600" cy="181051"/>
          </a:xfrm>
          <a:prstGeom prst="rect">
            <a:avLst/>
          </a:prstGeom>
        </p:spPr>
      </p:pic>
      <p:sp>
        <p:nvSpPr>
          <p:cNvPr id="27" name="Text 17"/>
          <p:cNvSpPr txBox="1"/>
          <p:nvPr/>
        </p:nvSpPr>
        <p:spPr>
          <a:xfrm>
            <a:off x="8223199" y="4742078"/>
            <a:ext cx="3096158"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Balance security research with potential societal impacts</a:t>
            </a:r>
            <a:endParaRPr lang="en-US" sz="1300" dirty="0"/>
          </a:p>
        </p:txBody>
      </p:sp>
      <p:sp>
        <p:nvSpPr>
          <p:cNvPr id="28" name="Shape 18"/>
          <p:cNvSpPr/>
          <p:nvPr/>
        </p:nvSpPr>
        <p:spPr>
          <a:xfrm>
            <a:off x="0" y="6572707"/>
            <a:ext cx="12191695" cy="286207"/>
          </a:xfrm>
          <a:prstGeom prst="rect">
            <a:avLst/>
          </a:prstGeom>
          <a:solidFill>
            <a:srgbClr val="0B4D6C"/>
          </a:solidFill>
          <a:ln/>
        </p:spPr>
      </p:sp>
      <p:sp>
        <p:nvSpPr>
          <p:cNvPr id="29" name="Text 19"/>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30" name="Text 20"/>
          <p:cNvSpPr txBox="1"/>
          <p:nvPr/>
        </p:nvSpPr>
        <p:spPr>
          <a:xfrm>
            <a:off x="11656771" y="6631229"/>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16</a:t>
            </a:r>
            <a:endParaRPr lang="en-US" sz="1100" dirty="0"/>
          </a:p>
        </p:txBody>
      </p:sp>
      <p:sp>
        <p:nvSpPr>
          <p:cNvPr id="31" name="Shape 21"/>
          <p:cNvSpPr/>
          <p:nvPr/>
        </p:nvSpPr>
        <p:spPr>
          <a:xfrm>
            <a:off x="10541203" y="6344107"/>
            <a:ext cx="1466698" cy="323698"/>
          </a:xfrm>
          <a:prstGeom prst="roundRect">
            <a:avLst>
              <a:gd name="adj" fmla="val 33234"/>
            </a:avLst>
          </a:prstGeom>
          <a:solidFill>
            <a:srgbClr val="333333"/>
          </a:solidFill>
          <a:ln/>
        </p:spPr>
      </p:sp>
      <p:pic>
        <p:nvPicPr>
          <p:cNvPr id="32" name="Image 8" descr="preencoded.png">    </p:cNvPr>
          <p:cNvPicPr>
            <a:picLocks noChangeAspect="1"/>
          </p:cNvPicPr>
          <p:nvPr/>
        </p:nvPicPr>
        <p:blipFill>
          <a:blip r:embed="rId9"/>
          <a:srcRect l="0" r="0" t="0" b="0"/>
          <a:stretch/>
        </p:blipFill>
        <p:spPr>
          <a:xfrm>
            <a:off x="10655503" y="6439205"/>
            <a:ext cx="133502" cy="133502"/>
          </a:xfrm>
          <a:prstGeom prst="rect">
            <a:avLst/>
          </a:prstGeom>
        </p:spPr>
      </p:pic>
      <p:sp>
        <p:nvSpPr>
          <p:cNvPr id="33" name="Shape 22"/>
          <p:cNvSpPr/>
          <p:nvPr/>
        </p:nvSpPr>
        <p:spPr>
          <a:xfrm>
            <a:off x="10541203" y="6344107"/>
            <a:ext cx="1466698" cy="323698"/>
          </a:xfrm>
          <a:prstGeom prst="roundRect">
            <a:avLst>
              <a:gd name="adj" fmla="val 33234"/>
            </a:avLst>
          </a:prstGeom>
          <a:solidFill>
            <a:srgbClr val="333333"/>
          </a:solidFill>
          <a:ln/>
        </p:spPr>
      </p:sp>
      <p:sp>
        <p:nvSpPr>
          <p:cNvPr id="34" name="Text 2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35" name="Image 9" descr="preencoded.png">    </p:cNvPr>
          <p:cNvPicPr>
            <a:picLocks noChangeAspect="1"/>
          </p:cNvPicPr>
          <p:nvPr/>
        </p:nvPicPr>
        <p:blipFill>
          <a:blip r:embed="rId10"/>
          <a:srcRect l="0" r="0" t="0" b="0"/>
          <a:stretch/>
        </p:blipFill>
        <p:spPr>
          <a:xfrm>
            <a:off x="10655503" y="6439205"/>
            <a:ext cx="133502" cy="133502"/>
          </a:xfrm>
          <a:prstGeom prst="rect">
            <a:avLst/>
          </a:prstGeom>
        </p:spPr>
      </p:pic>
      <p:sp>
        <p:nvSpPr>
          <p:cNvPr id="36" name="Text 2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4763110"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Conclusion &amp; Future Work</a:t>
            </a:r>
            <a:endParaRPr lang="en-US" sz="2600" dirty="0"/>
          </a:p>
        </p:txBody>
      </p:sp>
      <p:sp>
        <p:nvSpPr>
          <p:cNvPr id="5" name="Text 3"/>
          <p:cNvSpPr txBox="1"/>
          <p:nvPr/>
        </p:nvSpPr>
        <p:spPr>
          <a:xfrm>
            <a:off x="571500" y="1257300"/>
            <a:ext cx="1228954"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Summary</a:t>
            </a:r>
            <a:endParaRPr lang="en-US" sz="1700" dirty="0"/>
          </a:p>
        </p:txBody>
      </p:sp>
      <p:sp>
        <p:nvSpPr>
          <p:cNvPr id="6" name="Text 4"/>
          <p:cNvSpPr txBox="1"/>
          <p:nvPr/>
        </p:nvSpPr>
        <p:spPr>
          <a:xfrm>
            <a:off x="571500" y="4479646"/>
            <a:ext cx="1534363"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Future Work</a:t>
            </a:r>
            <a:endParaRPr lang="en-US" sz="1700" dirty="0"/>
          </a:p>
        </p:txBody>
      </p:sp>
      <p:sp>
        <p:nvSpPr>
          <p:cNvPr id="7" name="Text 5"/>
          <p:cNvSpPr txBox="1"/>
          <p:nvPr/>
        </p:nvSpPr>
        <p:spPr>
          <a:xfrm>
            <a:off x="571500" y="1730045"/>
            <a:ext cx="6839712"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The Post-Quantum Hybrid Security Framework provides a comprehensive approach to cryptographic security that addresses current and future threats from classical computers, quantum computers, and side-channel attacks.</a:t>
            </a:r>
            <a:endParaRPr lang="en-US" sz="1300" dirty="0"/>
          </a:p>
        </p:txBody>
      </p:sp>
      <p:sp>
        <p:nvSpPr>
          <p:cNvPr id="8" name="Text 6"/>
          <p:cNvSpPr txBox="1"/>
          <p:nvPr/>
        </p:nvSpPr>
        <p:spPr>
          <a:xfrm>
            <a:off x="809244" y="2607869"/>
            <a:ext cx="50676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Hybrid design ensures strong layered defense during the transition period</a:t>
            </a:r>
            <a:endParaRPr lang="en-US" sz="1200" dirty="0"/>
          </a:p>
        </p:txBody>
      </p:sp>
      <p:sp>
        <p:nvSpPr>
          <p:cNvPr id="9" name="Text 7"/>
          <p:cNvSpPr txBox="1"/>
          <p:nvPr/>
        </p:nvSpPr>
        <p:spPr>
          <a:xfrm>
            <a:off x="809244" y="2936138"/>
            <a:ext cx="6505956"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Combines classical algorithms (RSA/ECC) with quantum-resistant algorithms (Kyber, Dilithium, Falcon)</a:t>
            </a:r>
            <a:endParaRPr lang="en-US" sz="1200" dirty="0"/>
          </a:p>
        </p:txBody>
      </p:sp>
      <p:sp>
        <p:nvSpPr>
          <p:cNvPr id="10" name="Text 8"/>
          <p:cNvSpPr txBox="1"/>
          <p:nvPr/>
        </p:nvSpPr>
        <p:spPr>
          <a:xfrm>
            <a:off x="809244" y="3477463"/>
            <a:ext cx="5553151"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Addresses side-channel vulnerabilities through nonce hygiene and constant-time implementations</a:t>
            </a:r>
            <a:endParaRPr lang="en-US" sz="1200" dirty="0"/>
          </a:p>
        </p:txBody>
      </p:sp>
      <p:sp>
        <p:nvSpPr>
          <p:cNvPr id="11" name="Text 9"/>
          <p:cNvSpPr txBox="1"/>
          <p:nvPr/>
        </p:nvSpPr>
        <p:spPr>
          <a:xfrm>
            <a:off x="809244" y="4017874"/>
            <a:ext cx="56583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Provides a structured migration path from classical to post-quantum cryptography</a:t>
            </a:r>
            <a:endParaRPr lang="en-US" sz="1200" dirty="0"/>
          </a:p>
        </p:txBody>
      </p:sp>
      <p:sp>
        <p:nvSpPr>
          <p:cNvPr id="12" name="Text 10"/>
          <p:cNvSpPr txBox="1"/>
          <p:nvPr/>
        </p:nvSpPr>
        <p:spPr>
          <a:xfrm>
            <a:off x="809244" y="4933188"/>
            <a:ext cx="4543654"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Performance optimization for resource-constrained environments</a:t>
            </a:r>
            <a:endParaRPr lang="en-US" sz="1200" dirty="0"/>
          </a:p>
        </p:txBody>
      </p:sp>
      <p:sp>
        <p:nvSpPr>
          <p:cNvPr id="13" name="Text 11"/>
          <p:cNvSpPr txBox="1"/>
          <p:nvPr/>
        </p:nvSpPr>
        <p:spPr>
          <a:xfrm>
            <a:off x="809244" y="5260543"/>
            <a:ext cx="4677156"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Expanded side-channel resistance testing for PQC implementations</a:t>
            </a:r>
            <a:endParaRPr lang="en-US" sz="1200" dirty="0"/>
          </a:p>
        </p:txBody>
      </p:sp>
      <p:sp>
        <p:nvSpPr>
          <p:cNvPr id="14" name="Text 12"/>
          <p:cNvSpPr txBox="1"/>
          <p:nvPr/>
        </p:nvSpPr>
        <p:spPr>
          <a:xfrm>
            <a:off x="809244" y="5587898"/>
            <a:ext cx="36100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New hybrid composition modes and security proofs</a:t>
            </a:r>
            <a:endParaRPr lang="en-US" sz="1200" dirty="0"/>
          </a:p>
        </p:txBody>
      </p:sp>
      <p:sp>
        <p:nvSpPr>
          <p:cNvPr id="15" name="Text 13"/>
          <p:cNvSpPr txBox="1"/>
          <p:nvPr/>
        </p:nvSpPr>
        <p:spPr>
          <a:xfrm>
            <a:off x="809244" y="5916168"/>
            <a:ext cx="42391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Integration with emerging security frameworks and protocols</a:t>
            </a:r>
            <a:endParaRPr lang="en-US" sz="1200" dirty="0"/>
          </a:p>
        </p:txBody>
      </p:sp>
      <p:sp>
        <p:nvSpPr>
          <p:cNvPr id="16" name="Shape 14"/>
          <p:cNvSpPr/>
          <p:nvPr/>
        </p:nvSpPr>
        <p:spPr>
          <a:xfrm>
            <a:off x="7727594" y="1238098"/>
            <a:ext cx="3895344" cy="5124298"/>
          </a:xfrm>
          <a:prstGeom prst="rect">
            <a:avLst/>
          </a:prstGeom>
          <a:solidFill>
            <a:srgbClr val="F5F9FC"/>
          </a:solidFill>
          <a:ln/>
        </p:spPr>
      </p:sp>
      <p:sp>
        <p:nvSpPr>
          <p:cNvPr id="17" name="Shape 15"/>
          <p:cNvSpPr/>
          <p:nvPr/>
        </p:nvSpPr>
        <p:spPr>
          <a:xfrm>
            <a:off x="7727594" y="1238098"/>
            <a:ext cx="28346" cy="5124298"/>
          </a:xfrm>
          <a:prstGeom prst="rect">
            <a:avLst/>
          </a:prstGeom>
          <a:solidFill>
            <a:srgbClr val="168EA9"/>
          </a:solidFill>
          <a:ln/>
        </p:spPr>
      </p:sp>
      <p:sp>
        <p:nvSpPr>
          <p:cNvPr id="18" name="Text 16"/>
          <p:cNvSpPr txBox="1"/>
          <p:nvPr/>
        </p:nvSpPr>
        <p:spPr>
          <a:xfrm>
            <a:off x="7994599" y="1495044"/>
            <a:ext cx="1610258"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Call to Action</a:t>
            </a:r>
            <a:endParaRPr lang="en-US" sz="1700" dirty="0"/>
          </a:p>
        </p:txBody>
      </p:sp>
      <p:pic>
        <p:nvPicPr>
          <p:cNvPr id="19" name="Image 0" descr="preencoded.png">    </p:cNvPr>
          <p:cNvPicPr>
            <a:picLocks noChangeAspect="1"/>
          </p:cNvPicPr>
          <p:nvPr/>
        </p:nvPicPr>
        <p:blipFill>
          <a:blip r:embed="rId1"/>
          <a:srcRect l="0" r="0" t="0" b="0"/>
          <a:stretch/>
        </p:blipFill>
        <p:spPr>
          <a:xfrm>
            <a:off x="7994599" y="1939442"/>
            <a:ext cx="181051" cy="181051"/>
          </a:xfrm>
          <a:prstGeom prst="rect">
            <a:avLst/>
          </a:prstGeom>
        </p:spPr>
      </p:pic>
      <p:sp>
        <p:nvSpPr>
          <p:cNvPr id="20" name="Text 17"/>
          <p:cNvSpPr txBox="1"/>
          <p:nvPr/>
        </p:nvSpPr>
        <p:spPr>
          <a:xfrm>
            <a:off x="8175650" y="1967789"/>
            <a:ext cx="2772461"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Begin assessing your cryptographic infrastructure now</a:t>
            </a:r>
            <a:endParaRPr lang="en-US" sz="1300" dirty="0"/>
          </a:p>
        </p:txBody>
      </p:sp>
      <p:pic>
        <p:nvPicPr>
          <p:cNvPr id="21" name="Image 1" descr="preencoded.png">    </p:cNvPr>
          <p:cNvPicPr>
            <a:picLocks noChangeAspect="1"/>
          </p:cNvPicPr>
          <p:nvPr/>
        </p:nvPicPr>
        <p:blipFill>
          <a:blip r:embed="rId2"/>
          <a:srcRect l="-1403" r="-1403" t="0" b="0"/>
          <a:stretch/>
        </p:blipFill>
        <p:spPr>
          <a:xfrm>
            <a:off x="7994599" y="2632558"/>
            <a:ext cx="209398" cy="181051"/>
          </a:xfrm>
          <a:prstGeom prst="rect">
            <a:avLst/>
          </a:prstGeom>
        </p:spPr>
      </p:pic>
      <p:sp>
        <p:nvSpPr>
          <p:cNvPr id="22" name="Text 18"/>
          <p:cNvSpPr txBox="1"/>
          <p:nvPr/>
        </p:nvSpPr>
        <p:spPr>
          <a:xfrm>
            <a:off x="8203997" y="2661818"/>
            <a:ext cx="2943454"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Implement hybrid cryptography in test environments</a:t>
            </a:r>
            <a:endParaRPr lang="en-US" sz="1300" dirty="0"/>
          </a:p>
        </p:txBody>
      </p:sp>
      <p:pic>
        <p:nvPicPr>
          <p:cNvPr id="23" name="Image 2" descr="preencoded.png">    </p:cNvPr>
          <p:cNvPicPr>
            <a:picLocks noChangeAspect="1"/>
          </p:cNvPicPr>
          <p:nvPr/>
        </p:nvPicPr>
        <p:blipFill>
          <a:blip r:embed="rId3"/>
          <a:srcRect l="0" r="0" t="0" b="0"/>
          <a:stretch/>
        </p:blipFill>
        <p:spPr>
          <a:xfrm>
            <a:off x="7994599" y="3326587"/>
            <a:ext cx="181051" cy="181051"/>
          </a:xfrm>
          <a:prstGeom prst="rect">
            <a:avLst/>
          </a:prstGeom>
        </p:spPr>
      </p:pic>
      <p:sp>
        <p:nvSpPr>
          <p:cNvPr id="24" name="Text 19"/>
          <p:cNvSpPr txBox="1"/>
          <p:nvPr/>
        </p:nvSpPr>
        <p:spPr>
          <a:xfrm>
            <a:off x="8175650" y="3354934"/>
            <a:ext cx="3286354"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Plan migration before quantum computers break RSA/ECC</a:t>
            </a:r>
            <a:endParaRPr lang="en-US" sz="1300" dirty="0"/>
          </a:p>
        </p:txBody>
      </p:sp>
      <p:pic>
        <p:nvPicPr>
          <p:cNvPr id="25" name="Image 3" descr="preencoded.png">    </p:cNvPr>
          <p:cNvPicPr>
            <a:picLocks noChangeAspect="1"/>
          </p:cNvPicPr>
          <p:nvPr/>
        </p:nvPicPr>
        <p:blipFill>
          <a:blip r:embed="rId4"/>
          <a:srcRect l="-505" r="-505" t="0" b="0"/>
          <a:stretch/>
        </p:blipFill>
        <p:spPr>
          <a:xfrm>
            <a:off x="7994599" y="4019702"/>
            <a:ext cx="228600" cy="181051"/>
          </a:xfrm>
          <a:prstGeom prst="rect">
            <a:avLst/>
          </a:prstGeom>
        </p:spPr>
      </p:pic>
      <p:sp>
        <p:nvSpPr>
          <p:cNvPr id="26" name="Text 20"/>
          <p:cNvSpPr txBox="1"/>
          <p:nvPr/>
        </p:nvSpPr>
        <p:spPr>
          <a:xfrm>
            <a:off x="8223199" y="4048963"/>
            <a:ext cx="31821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Contribute to community standardization efforts</a:t>
            </a:r>
            <a:endParaRPr lang="en-US" sz="1300" dirty="0"/>
          </a:p>
        </p:txBody>
      </p:sp>
      <p:sp>
        <p:nvSpPr>
          <p:cNvPr id="27" name="Shape 21"/>
          <p:cNvSpPr/>
          <p:nvPr/>
        </p:nvSpPr>
        <p:spPr>
          <a:xfrm>
            <a:off x="7994599" y="4856378"/>
            <a:ext cx="3161995" cy="457200"/>
          </a:xfrm>
          <a:prstGeom prst="roundRect">
            <a:avLst>
              <a:gd name="adj" fmla="val 25000"/>
            </a:avLst>
          </a:prstGeom>
          <a:solidFill>
            <a:srgbClr val="168EA9"/>
          </a:solidFill>
          <a:ln/>
        </p:spPr>
      </p:sp>
      <p:sp>
        <p:nvSpPr>
          <p:cNvPr id="28" name="Text 22"/>
          <p:cNvSpPr txBox="1"/>
          <p:nvPr/>
        </p:nvSpPr>
        <p:spPr>
          <a:xfrm>
            <a:off x="8232343" y="4989881"/>
            <a:ext cx="2800807" cy="181051"/>
          </a:xfrm>
          <a:prstGeom prst="rect">
            <a:avLst/>
          </a:prstGeom>
          <a:noFill/>
          <a:ln/>
        </p:spPr>
        <p:txBody>
          <a:bodyPr wrap="square" lIns="0" tIns="0" rIns="0" bIns="0" rtlCol="0" anchor="ctr"/>
          <a:lstStyle/>
          <a:p>
            <a:pPr algn="ctr" indent="0" marL="0">
              <a:buNone/>
            </a:pPr>
            <a:r>
              <a:rPr lang="en-US" sz="1200" b="1" dirty="0">
                <a:solidFill>
                  <a:srgbClr val="FFFFFF"/>
                </a:solidFill>
                <a:latin typeface="Montserrat" pitchFamily="34" charset="0"/>
                <a:ea typeface="Montserrat" pitchFamily="34" charset="-122"/>
                <a:cs typeface="Montserrat" pitchFamily="34" charset="-120"/>
              </a:rPr>
              <a:t>Adopt Hybrid Cryptography Today</a:t>
            </a:r>
            <a:endParaRPr lang="en-US" sz="1200" dirty="0"/>
          </a:p>
        </p:txBody>
      </p:sp>
      <p:sp>
        <p:nvSpPr>
          <p:cNvPr id="29" name="Shape 23"/>
          <p:cNvSpPr/>
          <p:nvPr/>
        </p:nvSpPr>
        <p:spPr>
          <a:xfrm>
            <a:off x="0" y="6572707"/>
            <a:ext cx="12191695" cy="286207"/>
          </a:xfrm>
          <a:prstGeom prst="rect">
            <a:avLst/>
          </a:prstGeom>
          <a:solidFill>
            <a:srgbClr val="0B4D6C"/>
          </a:solidFill>
          <a:ln/>
        </p:spPr>
      </p:sp>
      <p:sp>
        <p:nvSpPr>
          <p:cNvPr id="30" name="Text 24"/>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31" name="Text 25"/>
          <p:cNvSpPr txBox="1"/>
          <p:nvPr/>
        </p:nvSpPr>
        <p:spPr>
          <a:xfrm>
            <a:off x="11656771" y="6631229"/>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17</a:t>
            </a:r>
            <a:endParaRPr lang="en-US" sz="1100" dirty="0"/>
          </a:p>
        </p:txBody>
      </p:sp>
      <p:sp>
        <p:nvSpPr>
          <p:cNvPr id="32" name="Shape 26"/>
          <p:cNvSpPr/>
          <p:nvPr/>
        </p:nvSpPr>
        <p:spPr>
          <a:xfrm>
            <a:off x="10541203" y="6344107"/>
            <a:ext cx="1466698" cy="323698"/>
          </a:xfrm>
          <a:prstGeom prst="roundRect">
            <a:avLst>
              <a:gd name="adj" fmla="val 33234"/>
            </a:avLst>
          </a:prstGeom>
          <a:solidFill>
            <a:srgbClr val="333333"/>
          </a:solidFill>
          <a:ln/>
        </p:spPr>
      </p:sp>
      <p:pic>
        <p:nvPicPr>
          <p:cNvPr id="33"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34" name="Shape 27"/>
          <p:cNvSpPr/>
          <p:nvPr/>
        </p:nvSpPr>
        <p:spPr>
          <a:xfrm>
            <a:off x="10541203" y="6344107"/>
            <a:ext cx="1466698" cy="323698"/>
          </a:xfrm>
          <a:prstGeom prst="roundRect">
            <a:avLst>
              <a:gd name="adj" fmla="val 33234"/>
            </a:avLst>
          </a:prstGeom>
          <a:solidFill>
            <a:srgbClr val="333333"/>
          </a:solidFill>
          <a:ln/>
        </p:spPr>
      </p:sp>
      <p:sp>
        <p:nvSpPr>
          <p:cNvPr id="35" name="Text 28"/>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36"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37" name="Text 29"/>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9677095"/>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9544507"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Technical Appendix I: PQC Timeline &amp; Standardization</a:t>
            </a:r>
            <a:endParaRPr lang="en-US" sz="2600" dirty="0"/>
          </a:p>
        </p:txBody>
      </p:sp>
      <p:sp>
        <p:nvSpPr>
          <p:cNvPr id="5" name="Text 3"/>
          <p:cNvSpPr txBox="1"/>
          <p:nvPr/>
        </p:nvSpPr>
        <p:spPr>
          <a:xfrm>
            <a:off x="381305" y="1162202"/>
            <a:ext cx="11449202" cy="438912"/>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This technical appendix provides detailed information on the NIST Post-Quantum Cryptography standardization process, algorithm selection timeline, and global adoption status. Understanding these details is crucial for organizations planning their migration strategy.</a:t>
            </a:r>
            <a:endParaRPr lang="en-US" sz="1300" dirty="0"/>
          </a:p>
        </p:txBody>
      </p:sp>
      <p:sp>
        <p:nvSpPr>
          <p:cNvPr id="6" name="Shape 4"/>
          <p:cNvSpPr/>
          <p:nvPr/>
        </p:nvSpPr>
        <p:spPr>
          <a:xfrm>
            <a:off x="381305" y="1813255"/>
            <a:ext cx="6905549" cy="5857646"/>
          </a:xfrm>
          <a:prstGeom prst="roundRect">
            <a:avLst>
              <a:gd name="adj" fmla="val 127"/>
            </a:avLst>
          </a:prstGeom>
          <a:solidFill>
            <a:srgbClr val="F5F9FC"/>
          </a:solidFill>
          <a:ln w="12700">
            <a:solidFill>
              <a:srgbClr val="E0E0E0"/>
            </a:solidFill>
            <a:prstDash val="solid"/>
          </a:ln>
        </p:spPr>
      </p:sp>
      <p:pic>
        <p:nvPicPr>
          <p:cNvPr id="7" name="Image 0" descr="preencoded.png">    </p:cNvPr>
          <p:cNvPicPr>
            <a:picLocks noChangeAspect="1"/>
          </p:cNvPicPr>
          <p:nvPr/>
        </p:nvPicPr>
        <p:blipFill>
          <a:blip r:embed="rId1"/>
          <a:srcRect l="0" r="0" t="0" b="0"/>
          <a:stretch/>
        </p:blipFill>
        <p:spPr>
          <a:xfrm>
            <a:off x="580644" y="2061972"/>
            <a:ext cx="200254" cy="200254"/>
          </a:xfrm>
          <a:prstGeom prst="rect">
            <a:avLst/>
          </a:prstGeom>
        </p:spPr>
      </p:pic>
      <p:sp>
        <p:nvSpPr>
          <p:cNvPr id="8" name="Text 5"/>
          <p:cNvSpPr txBox="1"/>
          <p:nvPr/>
        </p:nvSpPr>
        <p:spPr>
          <a:xfrm>
            <a:off x="780898" y="2013509"/>
            <a:ext cx="3696005" cy="305410"/>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NIST PQC Standardization Timeline</a:t>
            </a:r>
            <a:endParaRPr lang="en-US" sz="1600" dirty="0"/>
          </a:p>
        </p:txBody>
      </p:sp>
      <p:sp>
        <p:nvSpPr>
          <p:cNvPr id="9" name="Text 6"/>
          <p:cNvSpPr txBox="1"/>
          <p:nvPr/>
        </p:nvSpPr>
        <p:spPr>
          <a:xfrm>
            <a:off x="580644" y="2472538"/>
            <a:ext cx="467258"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2016</a:t>
            </a:r>
            <a:endParaRPr lang="en-US" sz="1200" dirty="0"/>
          </a:p>
        </p:txBody>
      </p:sp>
      <p:sp>
        <p:nvSpPr>
          <p:cNvPr id="10" name="Text 7"/>
          <p:cNvSpPr txBox="1"/>
          <p:nvPr/>
        </p:nvSpPr>
        <p:spPr>
          <a:xfrm>
            <a:off x="580644" y="2844698"/>
            <a:ext cx="457200"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2017</a:t>
            </a:r>
            <a:endParaRPr lang="en-US" sz="1200" dirty="0"/>
          </a:p>
        </p:txBody>
      </p:sp>
      <p:sp>
        <p:nvSpPr>
          <p:cNvPr id="11" name="Text 8"/>
          <p:cNvSpPr txBox="1"/>
          <p:nvPr/>
        </p:nvSpPr>
        <p:spPr>
          <a:xfrm>
            <a:off x="580644" y="3215945"/>
            <a:ext cx="467258"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2019</a:t>
            </a:r>
            <a:endParaRPr lang="en-US" sz="1200" dirty="0"/>
          </a:p>
        </p:txBody>
      </p:sp>
      <p:sp>
        <p:nvSpPr>
          <p:cNvPr id="12" name="Text 9"/>
          <p:cNvSpPr txBox="1"/>
          <p:nvPr/>
        </p:nvSpPr>
        <p:spPr>
          <a:xfrm>
            <a:off x="580644" y="3587191"/>
            <a:ext cx="505663"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2020</a:t>
            </a:r>
            <a:endParaRPr lang="en-US" sz="1200" dirty="0"/>
          </a:p>
        </p:txBody>
      </p:sp>
      <p:sp>
        <p:nvSpPr>
          <p:cNvPr id="13" name="Text 10"/>
          <p:cNvSpPr txBox="1"/>
          <p:nvPr/>
        </p:nvSpPr>
        <p:spPr>
          <a:xfrm>
            <a:off x="580644" y="3958438"/>
            <a:ext cx="486461"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2022</a:t>
            </a:r>
            <a:endParaRPr lang="en-US" sz="1200" dirty="0"/>
          </a:p>
        </p:txBody>
      </p:sp>
      <p:sp>
        <p:nvSpPr>
          <p:cNvPr id="14" name="Text 11"/>
          <p:cNvSpPr txBox="1"/>
          <p:nvPr/>
        </p:nvSpPr>
        <p:spPr>
          <a:xfrm>
            <a:off x="580644" y="4330598"/>
            <a:ext cx="495605"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2024</a:t>
            </a:r>
            <a:endParaRPr lang="en-US" sz="1200" dirty="0"/>
          </a:p>
        </p:txBody>
      </p:sp>
      <p:sp>
        <p:nvSpPr>
          <p:cNvPr id="15" name="Text 12"/>
          <p:cNvSpPr txBox="1"/>
          <p:nvPr/>
        </p:nvSpPr>
        <p:spPr>
          <a:xfrm>
            <a:off x="580644" y="4701845"/>
            <a:ext cx="486461"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2025</a:t>
            </a:r>
            <a:endParaRPr lang="en-US" sz="1200" dirty="0"/>
          </a:p>
        </p:txBody>
      </p:sp>
      <p:sp>
        <p:nvSpPr>
          <p:cNvPr id="16" name="Text 13"/>
          <p:cNvSpPr txBox="1"/>
          <p:nvPr/>
        </p:nvSpPr>
        <p:spPr>
          <a:xfrm>
            <a:off x="580644" y="5073091"/>
            <a:ext cx="505663"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2030</a:t>
            </a:r>
            <a:endParaRPr lang="en-US" sz="1200" dirty="0"/>
          </a:p>
        </p:txBody>
      </p:sp>
      <p:sp>
        <p:nvSpPr>
          <p:cNvPr id="17" name="Shape 14"/>
          <p:cNvSpPr/>
          <p:nvPr/>
        </p:nvSpPr>
        <p:spPr>
          <a:xfrm>
            <a:off x="1152144" y="2453335"/>
            <a:ext cx="19202" cy="228600"/>
          </a:xfrm>
          <a:prstGeom prst="rect">
            <a:avLst/>
          </a:prstGeom>
          <a:solidFill>
            <a:srgbClr val="168EA9"/>
          </a:solidFill>
          <a:ln/>
        </p:spPr>
      </p:sp>
      <p:sp>
        <p:nvSpPr>
          <p:cNvPr id="18" name="Shape 15"/>
          <p:cNvSpPr/>
          <p:nvPr/>
        </p:nvSpPr>
        <p:spPr>
          <a:xfrm>
            <a:off x="1152144" y="2825496"/>
            <a:ext cx="19202" cy="228600"/>
          </a:xfrm>
          <a:prstGeom prst="rect">
            <a:avLst/>
          </a:prstGeom>
          <a:solidFill>
            <a:srgbClr val="168EA9"/>
          </a:solidFill>
          <a:ln/>
        </p:spPr>
      </p:sp>
      <p:sp>
        <p:nvSpPr>
          <p:cNvPr id="19" name="Shape 16"/>
          <p:cNvSpPr/>
          <p:nvPr/>
        </p:nvSpPr>
        <p:spPr>
          <a:xfrm>
            <a:off x="1152144" y="3196742"/>
            <a:ext cx="19202" cy="228600"/>
          </a:xfrm>
          <a:prstGeom prst="rect">
            <a:avLst/>
          </a:prstGeom>
          <a:solidFill>
            <a:srgbClr val="168EA9"/>
          </a:solidFill>
          <a:ln/>
        </p:spPr>
      </p:sp>
      <p:sp>
        <p:nvSpPr>
          <p:cNvPr id="20" name="Shape 17"/>
          <p:cNvSpPr/>
          <p:nvPr/>
        </p:nvSpPr>
        <p:spPr>
          <a:xfrm>
            <a:off x="1152144" y="3567989"/>
            <a:ext cx="19202" cy="228600"/>
          </a:xfrm>
          <a:prstGeom prst="rect">
            <a:avLst/>
          </a:prstGeom>
          <a:solidFill>
            <a:srgbClr val="168EA9"/>
          </a:solidFill>
          <a:ln/>
        </p:spPr>
      </p:sp>
      <p:sp>
        <p:nvSpPr>
          <p:cNvPr id="21" name="Shape 18"/>
          <p:cNvSpPr/>
          <p:nvPr/>
        </p:nvSpPr>
        <p:spPr>
          <a:xfrm>
            <a:off x="1152144" y="3939235"/>
            <a:ext cx="19202" cy="228600"/>
          </a:xfrm>
          <a:prstGeom prst="rect">
            <a:avLst/>
          </a:prstGeom>
          <a:solidFill>
            <a:srgbClr val="168EA9"/>
          </a:solidFill>
          <a:ln/>
        </p:spPr>
      </p:sp>
      <p:sp>
        <p:nvSpPr>
          <p:cNvPr id="22" name="Shape 19"/>
          <p:cNvSpPr/>
          <p:nvPr/>
        </p:nvSpPr>
        <p:spPr>
          <a:xfrm>
            <a:off x="1152144" y="4311396"/>
            <a:ext cx="19202" cy="228600"/>
          </a:xfrm>
          <a:prstGeom prst="rect">
            <a:avLst/>
          </a:prstGeom>
          <a:solidFill>
            <a:srgbClr val="168EA9"/>
          </a:solidFill>
          <a:ln/>
        </p:spPr>
      </p:sp>
      <p:sp>
        <p:nvSpPr>
          <p:cNvPr id="23" name="Shape 20"/>
          <p:cNvSpPr/>
          <p:nvPr/>
        </p:nvSpPr>
        <p:spPr>
          <a:xfrm>
            <a:off x="1152144" y="5053889"/>
            <a:ext cx="19202" cy="228600"/>
          </a:xfrm>
          <a:prstGeom prst="rect">
            <a:avLst/>
          </a:prstGeom>
          <a:solidFill>
            <a:srgbClr val="168EA9"/>
          </a:solidFill>
          <a:ln/>
        </p:spPr>
      </p:sp>
      <p:sp>
        <p:nvSpPr>
          <p:cNvPr id="24" name="Shape 21"/>
          <p:cNvSpPr/>
          <p:nvPr/>
        </p:nvSpPr>
        <p:spPr>
          <a:xfrm>
            <a:off x="1104595" y="2501798"/>
            <a:ext cx="114300" cy="114300"/>
          </a:xfrm>
          <a:prstGeom prst="ellipse">
            <a:avLst/>
          </a:prstGeom>
          <a:solidFill>
            <a:srgbClr val="168EA9"/>
          </a:solidFill>
          <a:ln/>
        </p:spPr>
      </p:sp>
      <p:sp>
        <p:nvSpPr>
          <p:cNvPr id="25" name="Shape 22"/>
          <p:cNvSpPr/>
          <p:nvPr/>
        </p:nvSpPr>
        <p:spPr>
          <a:xfrm>
            <a:off x="1104595" y="2873045"/>
            <a:ext cx="114300" cy="114300"/>
          </a:xfrm>
          <a:prstGeom prst="ellipse">
            <a:avLst/>
          </a:prstGeom>
          <a:solidFill>
            <a:srgbClr val="168EA9"/>
          </a:solidFill>
          <a:ln/>
        </p:spPr>
      </p:sp>
      <p:sp>
        <p:nvSpPr>
          <p:cNvPr id="26" name="Shape 23"/>
          <p:cNvSpPr/>
          <p:nvPr/>
        </p:nvSpPr>
        <p:spPr>
          <a:xfrm>
            <a:off x="1104595" y="3244291"/>
            <a:ext cx="114300" cy="114300"/>
          </a:xfrm>
          <a:prstGeom prst="ellipse">
            <a:avLst/>
          </a:prstGeom>
          <a:solidFill>
            <a:srgbClr val="168EA9"/>
          </a:solidFill>
          <a:ln/>
        </p:spPr>
      </p:sp>
      <p:sp>
        <p:nvSpPr>
          <p:cNvPr id="27" name="Shape 24"/>
          <p:cNvSpPr/>
          <p:nvPr/>
        </p:nvSpPr>
        <p:spPr>
          <a:xfrm>
            <a:off x="1104595" y="3615538"/>
            <a:ext cx="114300" cy="114300"/>
          </a:xfrm>
          <a:prstGeom prst="ellipse">
            <a:avLst/>
          </a:prstGeom>
          <a:solidFill>
            <a:srgbClr val="168EA9"/>
          </a:solidFill>
          <a:ln/>
        </p:spPr>
      </p:sp>
      <p:sp>
        <p:nvSpPr>
          <p:cNvPr id="28" name="Shape 25"/>
          <p:cNvSpPr/>
          <p:nvPr/>
        </p:nvSpPr>
        <p:spPr>
          <a:xfrm>
            <a:off x="1104595" y="3987698"/>
            <a:ext cx="114300" cy="114300"/>
          </a:xfrm>
          <a:prstGeom prst="ellipse">
            <a:avLst/>
          </a:prstGeom>
          <a:solidFill>
            <a:srgbClr val="168EA9"/>
          </a:solidFill>
          <a:ln/>
        </p:spPr>
      </p:sp>
      <p:sp>
        <p:nvSpPr>
          <p:cNvPr id="29" name="Shape 26"/>
          <p:cNvSpPr/>
          <p:nvPr/>
        </p:nvSpPr>
        <p:spPr>
          <a:xfrm>
            <a:off x="1104595" y="4358945"/>
            <a:ext cx="114300" cy="114300"/>
          </a:xfrm>
          <a:prstGeom prst="ellipse">
            <a:avLst/>
          </a:prstGeom>
          <a:solidFill>
            <a:srgbClr val="168EA9"/>
          </a:solidFill>
          <a:ln/>
        </p:spPr>
      </p:sp>
      <p:sp>
        <p:nvSpPr>
          <p:cNvPr id="30" name="Shape 27"/>
          <p:cNvSpPr/>
          <p:nvPr/>
        </p:nvSpPr>
        <p:spPr>
          <a:xfrm>
            <a:off x="1104595" y="5101438"/>
            <a:ext cx="114300" cy="114300"/>
          </a:xfrm>
          <a:prstGeom prst="ellipse">
            <a:avLst/>
          </a:prstGeom>
          <a:solidFill>
            <a:srgbClr val="168EA9"/>
          </a:solidFill>
          <a:ln/>
        </p:spPr>
      </p:sp>
      <p:sp>
        <p:nvSpPr>
          <p:cNvPr id="31" name="Text 28"/>
          <p:cNvSpPr txBox="1"/>
          <p:nvPr/>
        </p:nvSpPr>
        <p:spPr>
          <a:xfrm>
            <a:off x="1362456" y="2472538"/>
            <a:ext cx="300106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NIST announces PQC standardization project</a:t>
            </a:r>
            <a:endParaRPr lang="en-US" sz="1100" dirty="0"/>
          </a:p>
        </p:txBody>
      </p:sp>
      <p:sp>
        <p:nvSpPr>
          <p:cNvPr id="32" name="Text 29"/>
          <p:cNvSpPr txBox="1"/>
          <p:nvPr/>
        </p:nvSpPr>
        <p:spPr>
          <a:xfrm>
            <a:off x="1362456" y="2844698"/>
            <a:ext cx="295351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Round 1: 69 candidate algorithms submitted</a:t>
            </a:r>
            <a:endParaRPr lang="en-US" sz="1100" dirty="0"/>
          </a:p>
        </p:txBody>
      </p:sp>
      <p:sp>
        <p:nvSpPr>
          <p:cNvPr id="33" name="Text 30"/>
          <p:cNvSpPr txBox="1"/>
          <p:nvPr/>
        </p:nvSpPr>
        <p:spPr>
          <a:xfrm>
            <a:off x="1362456" y="3215945"/>
            <a:ext cx="219090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Round 2: 26 candidates advance</a:t>
            </a:r>
            <a:endParaRPr lang="en-US" sz="1100" dirty="0"/>
          </a:p>
        </p:txBody>
      </p:sp>
      <p:sp>
        <p:nvSpPr>
          <p:cNvPr id="34" name="Text 31"/>
          <p:cNvSpPr txBox="1"/>
          <p:nvPr/>
        </p:nvSpPr>
        <p:spPr>
          <a:xfrm>
            <a:off x="1362456" y="3587191"/>
            <a:ext cx="2743200"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Round 3: 7 finalists, 8 alternates selected</a:t>
            </a:r>
            <a:endParaRPr lang="en-US" sz="1100" dirty="0"/>
          </a:p>
        </p:txBody>
      </p:sp>
      <p:sp>
        <p:nvSpPr>
          <p:cNvPr id="35" name="Text 32"/>
          <p:cNvSpPr txBox="1"/>
          <p:nvPr/>
        </p:nvSpPr>
        <p:spPr>
          <a:xfrm>
            <a:off x="1362456" y="3958438"/>
            <a:ext cx="4429354"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NIST selects initial algorithms: Kyber, Dilithium, FALCON, SPHINCS+</a:t>
            </a:r>
            <a:endParaRPr lang="en-US" sz="1100" dirty="0"/>
          </a:p>
        </p:txBody>
      </p:sp>
      <p:sp>
        <p:nvSpPr>
          <p:cNvPr id="36" name="Text 33"/>
          <p:cNvSpPr txBox="1"/>
          <p:nvPr/>
        </p:nvSpPr>
        <p:spPr>
          <a:xfrm>
            <a:off x="1362456" y="4330598"/>
            <a:ext cx="3020263"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Final standards published: FIPS 203, 204, 205</a:t>
            </a:r>
            <a:endParaRPr lang="en-US" sz="1100" dirty="0"/>
          </a:p>
        </p:txBody>
      </p:sp>
      <p:sp>
        <p:nvSpPr>
          <p:cNvPr id="37" name="Text 34"/>
          <p:cNvSpPr txBox="1"/>
          <p:nvPr/>
        </p:nvSpPr>
        <p:spPr>
          <a:xfrm>
            <a:off x="1362456" y="5073091"/>
            <a:ext cx="44101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Projected mandatory PQC implementation for critical infrastructure</a:t>
            </a:r>
            <a:endParaRPr lang="en-US" sz="1100" dirty="0"/>
          </a:p>
        </p:txBody>
      </p:sp>
      <p:sp>
        <p:nvSpPr>
          <p:cNvPr id="38" name="Shape 35"/>
          <p:cNvSpPr/>
          <p:nvPr/>
        </p:nvSpPr>
        <p:spPr>
          <a:xfrm>
            <a:off x="1152144" y="4682642"/>
            <a:ext cx="19202" cy="228600"/>
          </a:xfrm>
          <a:prstGeom prst="rect">
            <a:avLst/>
          </a:prstGeom>
          <a:solidFill>
            <a:srgbClr val="168EA9"/>
          </a:solidFill>
          <a:ln/>
        </p:spPr>
      </p:sp>
      <p:sp>
        <p:nvSpPr>
          <p:cNvPr id="39" name="Shape 36"/>
          <p:cNvSpPr/>
          <p:nvPr/>
        </p:nvSpPr>
        <p:spPr>
          <a:xfrm>
            <a:off x="1104595" y="4730191"/>
            <a:ext cx="114300" cy="114300"/>
          </a:xfrm>
          <a:prstGeom prst="ellipse">
            <a:avLst/>
          </a:prstGeom>
          <a:solidFill>
            <a:srgbClr val="FF6B35"/>
          </a:solidFill>
          <a:ln/>
        </p:spPr>
      </p:sp>
      <p:sp>
        <p:nvSpPr>
          <p:cNvPr id="40" name="Text 37"/>
          <p:cNvSpPr txBox="1"/>
          <p:nvPr/>
        </p:nvSpPr>
        <p:spPr>
          <a:xfrm>
            <a:off x="1362456" y="4701845"/>
            <a:ext cx="4819802" cy="171907"/>
          </a:xfrm>
          <a:prstGeom prst="rect">
            <a:avLst/>
          </a:prstGeom>
          <a:noFill/>
          <a:ln/>
        </p:spPr>
        <p:txBody>
          <a:bodyPr wrap="square" lIns="0" tIns="0" rIns="0" bIns="0" rtlCol="0" anchor="ctr"/>
          <a:lstStyle/>
          <a:p>
            <a:pPr algn="l" indent="0" marL="0">
              <a:buNone/>
            </a:pPr>
            <a:r>
              <a:rPr lang="en-US" sz="1100" dirty="0">
                <a:solidFill>
                  <a:srgbClr val="0B4D6C"/>
                </a:solidFill>
                <a:latin typeface="Roboto" pitchFamily="34" charset="0"/>
                <a:ea typeface="Roboto" pitchFamily="34" charset="-122"/>
                <a:cs typeface="Roboto" pitchFamily="34" charset="-120"/>
              </a:rPr>
              <a:t>HQC added as fifth algorithm, migration deadline set for federal agencies</a:t>
            </a:r>
            <a:endParaRPr lang="en-US" sz="1100" dirty="0"/>
          </a:p>
        </p:txBody>
      </p:sp>
      <p:pic>
        <p:nvPicPr>
          <p:cNvPr id="41" name="Image 1" descr="preencoded.png">    </p:cNvPr>
          <p:cNvPicPr>
            <a:picLocks noChangeAspect="1"/>
          </p:cNvPicPr>
          <p:nvPr/>
        </p:nvPicPr>
        <p:blipFill>
          <a:blip r:embed="rId2"/>
          <a:srcRect l="-837" r="-837" t="0" b="0"/>
          <a:stretch/>
        </p:blipFill>
        <p:spPr>
          <a:xfrm>
            <a:off x="7475220" y="1861718"/>
            <a:ext cx="152705" cy="200254"/>
          </a:xfrm>
          <a:prstGeom prst="rect">
            <a:avLst/>
          </a:prstGeom>
        </p:spPr>
      </p:pic>
      <p:sp>
        <p:nvSpPr>
          <p:cNvPr id="42" name="Text 38"/>
          <p:cNvSpPr txBox="1"/>
          <p:nvPr/>
        </p:nvSpPr>
        <p:spPr>
          <a:xfrm>
            <a:off x="7627925" y="1813255"/>
            <a:ext cx="2677363" cy="305410"/>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PQC Standards Overview</a:t>
            </a:r>
            <a:endParaRPr lang="en-US" sz="1600" dirty="0"/>
          </a:p>
        </p:txBody>
      </p:sp>
      <p:sp>
        <p:nvSpPr>
          <p:cNvPr id="43" name="Shape 39"/>
          <p:cNvSpPr/>
          <p:nvPr/>
        </p:nvSpPr>
        <p:spPr>
          <a:xfrm>
            <a:off x="7475220" y="2396642"/>
            <a:ext cx="4343400" cy="942746"/>
          </a:xfrm>
          <a:prstGeom prst="rect">
            <a:avLst/>
          </a:prstGeom>
          <a:solidFill>
            <a:srgbClr val="F5F9FC"/>
          </a:solidFill>
          <a:ln/>
        </p:spPr>
      </p:sp>
      <p:sp>
        <p:nvSpPr>
          <p:cNvPr id="44" name="Shape 40"/>
          <p:cNvSpPr/>
          <p:nvPr/>
        </p:nvSpPr>
        <p:spPr>
          <a:xfrm>
            <a:off x="7475220" y="2396642"/>
            <a:ext cx="38405" cy="942746"/>
          </a:xfrm>
          <a:prstGeom prst="rect">
            <a:avLst/>
          </a:prstGeom>
          <a:solidFill>
            <a:srgbClr val="168EA9"/>
          </a:solidFill>
          <a:ln/>
        </p:spPr>
      </p:sp>
      <p:sp>
        <p:nvSpPr>
          <p:cNvPr id="45" name="Shape 41"/>
          <p:cNvSpPr/>
          <p:nvPr/>
        </p:nvSpPr>
        <p:spPr>
          <a:xfrm>
            <a:off x="7475220" y="3479292"/>
            <a:ext cx="4343400" cy="942746"/>
          </a:xfrm>
          <a:prstGeom prst="rect">
            <a:avLst/>
          </a:prstGeom>
          <a:solidFill>
            <a:srgbClr val="F5F9FC"/>
          </a:solidFill>
          <a:ln/>
        </p:spPr>
      </p:sp>
      <p:sp>
        <p:nvSpPr>
          <p:cNvPr id="46" name="Shape 42"/>
          <p:cNvSpPr/>
          <p:nvPr/>
        </p:nvSpPr>
        <p:spPr>
          <a:xfrm>
            <a:off x="7475220" y="3479292"/>
            <a:ext cx="38405" cy="942746"/>
          </a:xfrm>
          <a:prstGeom prst="rect">
            <a:avLst/>
          </a:prstGeom>
          <a:solidFill>
            <a:srgbClr val="168EA9"/>
          </a:solidFill>
          <a:ln/>
        </p:spPr>
      </p:sp>
      <p:sp>
        <p:nvSpPr>
          <p:cNvPr id="47" name="Shape 43"/>
          <p:cNvSpPr/>
          <p:nvPr/>
        </p:nvSpPr>
        <p:spPr>
          <a:xfrm>
            <a:off x="7475220" y="4561027"/>
            <a:ext cx="4343400" cy="942746"/>
          </a:xfrm>
          <a:prstGeom prst="rect">
            <a:avLst/>
          </a:prstGeom>
          <a:solidFill>
            <a:srgbClr val="F5F9FC"/>
          </a:solidFill>
          <a:ln/>
        </p:spPr>
      </p:sp>
      <p:sp>
        <p:nvSpPr>
          <p:cNvPr id="48" name="Shape 44"/>
          <p:cNvSpPr/>
          <p:nvPr/>
        </p:nvSpPr>
        <p:spPr>
          <a:xfrm>
            <a:off x="7475220" y="4561027"/>
            <a:ext cx="38405" cy="942746"/>
          </a:xfrm>
          <a:prstGeom prst="rect">
            <a:avLst/>
          </a:prstGeom>
          <a:solidFill>
            <a:srgbClr val="168EA9"/>
          </a:solidFill>
          <a:ln/>
        </p:spPr>
      </p:sp>
      <p:sp>
        <p:nvSpPr>
          <p:cNvPr id="49" name="Shape 45"/>
          <p:cNvSpPr/>
          <p:nvPr/>
        </p:nvSpPr>
        <p:spPr>
          <a:xfrm>
            <a:off x="7475220" y="5643677"/>
            <a:ext cx="4343400" cy="942746"/>
          </a:xfrm>
          <a:prstGeom prst="rect">
            <a:avLst/>
          </a:prstGeom>
          <a:solidFill>
            <a:srgbClr val="F5F9FC"/>
          </a:solidFill>
          <a:ln/>
        </p:spPr>
      </p:sp>
      <p:sp>
        <p:nvSpPr>
          <p:cNvPr id="50" name="Shape 46"/>
          <p:cNvSpPr/>
          <p:nvPr/>
        </p:nvSpPr>
        <p:spPr>
          <a:xfrm>
            <a:off x="7475220" y="5643677"/>
            <a:ext cx="38405" cy="942746"/>
          </a:xfrm>
          <a:prstGeom prst="rect">
            <a:avLst/>
          </a:prstGeom>
          <a:solidFill>
            <a:srgbClr val="168EA9"/>
          </a:solidFill>
          <a:ln/>
        </p:spPr>
      </p:sp>
      <p:sp>
        <p:nvSpPr>
          <p:cNvPr id="51" name="Shape 47"/>
          <p:cNvSpPr/>
          <p:nvPr/>
        </p:nvSpPr>
        <p:spPr>
          <a:xfrm>
            <a:off x="7475220" y="6725412"/>
            <a:ext cx="4343400" cy="942746"/>
          </a:xfrm>
          <a:prstGeom prst="rect">
            <a:avLst/>
          </a:prstGeom>
          <a:solidFill>
            <a:srgbClr val="F5F9FC"/>
          </a:solidFill>
          <a:ln/>
        </p:spPr>
      </p:sp>
      <p:sp>
        <p:nvSpPr>
          <p:cNvPr id="52" name="Shape 48"/>
          <p:cNvSpPr/>
          <p:nvPr/>
        </p:nvSpPr>
        <p:spPr>
          <a:xfrm>
            <a:off x="7475220" y="6725412"/>
            <a:ext cx="38405" cy="942746"/>
          </a:xfrm>
          <a:prstGeom prst="rect">
            <a:avLst/>
          </a:prstGeom>
          <a:solidFill>
            <a:srgbClr val="168EA9"/>
          </a:solidFill>
          <a:ln/>
        </p:spPr>
      </p:sp>
      <p:sp>
        <p:nvSpPr>
          <p:cNvPr id="53" name="Text 49"/>
          <p:cNvSpPr txBox="1"/>
          <p:nvPr/>
        </p:nvSpPr>
        <p:spPr>
          <a:xfrm>
            <a:off x="7656271" y="2530145"/>
            <a:ext cx="2315261"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FIPS 203: ML-KEM (Kyber)</a:t>
            </a:r>
            <a:endParaRPr lang="en-US" sz="1300" dirty="0"/>
          </a:p>
        </p:txBody>
      </p:sp>
      <p:sp>
        <p:nvSpPr>
          <p:cNvPr id="54" name="Text 50"/>
          <p:cNvSpPr txBox="1"/>
          <p:nvPr/>
        </p:nvSpPr>
        <p:spPr>
          <a:xfrm>
            <a:off x="7656271" y="3611880"/>
            <a:ext cx="2610612"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FIPS 204: ML-DSA (Dilithium)</a:t>
            </a:r>
            <a:endParaRPr lang="en-US" sz="1300" dirty="0"/>
          </a:p>
        </p:txBody>
      </p:sp>
      <p:sp>
        <p:nvSpPr>
          <p:cNvPr id="55" name="Text 51"/>
          <p:cNvSpPr txBox="1"/>
          <p:nvPr/>
        </p:nvSpPr>
        <p:spPr>
          <a:xfrm>
            <a:off x="7656271" y="4694530"/>
            <a:ext cx="1505102"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FIPS 205: Falcon</a:t>
            </a:r>
            <a:endParaRPr lang="en-US" sz="1300" dirty="0"/>
          </a:p>
        </p:txBody>
      </p:sp>
      <p:sp>
        <p:nvSpPr>
          <p:cNvPr id="56" name="Text 52"/>
          <p:cNvSpPr txBox="1"/>
          <p:nvPr/>
        </p:nvSpPr>
        <p:spPr>
          <a:xfrm>
            <a:off x="7656271" y="5777179"/>
            <a:ext cx="1000354"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SPHINCS+</a:t>
            </a:r>
            <a:endParaRPr lang="en-US" sz="1300" dirty="0"/>
          </a:p>
        </p:txBody>
      </p:sp>
      <p:sp>
        <p:nvSpPr>
          <p:cNvPr id="57" name="Text 53"/>
          <p:cNvSpPr txBox="1"/>
          <p:nvPr/>
        </p:nvSpPr>
        <p:spPr>
          <a:xfrm>
            <a:off x="7656271" y="6858914"/>
            <a:ext cx="1086307"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HQC (2025)</a:t>
            </a:r>
            <a:endParaRPr lang="en-US" sz="1300" dirty="0"/>
          </a:p>
        </p:txBody>
      </p:sp>
      <p:sp>
        <p:nvSpPr>
          <p:cNvPr id="58" name="Text 54"/>
          <p:cNvSpPr txBox="1"/>
          <p:nvPr/>
        </p:nvSpPr>
        <p:spPr>
          <a:xfrm>
            <a:off x="7656271" y="2829154"/>
            <a:ext cx="4077310" cy="372161"/>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Key encapsulation mechanism based on module lattices. Primary recommendation for general encryption.</a:t>
            </a:r>
            <a:endParaRPr lang="en-US" sz="1100" dirty="0"/>
          </a:p>
        </p:txBody>
      </p:sp>
      <p:sp>
        <p:nvSpPr>
          <p:cNvPr id="59" name="Text 55"/>
          <p:cNvSpPr txBox="1"/>
          <p:nvPr/>
        </p:nvSpPr>
        <p:spPr>
          <a:xfrm>
            <a:off x="7656271" y="3911803"/>
            <a:ext cx="3829507" cy="372161"/>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Digital signature algorithm based on module lattices. Primary signature recommendation.</a:t>
            </a:r>
            <a:endParaRPr lang="en-US" sz="1100" dirty="0"/>
          </a:p>
        </p:txBody>
      </p:sp>
      <p:sp>
        <p:nvSpPr>
          <p:cNvPr id="60" name="Text 56"/>
          <p:cNvSpPr txBox="1"/>
          <p:nvPr/>
        </p:nvSpPr>
        <p:spPr>
          <a:xfrm>
            <a:off x="7656271" y="4993538"/>
            <a:ext cx="3915461" cy="372161"/>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Alternative signature scheme with smaller signatures but more complex implementation.</a:t>
            </a:r>
            <a:endParaRPr lang="en-US" sz="1100" dirty="0"/>
          </a:p>
        </p:txBody>
      </p:sp>
      <p:sp>
        <p:nvSpPr>
          <p:cNvPr id="61" name="Text 57"/>
          <p:cNvSpPr txBox="1"/>
          <p:nvPr/>
        </p:nvSpPr>
        <p:spPr>
          <a:xfrm>
            <a:off x="7656271" y="6076188"/>
            <a:ext cx="3715207" cy="372161"/>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Stateless hash-based signature scheme. Provides quantum security based on different assumptions.</a:t>
            </a:r>
            <a:endParaRPr lang="en-US" sz="1100" dirty="0"/>
          </a:p>
        </p:txBody>
      </p:sp>
      <p:sp>
        <p:nvSpPr>
          <p:cNvPr id="62" name="Text 58"/>
          <p:cNvSpPr txBox="1"/>
          <p:nvPr/>
        </p:nvSpPr>
        <p:spPr>
          <a:xfrm>
            <a:off x="7656271" y="7157923"/>
            <a:ext cx="3715207" cy="372161"/>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Code-based KEM selected as backup for ML-KEM based on different mathematical assumptions.</a:t>
            </a:r>
            <a:endParaRPr lang="en-US" sz="1100" dirty="0"/>
          </a:p>
        </p:txBody>
      </p:sp>
      <p:sp>
        <p:nvSpPr>
          <p:cNvPr id="63" name="Shape 59"/>
          <p:cNvSpPr/>
          <p:nvPr/>
        </p:nvSpPr>
        <p:spPr>
          <a:xfrm>
            <a:off x="381305" y="7855610"/>
            <a:ext cx="11430000" cy="1533449"/>
          </a:xfrm>
          <a:prstGeom prst="roundRect">
            <a:avLst>
              <a:gd name="adj" fmla="val 1852"/>
            </a:avLst>
          </a:prstGeom>
          <a:solidFill>
            <a:srgbClr val="F5F9FC"/>
          </a:solidFill>
          <a:ln w="12700">
            <a:solidFill>
              <a:srgbClr val="E0E0E0"/>
            </a:solidFill>
            <a:prstDash val="solid"/>
          </a:ln>
        </p:spPr>
      </p:sp>
      <p:pic>
        <p:nvPicPr>
          <p:cNvPr id="64" name="Image 2" descr="preencoded.png">    </p:cNvPr>
          <p:cNvPicPr>
            <a:picLocks noChangeAspect="1"/>
          </p:cNvPicPr>
          <p:nvPr/>
        </p:nvPicPr>
        <p:blipFill>
          <a:blip r:embed="rId3"/>
          <a:srcRect l="0" r="0" t="0" b="0"/>
          <a:stretch/>
        </p:blipFill>
        <p:spPr>
          <a:xfrm>
            <a:off x="533095" y="8056778"/>
            <a:ext cx="200254" cy="200254"/>
          </a:xfrm>
          <a:prstGeom prst="rect">
            <a:avLst/>
          </a:prstGeom>
        </p:spPr>
      </p:pic>
      <p:sp>
        <p:nvSpPr>
          <p:cNvPr id="65" name="Text 60"/>
          <p:cNvSpPr txBox="1"/>
          <p:nvPr/>
        </p:nvSpPr>
        <p:spPr>
          <a:xfrm>
            <a:off x="733349" y="8008315"/>
            <a:ext cx="4229100" cy="305410"/>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Global Adoption Status &amp; Upgrade Paths</a:t>
            </a:r>
            <a:endParaRPr lang="en-US" sz="1600" dirty="0"/>
          </a:p>
        </p:txBody>
      </p:sp>
      <p:sp>
        <p:nvSpPr>
          <p:cNvPr id="66" name="Shape 61"/>
          <p:cNvSpPr/>
          <p:nvPr/>
        </p:nvSpPr>
        <p:spPr>
          <a:xfrm>
            <a:off x="533095" y="8448142"/>
            <a:ext cx="11125505" cy="209398"/>
          </a:xfrm>
          <a:prstGeom prst="rect">
            <a:avLst/>
          </a:prstGeom>
          <a:solidFill>
            <a:srgbClr val="168EA9">
              <a:alpha val="5000"/>
            </a:srgbClr>
          </a:solidFill>
          <a:ln/>
        </p:spPr>
      </p:sp>
      <p:sp>
        <p:nvSpPr>
          <p:cNvPr id="67" name="Text 62"/>
          <p:cNvSpPr txBox="1"/>
          <p:nvPr/>
        </p:nvSpPr>
        <p:spPr>
          <a:xfrm>
            <a:off x="4893869" y="8467344"/>
            <a:ext cx="2514600" cy="162763"/>
          </a:xfrm>
          <a:prstGeom prst="rect">
            <a:avLst/>
          </a:prstGeom>
          <a:noFill/>
          <a:ln/>
        </p:spPr>
        <p:txBody>
          <a:bodyPr wrap="square" lIns="0" tIns="0" rIns="0" bIns="0" rtlCol="0" anchor="ctr"/>
          <a:lstStyle/>
          <a:p>
            <a:pPr algn="l" indent="0" marL="0">
              <a:buNone/>
            </a:pPr>
            <a:r>
              <a:rPr lang="en-US" sz="1100" dirty="0">
                <a:solidFill>
                  <a:srgbClr val="777777"/>
                </a:solidFill>
                <a:latin typeface="Roboto" pitchFamily="34" charset="0"/>
                <a:ea typeface="Roboto" pitchFamily="34" charset="-122"/>
                <a:cs typeface="Roboto" pitchFamily="34" charset="-120"/>
              </a:rPr>
              <a:t>Global PQC Adoption Map Visualization</a:t>
            </a:r>
            <a:endParaRPr lang="en-US" sz="1100" dirty="0"/>
          </a:p>
        </p:txBody>
      </p:sp>
      <p:sp>
        <p:nvSpPr>
          <p:cNvPr id="68" name="Shape 63"/>
          <p:cNvSpPr/>
          <p:nvPr/>
        </p:nvSpPr>
        <p:spPr>
          <a:xfrm>
            <a:off x="1579169" y="8779154"/>
            <a:ext cx="133502" cy="133502"/>
          </a:xfrm>
          <a:prstGeom prst="roundRect">
            <a:avLst>
              <a:gd name="adj" fmla="val 97848"/>
            </a:avLst>
          </a:prstGeom>
          <a:solidFill>
            <a:srgbClr val="4CAF50"/>
          </a:solidFill>
          <a:ln/>
        </p:spPr>
      </p:sp>
      <p:sp>
        <p:nvSpPr>
          <p:cNvPr id="69" name="Shape 64"/>
          <p:cNvSpPr/>
          <p:nvPr/>
        </p:nvSpPr>
        <p:spPr>
          <a:xfrm>
            <a:off x="5750662" y="8779154"/>
            <a:ext cx="133502" cy="133502"/>
          </a:xfrm>
          <a:prstGeom prst="roundRect">
            <a:avLst>
              <a:gd name="adj" fmla="val 97848"/>
            </a:avLst>
          </a:prstGeom>
          <a:solidFill>
            <a:srgbClr val="FFC107"/>
          </a:solidFill>
          <a:ln/>
        </p:spPr>
      </p:sp>
      <p:sp>
        <p:nvSpPr>
          <p:cNvPr id="70" name="Shape 65"/>
          <p:cNvSpPr/>
          <p:nvPr/>
        </p:nvSpPr>
        <p:spPr>
          <a:xfrm>
            <a:off x="9761220" y="8779154"/>
            <a:ext cx="133502" cy="133502"/>
          </a:xfrm>
          <a:prstGeom prst="roundRect">
            <a:avLst>
              <a:gd name="adj" fmla="val 97848"/>
            </a:avLst>
          </a:prstGeom>
          <a:solidFill>
            <a:srgbClr val="F44336"/>
          </a:solidFill>
          <a:ln/>
        </p:spPr>
      </p:sp>
      <p:sp>
        <p:nvSpPr>
          <p:cNvPr id="71" name="Text 66"/>
          <p:cNvSpPr txBox="1"/>
          <p:nvPr/>
        </p:nvSpPr>
        <p:spPr>
          <a:xfrm>
            <a:off x="1769364" y="8768182"/>
            <a:ext cx="1848002"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Early Adoption (US, EU, Japan)</a:t>
            </a:r>
            <a:endParaRPr lang="en-US" sz="1000" dirty="0"/>
          </a:p>
        </p:txBody>
      </p:sp>
      <p:sp>
        <p:nvSpPr>
          <p:cNvPr id="72" name="Text 67"/>
          <p:cNvSpPr txBox="1"/>
          <p:nvPr/>
        </p:nvSpPr>
        <p:spPr>
          <a:xfrm>
            <a:off x="5940857" y="8768182"/>
            <a:ext cx="1686154"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In Planning (APAC, Canada)</a:t>
            </a:r>
            <a:endParaRPr lang="en-US" sz="1000" dirty="0"/>
          </a:p>
        </p:txBody>
      </p:sp>
      <p:sp>
        <p:nvSpPr>
          <p:cNvPr id="73" name="Text 68"/>
          <p:cNvSpPr txBox="1"/>
          <p:nvPr/>
        </p:nvSpPr>
        <p:spPr>
          <a:xfrm>
            <a:off x="9951415" y="8768182"/>
            <a:ext cx="762610"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Not Started</a:t>
            </a:r>
            <a:endParaRPr lang="en-US" sz="1000" dirty="0"/>
          </a:p>
        </p:txBody>
      </p:sp>
      <p:sp>
        <p:nvSpPr>
          <p:cNvPr id="74" name="Text 69"/>
          <p:cNvSpPr txBox="1"/>
          <p:nvPr/>
        </p:nvSpPr>
        <p:spPr>
          <a:xfrm>
            <a:off x="533095" y="9058046"/>
            <a:ext cx="4353458"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Source: Global Risk Institute's Quantum Threat Timeline Report 2024-2025</a:t>
            </a:r>
            <a:endParaRPr lang="en-US" sz="1000" dirty="0"/>
          </a:p>
        </p:txBody>
      </p:sp>
      <p:sp>
        <p:nvSpPr>
          <p:cNvPr id="75" name="Shape 70"/>
          <p:cNvSpPr/>
          <p:nvPr/>
        </p:nvSpPr>
        <p:spPr>
          <a:xfrm>
            <a:off x="0" y="9385402"/>
            <a:ext cx="12191695" cy="286207"/>
          </a:xfrm>
          <a:prstGeom prst="rect">
            <a:avLst/>
          </a:prstGeom>
          <a:solidFill>
            <a:srgbClr val="0B4D6C"/>
          </a:solidFill>
          <a:ln/>
        </p:spPr>
      </p:sp>
      <p:sp>
        <p:nvSpPr>
          <p:cNvPr id="76" name="Text 71"/>
          <p:cNvSpPr txBox="1"/>
          <p:nvPr/>
        </p:nvSpPr>
        <p:spPr>
          <a:xfrm>
            <a:off x="381305" y="9444838"/>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77" name="Text 72"/>
          <p:cNvSpPr txBox="1"/>
          <p:nvPr/>
        </p:nvSpPr>
        <p:spPr>
          <a:xfrm>
            <a:off x="11656771" y="9444838"/>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18</a:t>
            </a:r>
            <a:endParaRPr lang="en-US" sz="1100" dirty="0"/>
          </a:p>
        </p:txBody>
      </p:sp>
      <p:sp>
        <p:nvSpPr>
          <p:cNvPr id="78" name="Shape 73"/>
          <p:cNvSpPr/>
          <p:nvPr/>
        </p:nvSpPr>
        <p:spPr>
          <a:xfrm>
            <a:off x="10541203" y="6344107"/>
            <a:ext cx="1466698" cy="323698"/>
          </a:xfrm>
          <a:prstGeom prst="roundRect">
            <a:avLst>
              <a:gd name="adj" fmla="val 33234"/>
            </a:avLst>
          </a:prstGeom>
          <a:solidFill>
            <a:srgbClr val="333333"/>
          </a:solidFill>
          <a:ln/>
        </p:spPr>
      </p:sp>
      <p:pic>
        <p:nvPicPr>
          <p:cNvPr id="79" name="Image 3" descr="preencoded.png">    </p:cNvPr>
          <p:cNvPicPr>
            <a:picLocks noChangeAspect="1"/>
          </p:cNvPicPr>
          <p:nvPr/>
        </p:nvPicPr>
        <p:blipFill>
          <a:blip r:embed="rId4"/>
          <a:srcRect l="0" r="0" t="0" b="0"/>
          <a:stretch/>
        </p:blipFill>
        <p:spPr>
          <a:xfrm>
            <a:off x="10655503" y="6439205"/>
            <a:ext cx="133502" cy="133502"/>
          </a:xfrm>
          <a:prstGeom prst="rect">
            <a:avLst/>
          </a:prstGeom>
        </p:spPr>
      </p:pic>
      <p:sp>
        <p:nvSpPr>
          <p:cNvPr id="80" name="Shape 74"/>
          <p:cNvSpPr/>
          <p:nvPr/>
        </p:nvSpPr>
        <p:spPr>
          <a:xfrm>
            <a:off x="10541203" y="6344107"/>
            <a:ext cx="1466698" cy="323698"/>
          </a:xfrm>
          <a:prstGeom prst="roundRect">
            <a:avLst>
              <a:gd name="adj" fmla="val 33234"/>
            </a:avLst>
          </a:prstGeom>
          <a:solidFill>
            <a:srgbClr val="333333"/>
          </a:solidFill>
          <a:ln/>
        </p:spPr>
      </p:sp>
      <p:sp>
        <p:nvSpPr>
          <p:cNvPr id="81" name="Text 75"/>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82"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83" name="Text 76"/>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9191549"/>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10925251"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Technical Appendix II: Hybrid Security Architecture Deep Dive</a:t>
            </a:r>
            <a:endParaRPr lang="en-US" sz="2600" dirty="0"/>
          </a:p>
        </p:txBody>
      </p:sp>
      <p:sp>
        <p:nvSpPr>
          <p:cNvPr id="5" name="Text 3"/>
          <p:cNvSpPr txBox="1"/>
          <p:nvPr/>
        </p:nvSpPr>
        <p:spPr>
          <a:xfrm>
            <a:off x="381305" y="1162202"/>
            <a:ext cx="10821010" cy="438912"/>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This appendix provides a detailed technical breakdown of the hybrid cryptographic architecture, including layer interactions, protocol flows, and leakage mitigation mechanisms. The design prioritizes defense-in-depth against quantum and side-channel attacks.</a:t>
            </a:r>
            <a:endParaRPr lang="en-US" sz="1300" dirty="0"/>
          </a:p>
        </p:txBody>
      </p:sp>
      <p:sp>
        <p:nvSpPr>
          <p:cNvPr id="6" name="Shape 4"/>
          <p:cNvSpPr/>
          <p:nvPr/>
        </p:nvSpPr>
        <p:spPr>
          <a:xfrm>
            <a:off x="381305" y="1813255"/>
            <a:ext cx="6667805" cy="5343754"/>
          </a:xfrm>
          <a:prstGeom prst="roundRect">
            <a:avLst>
              <a:gd name="adj" fmla="val 153"/>
            </a:avLst>
          </a:prstGeom>
          <a:solidFill>
            <a:srgbClr val="F5F9FC"/>
          </a:solidFill>
          <a:ln w="12700">
            <a:solidFill>
              <a:srgbClr val="E0E0E0"/>
            </a:solidFill>
            <a:prstDash val="solid"/>
          </a:ln>
        </p:spPr>
      </p:sp>
      <p:pic>
        <p:nvPicPr>
          <p:cNvPr id="7" name="Image 0" descr="preencoded.png">    </p:cNvPr>
          <p:cNvPicPr>
            <a:picLocks noChangeAspect="1"/>
          </p:cNvPicPr>
          <p:nvPr/>
        </p:nvPicPr>
        <p:blipFill>
          <a:blip r:embed="rId1"/>
          <a:srcRect l="0" r="0" t="-1328" b="-1328"/>
          <a:stretch/>
        </p:blipFill>
        <p:spPr>
          <a:xfrm>
            <a:off x="580644" y="2061972"/>
            <a:ext cx="219456" cy="200254"/>
          </a:xfrm>
          <a:prstGeom prst="rect">
            <a:avLst/>
          </a:prstGeom>
        </p:spPr>
      </p:pic>
      <p:sp>
        <p:nvSpPr>
          <p:cNvPr id="8" name="Text 5"/>
          <p:cNvSpPr txBox="1"/>
          <p:nvPr/>
        </p:nvSpPr>
        <p:spPr>
          <a:xfrm>
            <a:off x="800100" y="2013509"/>
            <a:ext cx="2934310" cy="305410"/>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Hybrid Cryptographic Stack</a:t>
            </a:r>
            <a:endParaRPr lang="en-US" sz="1600" dirty="0"/>
          </a:p>
        </p:txBody>
      </p:sp>
      <p:sp>
        <p:nvSpPr>
          <p:cNvPr id="9" name="Text 6"/>
          <p:cNvSpPr txBox="1"/>
          <p:nvPr/>
        </p:nvSpPr>
        <p:spPr>
          <a:xfrm>
            <a:off x="590702" y="2569464"/>
            <a:ext cx="905256" cy="171907"/>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Application</a:t>
            </a:r>
            <a:endParaRPr lang="en-US" sz="1100" dirty="0"/>
          </a:p>
        </p:txBody>
      </p:sp>
      <p:sp>
        <p:nvSpPr>
          <p:cNvPr id="10" name="Text 7"/>
          <p:cNvSpPr txBox="1"/>
          <p:nvPr/>
        </p:nvSpPr>
        <p:spPr>
          <a:xfrm>
            <a:off x="702259" y="3095244"/>
            <a:ext cx="800100" cy="381305"/>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Key Exchange</a:t>
            </a:r>
            <a:endParaRPr lang="en-US" sz="1100" dirty="0"/>
          </a:p>
        </p:txBody>
      </p:sp>
      <p:sp>
        <p:nvSpPr>
          <p:cNvPr id="11" name="Text 8"/>
          <p:cNvSpPr txBox="1"/>
          <p:nvPr/>
        </p:nvSpPr>
        <p:spPr>
          <a:xfrm>
            <a:off x="580644" y="3826764"/>
            <a:ext cx="1162202" cy="171907"/>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Authentication</a:t>
            </a:r>
            <a:endParaRPr lang="en-US" sz="1100" dirty="0"/>
          </a:p>
        </p:txBody>
      </p:sp>
      <p:sp>
        <p:nvSpPr>
          <p:cNvPr id="12" name="Text 9"/>
          <p:cNvSpPr txBox="1"/>
          <p:nvPr/>
        </p:nvSpPr>
        <p:spPr>
          <a:xfrm>
            <a:off x="626364" y="4455871"/>
            <a:ext cx="876910" cy="171907"/>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Symmetric</a:t>
            </a:r>
            <a:endParaRPr lang="en-US" sz="1100" dirty="0"/>
          </a:p>
        </p:txBody>
      </p:sp>
      <p:sp>
        <p:nvSpPr>
          <p:cNvPr id="13" name="Text 10"/>
          <p:cNvSpPr txBox="1"/>
          <p:nvPr/>
        </p:nvSpPr>
        <p:spPr>
          <a:xfrm>
            <a:off x="808330" y="4981651"/>
            <a:ext cx="695858" cy="381305"/>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Side-Channel</a:t>
            </a:r>
            <a:endParaRPr lang="en-US" sz="1100" dirty="0"/>
          </a:p>
        </p:txBody>
      </p:sp>
      <p:sp>
        <p:nvSpPr>
          <p:cNvPr id="14" name="Text 11"/>
          <p:cNvSpPr txBox="1"/>
          <p:nvPr/>
        </p:nvSpPr>
        <p:spPr>
          <a:xfrm>
            <a:off x="938174" y="5713171"/>
            <a:ext cx="562356" cy="171907"/>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Nonce</a:t>
            </a:r>
            <a:endParaRPr lang="en-US" sz="1100" dirty="0"/>
          </a:p>
        </p:txBody>
      </p:sp>
      <p:sp>
        <p:nvSpPr>
          <p:cNvPr id="15" name="Text 12"/>
          <p:cNvSpPr txBox="1"/>
          <p:nvPr/>
        </p:nvSpPr>
        <p:spPr>
          <a:xfrm>
            <a:off x="802843" y="6341364"/>
            <a:ext cx="695858" cy="171907"/>
          </a:xfrm>
          <a:prstGeom prst="rect">
            <a:avLst/>
          </a:prstGeom>
          <a:noFill/>
          <a:ln/>
        </p:spPr>
        <p:txBody>
          <a:bodyPr wrap="square" lIns="0" tIns="0" rIns="0" bIns="0" rtlCol="0" anchor="ctr"/>
          <a:lstStyle/>
          <a:p>
            <a:pPr algn="r" indent="0" marL="0">
              <a:buNone/>
            </a:pPr>
            <a:r>
              <a:rPr lang="en-US" sz="1100" dirty="0">
                <a:solidFill>
                  <a:srgbClr val="0B4D6C"/>
                </a:solidFill>
                <a:latin typeface="Montserrat" pitchFamily="34" charset="0"/>
                <a:ea typeface="Montserrat" pitchFamily="34" charset="-122"/>
                <a:cs typeface="Montserrat" pitchFamily="34" charset="-120"/>
              </a:rPr>
              <a:t>Leakage</a:t>
            </a:r>
            <a:endParaRPr lang="en-US" sz="1100" dirty="0"/>
          </a:p>
        </p:txBody>
      </p:sp>
      <p:sp>
        <p:nvSpPr>
          <p:cNvPr id="16" name="Text 13"/>
          <p:cNvSpPr txBox="1"/>
          <p:nvPr/>
        </p:nvSpPr>
        <p:spPr>
          <a:xfrm>
            <a:off x="1628546" y="2567635"/>
            <a:ext cx="40581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API interface (seamless integration with existing systems)</a:t>
            </a:r>
            <a:endParaRPr lang="en-US" sz="1200" dirty="0"/>
          </a:p>
        </p:txBody>
      </p:sp>
      <p:sp>
        <p:nvSpPr>
          <p:cNvPr id="17" name="Text 14"/>
          <p:cNvSpPr txBox="1"/>
          <p:nvPr/>
        </p:nvSpPr>
        <p:spPr>
          <a:xfrm>
            <a:off x="1628546" y="4454042"/>
            <a:ext cx="33247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AES-256-GCM with quantum-resistant key sizes</a:t>
            </a:r>
            <a:endParaRPr lang="en-US" sz="1200" dirty="0"/>
          </a:p>
        </p:txBody>
      </p:sp>
      <p:sp>
        <p:nvSpPr>
          <p:cNvPr id="18" name="Shape 15"/>
          <p:cNvSpPr/>
          <p:nvPr/>
        </p:nvSpPr>
        <p:spPr>
          <a:xfrm>
            <a:off x="3703320" y="2987345"/>
            <a:ext cx="19202" cy="190195"/>
          </a:xfrm>
          <a:prstGeom prst="rect">
            <a:avLst/>
          </a:prstGeom>
          <a:solidFill>
            <a:srgbClr val="AAAAAA"/>
          </a:solidFill>
          <a:ln/>
        </p:spPr>
      </p:sp>
      <p:sp>
        <p:nvSpPr>
          <p:cNvPr id="19" name="Shape 16"/>
          <p:cNvSpPr/>
          <p:nvPr/>
        </p:nvSpPr>
        <p:spPr>
          <a:xfrm>
            <a:off x="3703320" y="3615538"/>
            <a:ext cx="19202" cy="190195"/>
          </a:xfrm>
          <a:prstGeom prst="rect">
            <a:avLst/>
          </a:prstGeom>
          <a:solidFill>
            <a:srgbClr val="AAAAAA"/>
          </a:solidFill>
          <a:ln/>
        </p:spPr>
      </p:sp>
      <p:sp>
        <p:nvSpPr>
          <p:cNvPr id="20" name="Shape 17"/>
          <p:cNvSpPr/>
          <p:nvPr/>
        </p:nvSpPr>
        <p:spPr>
          <a:xfrm>
            <a:off x="3703320" y="4244645"/>
            <a:ext cx="19202" cy="190195"/>
          </a:xfrm>
          <a:prstGeom prst="rect">
            <a:avLst/>
          </a:prstGeom>
          <a:solidFill>
            <a:srgbClr val="AAAAAA"/>
          </a:solidFill>
          <a:ln/>
        </p:spPr>
      </p:sp>
      <p:sp>
        <p:nvSpPr>
          <p:cNvPr id="21" name="Shape 18"/>
          <p:cNvSpPr/>
          <p:nvPr/>
        </p:nvSpPr>
        <p:spPr>
          <a:xfrm>
            <a:off x="3703320" y="4872838"/>
            <a:ext cx="19202" cy="190195"/>
          </a:xfrm>
          <a:prstGeom prst="rect">
            <a:avLst/>
          </a:prstGeom>
          <a:solidFill>
            <a:srgbClr val="AAAAAA"/>
          </a:solidFill>
          <a:ln/>
        </p:spPr>
      </p:sp>
      <p:sp>
        <p:nvSpPr>
          <p:cNvPr id="22" name="Shape 19"/>
          <p:cNvSpPr/>
          <p:nvPr/>
        </p:nvSpPr>
        <p:spPr>
          <a:xfrm>
            <a:off x="3703320" y="5501945"/>
            <a:ext cx="19202" cy="190195"/>
          </a:xfrm>
          <a:prstGeom prst="rect">
            <a:avLst/>
          </a:prstGeom>
          <a:solidFill>
            <a:srgbClr val="AAAAAA"/>
          </a:solidFill>
          <a:ln/>
        </p:spPr>
      </p:sp>
      <p:sp>
        <p:nvSpPr>
          <p:cNvPr id="23" name="Shape 20"/>
          <p:cNvSpPr/>
          <p:nvPr/>
        </p:nvSpPr>
        <p:spPr>
          <a:xfrm>
            <a:off x="3703320" y="6130138"/>
            <a:ext cx="19202" cy="190195"/>
          </a:xfrm>
          <a:prstGeom prst="rect">
            <a:avLst/>
          </a:prstGeom>
          <a:solidFill>
            <a:srgbClr val="AAAAAA"/>
          </a:solidFill>
          <a:ln/>
        </p:spPr>
      </p:sp>
      <p:sp>
        <p:nvSpPr>
          <p:cNvPr id="24" name="Shape 21"/>
          <p:cNvSpPr/>
          <p:nvPr/>
        </p:nvSpPr>
        <p:spPr>
          <a:xfrm>
            <a:off x="1533449" y="3082442"/>
            <a:ext cx="5315407" cy="418795"/>
          </a:xfrm>
          <a:prstGeom prst="roundRect">
            <a:avLst>
              <a:gd name="adj" fmla="val 19849"/>
            </a:avLst>
          </a:prstGeom>
          <a:solidFill>
            <a:srgbClr val="61CE70">
              <a:alpha val="20000"/>
            </a:srgbClr>
          </a:solidFill>
          <a:ln/>
        </p:spPr>
      </p:sp>
      <p:sp>
        <p:nvSpPr>
          <p:cNvPr id="25" name="Shape 22"/>
          <p:cNvSpPr/>
          <p:nvPr/>
        </p:nvSpPr>
        <p:spPr>
          <a:xfrm>
            <a:off x="1533449" y="3082442"/>
            <a:ext cx="38405" cy="418795"/>
          </a:xfrm>
          <a:prstGeom prst="rect">
            <a:avLst/>
          </a:prstGeom>
          <a:solidFill>
            <a:srgbClr val="61CE70"/>
          </a:solidFill>
          <a:ln/>
        </p:spPr>
      </p:sp>
      <p:sp>
        <p:nvSpPr>
          <p:cNvPr id="26" name="Shape 23"/>
          <p:cNvSpPr/>
          <p:nvPr/>
        </p:nvSpPr>
        <p:spPr>
          <a:xfrm>
            <a:off x="1533449" y="3710635"/>
            <a:ext cx="5315407" cy="418795"/>
          </a:xfrm>
          <a:prstGeom prst="roundRect">
            <a:avLst>
              <a:gd name="adj" fmla="val 19849"/>
            </a:avLst>
          </a:prstGeom>
          <a:solidFill>
            <a:srgbClr val="61CE70">
              <a:alpha val="20000"/>
            </a:srgbClr>
          </a:solidFill>
          <a:ln/>
        </p:spPr>
      </p:sp>
      <p:sp>
        <p:nvSpPr>
          <p:cNvPr id="27" name="Shape 24"/>
          <p:cNvSpPr/>
          <p:nvPr/>
        </p:nvSpPr>
        <p:spPr>
          <a:xfrm>
            <a:off x="1533449" y="3710635"/>
            <a:ext cx="38405" cy="418795"/>
          </a:xfrm>
          <a:prstGeom prst="rect">
            <a:avLst/>
          </a:prstGeom>
          <a:solidFill>
            <a:srgbClr val="61CE70"/>
          </a:solidFill>
          <a:ln/>
        </p:spPr>
      </p:sp>
      <p:sp>
        <p:nvSpPr>
          <p:cNvPr id="28" name="Text 25"/>
          <p:cNvSpPr txBox="1"/>
          <p:nvPr/>
        </p:nvSpPr>
        <p:spPr>
          <a:xfrm>
            <a:off x="1666951" y="3196742"/>
            <a:ext cx="4010558"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Hybrid KEM: Classical (ECDH/RSA) + PQ (ML-KEM/Kyber)</a:t>
            </a:r>
            <a:endParaRPr lang="en-US" sz="1200" dirty="0"/>
          </a:p>
        </p:txBody>
      </p:sp>
      <p:sp>
        <p:nvSpPr>
          <p:cNvPr id="29" name="Text 26"/>
          <p:cNvSpPr txBox="1"/>
          <p:nvPr/>
        </p:nvSpPr>
        <p:spPr>
          <a:xfrm>
            <a:off x="1666951" y="3824935"/>
            <a:ext cx="50676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Dual Signatures: Classical (ECDSA/RSA) + PQ (ML-DSA/Dilithium/Falcon)</a:t>
            </a:r>
            <a:endParaRPr lang="en-US" sz="1200" dirty="0"/>
          </a:p>
        </p:txBody>
      </p:sp>
      <p:sp>
        <p:nvSpPr>
          <p:cNvPr id="30" name="Shape 27"/>
          <p:cNvSpPr/>
          <p:nvPr/>
        </p:nvSpPr>
        <p:spPr>
          <a:xfrm>
            <a:off x="1533449" y="4967935"/>
            <a:ext cx="5315407" cy="418795"/>
          </a:xfrm>
          <a:prstGeom prst="roundRect">
            <a:avLst>
              <a:gd name="adj" fmla="val 19849"/>
            </a:avLst>
          </a:prstGeom>
          <a:solidFill>
            <a:srgbClr val="C44DFF">
              <a:alpha val="20000"/>
            </a:srgbClr>
          </a:solidFill>
          <a:ln/>
        </p:spPr>
      </p:sp>
      <p:sp>
        <p:nvSpPr>
          <p:cNvPr id="31" name="Shape 28"/>
          <p:cNvSpPr/>
          <p:nvPr/>
        </p:nvSpPr>
        <p:spPr>
          <a:xfrm>
            <a:off x="1533449" y="4967935"/>
            <a:ext cx="38405" cy="418795"/>
          </a:xfrm>
          <a:prstGeom prst="rect">
            <a:avLst/>
          </a:prstGeom>
          <a:solidFill>
            <a:srgbClr val="C44DFF"/>
          </a:solidFill>
          <a:ln/>
        </p:spPr>
      </p:sp>
      <p:sp>
        <p:nvSpPr>
          <p:cNvPr id="32" name="Shape 29"/>
          <p:cNvSpPr/>
          <p:nvPr/>
        </p:nvSpPr>
        <p:spPr>
          <a:xfrm>
            <a:off x="1533449" y="5597042"/>
            <a:ext cx="5315407" cy="418795"/>
          </a:xfrm>
          <a:prstGeom prst="roundRect">
            <a:avLst>
              <a:gd name="adj" fmla="val 19849"/>
            </a:avLst>
          </a:prstGeom>
          <a:solidFill>
            <a:srgbClr val="C44DFF">
              <a:alpha val="20000"/>
            </a:srgbClr>
          </a:solidFill>
          <a:ln/>
        </p:spPr>
      </p:sp>
      <p:sp>
        <p:nvSpPr>
          <p:cNvPr id="33" name="Shape 30"/>
          <p:cNvSpPr/>
          <p:nvPr/>
        </p:nvSpPr>
        <p:spPr>
          <a:xfrm>
            <a:off x="1533449" y="5597042"/>
            <a:ext cx="38405" cy="418795"/>
          </a:xfrm>
          <a:prstGeom prst="rect">
            <a:avLst/>
          </a:prstGeom>
          <a:solidFill>
            <a:srgbClr val="C44DFF"/>
          </a:solidFill>
          <a:ln/>
        </p:spPr>
      </p:sp>
      <p:sp>
        <p:nvSpPr>
          <p:cNvPr id="34" name="Shape 31"/>
          <p:cNvSpPr/>
          <p:nvPr/>
        </p:nvSpPr>
        <p:spPr>
          <a:xfrm>
            <a:off x="1533449" y="6225235"/>
            <a:ext cx="5315407" cy="418795"/>
          </a:xfrm>
          <a:prstGeom prst="roundRect">
            <a:avLst>
              <a:gd name="adj" fmla="val 19849"/>
            </a:avLst>
          </a:prstGeom>
          <a:solidFill>
            <a:srgbClr val="C44DFF">
              <a:alpha val="20000"/>
            </a:srgbClr>
          </a:solidFill>
          <a:ln/>
        </p:spPr>
      </p:sp>
      <p:sp>
        <p:nvSpPr>
          <p:cNvPr id="35" name="Shape 32"/>
          <p:cNvSpPr/>
          <p:nvPr/>
        </p:nvSpPr>
        <p:spPr>
          <a:xfrm>
            <a:off x="1533449" y="6225235"/>
            <a:ext cx="38405" cy="418795"/>
          </a:xfrm>
          <a:prstGeom prst="rect">
            <a:avLst/>
          </a:prstGeom>
          <a:solidFill>
            <a:srgbClr val="C44DFF"/>
          </a:solidFill>
          <a:ln/>
        </p:spPr>
      </p:sp>
      <p:sp>
        <p:nvSpPr>
          <p:cNvPr id="36" name="Text 33"/>
          <p:cNvSpPr txBox="1"/>
          <p:nvPr/>
        </p:nvSpPr>
        <p:spPr>
          <a:xfrm>
            <a:off x="1666951" y="5082235"/>
            <a:ext cx="3400654"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Constant-time implementations + noise injection</a:t>
            </a:r>
            <a:endParaRPr lang="en-US" sz="1200" dirty="0"/>
          </a:p>
        </p:txBody>
      </p:sp>
      <p:sp>
        <p:nvSpPr>
          <p:cNvPr id="37" name="Text 34"/>
          <p:cNvSpPr txBox="1"/>
          <p:nvPr/>
        </p:nvSpPr>
        <p:spPr>
          <a:xfrm>
            <a:off x="1666951" y="5711342"/>
            <a:ext cx="33723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Hardware-backed random generation + masking</a:t>
            </a:r>
            <a:endParaRPr lang="en-US" sz="1200" dirty="0"/>
          </a:p>
        </p:txBody>
      </p:sp>
      <p:sp>
        <p:nvSpPr>
          <p:cNvPr id="38" name="Text 35"/>
          <p:cNvSpPr txBox="1"/>
          <p:nvPr/>
        </p:nvSpPr>
        <p:spPr>
          <a:xfrm>
            <a:off x="1666951" y="6339535"/>
            <a:ext cx="27249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Active monitoring + anomaly detection</a:t>
            </a:r>
            <a:endParaRPr lang="en-US" sz="1200" dirty="0"/>
          </a:p>
        </p:txBody>
      </p:sp>
      <p:sp>
        <p:nvSpPr>
          <p:cNvPr id="39" name="Shape 36"/>
          <p:cNvSpPr/>
          <p:nvPr/>
        </p:nvSpPr>
        <p:spPr>
          <a:xfrm>
            <a:off x="594360" y="6789420"/>
            <a:ext cx="133502" cy="133502"/>
          </a:xfrm>
          <a:prstGeom prst="roundRect">
            <a:avLst>
              <a:gd name="adj" fmla="val 97848"/>
            </a:avLst>
          </a:prstGeom>
          <a:solidFill>
            <a:srgbClr val="FFBE5C"/>
          </a:solidFill>
          <a:ln/>
        </p:spPr>
      </p:sp>
      <p:sp>
        <p:nvSpPr>
          <p:cNvPr id="40" name="Shape 37"/>
          <p:cNvSpPr/>
          <p:nvPr/>
        </p:nvSpPr>
        <p:spPr>
          <a:xfrm>
            <a:off x="2220163" y="6789420"/>
            <a:ext cx="133502" cy="133502"/>
          </a:xfrm>
          <a:prstGeom prst="roundRect">
            <a:avLst>
              <a:gd name="adj" fmla="val 97848"/>
            </a:avLst>
          </a:prstGeom>
          <a:solidFill>
            <a:srgbClr val="4DA6FF"/>
          </a:solidFill>
          <a:ln/>
        </p:spPr>
      </p:sp>
      <p:sp>
        <p:nvSpPr>
          <p:cNvPr id="41" name="Shape 38"/>
          <p:cNvSpPr/>
          <p:nvPr/>
        </p:nvSpPr>
        <p:spPr>
          <a:xfrm>
            <a:off x="4154119" y="6789420"/>
            <a:ext cx="133502" cy="133502"/>
          </a:xfrm>
          <a:prstGeom prst="roundRect">
            <a:avLst>
              <a:gd name="adj" fmla="val 97848"/>
            </a:avLst>
          </a:prstGeom>
          <a:solidFill>
            <a:srgbClr val="61CE70"/>
          </a:solidFill>
          <a:ln/>
        </p:spPr>
      </p:sp>
      <p:sp>
        <p:nvSpPr>
          <p:cNvPr id="42" name="Shape 39"/>
          <p:cNvSpPr/>
          <p:nvPr/>
        </p:nvSpPr>
        <p:spPr>
          <a:xfrm>
            <a:off x="5633618" y="6789420"/>
            <a:ext cx="133502" cy="133502"/>
          </a:xfrm>
          <a:prstGeom prst="roundRect">
            <a:avLst>
              <a:gd name="adj" fmla="val 97848"/>
            </a:avLst>
          </a:prstGeom>
          <a:solidFill>
            <a:srgbClr val="C44DFF"/>
          </a:solidFill>
          <a:ln/>
        </p:spPr>
      </p:sp>
      <p:sp>
        <p:nvSpPr>
          <p:cNvPr id="43" name="Text 40"/>
          <p:cNvSpPr txBox="1"/>
          <p:nvPr/>
        </p:nvSpPr>
        <p:spPr>
          <a:xfrm>
            <a:off x="784555" y="6778447"/>
            <a:ext cx="1390802"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Classical Components</a:t>
            </a:r>
            <a:endParaRPr lang="en-US" sz="1000" dirty="0"/>
          </a:p>
        </p:txBody>
      </p:sp>
      <p:sp>
        <p:nvSpPr>
          <p:cNvPr id="44" name="Text 41"/>
          <p:cNvSpPr txBox="1"/>
          <p:nvPr/>
        </p:nvSpPr>
        <p:spPr>
          <a:xfrm>
            <a:off x="2410358" y="6778447"/>
            <a:ext cx="1705356"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Post-Quantum Components</a:t>
            </a:r>
            <a:endParaRPr lang="en-US" sz="1000" dirty="0"/>
          </a:p>
        </p:txBody>
      </p:sp>
      <p:sp>
        <p:nvSpPr>
          <p:cNvPr id="45" name="Text 42"/>
          <p:cNvSpPr txBox="1"/>
          <p:nvPr/>
        </p:nvSpPr>
        <p:spPr>
          <a:xfrm>
            <a:off x="4344314" y="6778447"/>
            <a:ext cx="1248156"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Hybrid Components</a:t>
            </a:r>
            <a:endParaRPr lang="en-US" sz="1000" dirty="0"/>
          </a:p>
        </p:txBody>
      </p:sp>
      <p:sp>
        <p:nvSpPr>
          <p:cNvPr id="46" name="Text 43"/>
          <p:cNvSpPr txBox="1"/>
          <p:nvPr/>
        </p:nvSpPr>
        <p:spPr>
          <a:xfrm>
            <a:off x="5823814" y="6778447"/>
            <a:ext cx="1105510" cy="152705"/>
          </a:xfrm>
          <a:prstGeom prst="rect">
            <a:avLst/>
          </a:prstGeom>
          <a:noFill/>
          <a:ln/>
        </p:spPr>
        <p:txBody>
          <a:bodyPr wrap="square" lIns="0" tIns="0" rIns="0" bIns="0" rtlCol="0" anchor="ctr"/>
          <a:lstStyle/>
          <a:p>
            <a:pPr algn="l" indent="0" marL="0">
              <a:buNone/>
            </a:pPr>
            <a:r>
              <a:rPr lang="en-US" sz="1000" dirty="0">
                <a:solidFill>
                  <a:srgbClr val="333333"/>
                </a:solidFill>
                <a:latin typeface="Roboto" pitchFamily="34" charset="0"/>
                <a:ea typeface="Roboto" pitchFamily="34" charset="-122"/>
                <a:cs typeface="Roboto" pitchFamily="34" charset="-120"/>
              </a:rPr>
              <a:t>Protection Layers</a:t>
            </a:r>
            <a:endParaRPr lang="en-US" sz="1000" dirty="0"/>
          </a:p>
        </p:txBody>
      </p:sp>
      <p:sp>
        <p:nvSpPr>
          <p:cNvPr id="47" name="Shape 44"/>
          <p:cNvSpPr/>
          <p:nvPr/>
        </p:nvSpPr>
        <p:spPr>
          <a:xfrm>
            <a:off x="7234733" y="1813255"/>
            <a:ext cx="4581144" cy="5343754"/>
          </a:xfrm>
          <a:prstGeom prst="roundRect">
            <a:avLst>
              <a:gd name="adj" fmla="val 207"/>
            </a:avLst>
          </a:prstGeom>
          <a:solidFill>
            <a:srgbClr val="F5F9FC"/>
          </a:solidFill>
          <a:ln w="12700">
            <a:solidFill>
              <a:srgbClr val="E0E0E0"/>
            </a:solidFill>
            <a:prstDash val="solid"/>
          </a:ln>
        </p:spPr>
      </p:sp>
      <p:pic>
        <p:nvPicPr>
          <p:cNvPr id="48" name="Image 1" descr="preencoded.png">    </p:cNvPr>
          <p:cNvPicPr>
            <a:picLocks noChangeAspect="1"/>
          </p:cNvPicPr>
          <p:nvPr/>
        </p:nvPicPr>
        <p:blipFill>
          <a:blip r:embed="rId2"/>
          <a:srcRect l="0" r="0" t="0" b="0"/>
          <a:stretch/>
        </p:blipFill>
        <p:spPr>
          <a:xfrm>
            <a:off x="7434986" y="2061972"/>
            <a:ext cx="200254" cy="200254"/>
          </a:xfrm>
          <a:prstGeom prst="rect">
            <a:avLst/>
          </a:prstGeom>
        </p:spPr>
      </p:pic>
      <p:sp>
        <p:nvSpPr>
          <p:cNvPr id="49" name="Text 45"/>
          <p:cNvSpPr txBox="1"/>
          <p:nvPr/>
        </p:nvSpPr>
        <p:spPr>
          <a:xfrm>
            <a:off x="7635240" y="2013509"/>
            <a:ext cx="1629461" cy="305410"/>
          </a:xfrm>
          <a:prstGeom prst="rect">
            <a:avLst/>
          </a:prstGeom>
          <a:noFill/>
          <a:ln/>
        </p:spPr>
        <p:txBody>
          <a:bodyPr wrap="square" lIns="0" tIns="0" rIns="0" bIns="0" rtlCol="0" anchor="ctr"/>
          <a:lstStyle/>
          <a:p>
            <a:pPr algn="l" indent="0" marL="0">
              <a:buNone/>
            </a:pPr>
            <a:r>
              <a:rPr lang="en-US" sz="1600" dirty="0">
                <a:solidFill>
                  <a:srgbClr val="0B4D6C"/>
                </a:solidFill>
                <a:latin typeface="Montserrat" pitchFamily="34" charset="0"/>
                <a:ea typeface="Montserrat" pitchFamily="34" charset="-122"/>
                <a:cs typeface="Montserrat" pitchFamily="34" charset="-120"/>
              </a:rPr>
              <a:t>Protocol Flows</a:t>
            </a:r>
            <a:endParaRPr lang="en-US" sz="1600" dirty="0"/>
          </a:p>
        </p:txBody>
      </p:sp>
      <p:sp>
        <p:nvSpPr>
          <p:cNvPr id="50" name="Text 46"/>
          <p:cNvSpPr txBox="1"/>
          <p:nvPr/>
        </p:nvSpPr>
        <p:spPr>
          <a:xfrm>
            <a:off x="7434986" y="2472538"/>
            <a:ext cx="2705710"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Hybrid Key Exchange Protocol</a:t>
            </a:r>
            <a:endParaRPr lang="en-US" sz="1300" dirty="0"/>
          </a:p>
        </p:txBody>
      </p:sp>
      <p:sp>
        <p:nvSpPr>
          <p:cNvPr id="51" name="Text 47"/>
          <p:cNvSpPr txBox="1"/>
          <p:nvPr/>
        </p:nvSpPr>
        <p:spPr>
          <a:xfrm>
            <a:off x="7434986" y="5067605"/>
            <a:ext cx="2419502"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Dual Signature Verification</a:t>
            </a:r>
            <a:endParaRPr lang="en-US" sz="1300" dirty="0"/>
          </a:p>
        </p:txBody>
      </p:sp>
      <p:sp>
        <p:nvSpPr>
          <p:cNvPr id="52" name="Shape 48"/>
          <p:cNvSpPr/>
          <p:nvPr/>
        </p:nvSpPr>
        <p:spPr>
          <a:xfrm>
            <a:off x="7434986" y="2848356"/>
            <a:ext cx="247802" cy="247802"/>
          </a:xfrm>
          <a:prstGeom prst="ellipse">
            <a:avLst/>
          </a:prstGeom>
          <a:solidFill>
            <a:srgbClr val="168EA9"/>
          </a:solidFill>
          <a:ln/>
        </p:spPr>
      </p:sp>
      <p:sp>
        <p:nvSpPr>
          <p:cNvPr id="53" name="Shape 49"/>
          <p:cNvSpPr/>
          <p:nvPr/>
        </p:nvSpPr>
        <p:spPr>
          <a:xfrm>
            <a:off x="7434986" y="3210458"/>
            <a:ext cx="247802" cy="247802"/>
          </a:xfrm>
          <a:prstGeom prst="ellipse">
            <a:avLst/>
          </a:prstGeom>
          <a:solidFill>
            <a:srgbClr val="168EA9"/>
          </a:solidFill>
          <a:ln/>
        </p:spPr>
      </p:sp>
      <p:sp>
        <p:nvSpPr>
          <p:cNvPr id="54" name="Shape 50"/>
          <p:cNvSpPr/>
          <p:nvPr/>
        </p:nvSpPr>
        <p:spPr>
          <a:xfrm>
            <a:off x="7434986" y="3571646"/>
            <a:ext cx="247802" cy="247802"/>
          </a:xfrm>
          <a:prstGeom prst="ellipse">
            <a:avLst/>
          </a:prstGeom>
          <a:solidFill>
            <a:srgbClr val="168EA9"/>
          </a:solidFill>
          <a:ln/>
        </p:spPr>
      </p:sp>
      <p:sp>
        <p:nvSpPr>
          <p:cNvPr id="55" name="Shape 51"/>
          <p:cNvSpPr/>
          <p:nvPr/>
        </p:nvSpPr>
        <p:spPr>
          <a:xfrm>
            <a:off x="7434986" y="3933749"/>
            <a:ext cx="247802" cy="247802"/>
          </a:xfrm>
          <a:prstGeom prst="ellipse">
            <a:avLst/>
          </a:prstGeom>
          <a:solidFill>
            <a:srgbClr val="168EA9"/>
          </a:solidFill>
          <a:ln/>
        </p:spPr>
      </p:sp>
      <p:sp>
        <p:nvSpPr>
          <p:cNvPr id="56" name="Shape 52"/>
          <p:cNvSpPr/>
          <p:nvPr/>
        </p:nvSpPr>
        <p:spPr>
          <a:xfrm>
            <a:off x="7434986" y="4295851"/>
            <a:ext cx="247802" cy="247802"/>
          </a:xfrm>
          <a:prstGeom prst="ellipse">
            <a:avLst/>
          </a:prstGeom>
          <a:solidFill>
            <a:srgbClr val="168EA9"/>
          </a:solidFill>
          <a:ln/>
        </p:spPr>
      </p:sp>
      <p:sp>
        <p:nvSpPr>
          <p:cNvPr id="57" name="Shape 53"/>
          <p:cNvSpPr/>
          <p:nvPr/>
        </p:nvSpPr>
        <p:spPr>
          <a:xfrm>
            <a:off x="7434986" y="4657954"/>
            <a:ext cx="247802" cy="247802"/>
          </a:xfrm>
          <a:prstGeom prst="ellipse">
            <a:avLst/>
          </a:prstGeom>
          <a:solidFill>
            <a:srgbClr val="168EA9"/>
          </a:solidFill>
          <a:ln/>
        </p:spPr>
      </p:sp>
      <p:sp>
        <p:nvSpPr>
          <p:cNvPr id="58" name="Shape 54"/>
          <p:cNvSpPr/>
          <p:nvPr/>
        </p:nvSpPr>
        <p:spPr>
          <a:xfrm>
            <a:off x="7434986" y="5442509"/>
            <a:ext cx="247802" cy="247802"/>
          </a:xfrm>
          <a:prstGeom prst="ellipse">
            <a:avLst/>
          </a:prstGeom>
          <a:solidFill>
            <a:srgbClr val="168EA9"/>
          </a:solidFill>
          <a:ln/>
        </p:spPr>
      </p:sp>
      <p:sp>
        <p:nvSpPr>
          <p:cNvPr id="59" name="Shape 55"/>
          <p:cNvSpPr/>
          <p:nvPr/>
        </p:nvSpPr>
        <p:spPr>
          <a:xfrm>
            <a:off x="7434986" y="5804611"/>
            <a:ext cx="247802" cy="247802"/>
          </a:xfrm>
          <a:prstGeom prst="ellipse">
            <a:avLst/>
          </a:prstGeom>
          <a:solidFill>
            <a:srgbClr val="168EA9"/>
          </a:solidFill>
          <a:ln/>
        </p:spPr>
      </p:sp>
      <p:sp>
        <p:nvSpPr>
          <p:cNvPr id="60" name="Shape 56"/>
          <p:cNvSpPr/>
          <p:nvPr/>
        </p:nvSpPr>
        <p:spPr>
          <a:xfrm>
            <a:off x="7434986" y="6166714"/>
            <a:ext cx="247802" cy="247802"/>
          </a:xfrm>
          <a:prstGeom prst="ellipse">
            <a:avLst/>
          </a:prstGeom>
          <a:solidFill>
            <a:srgbClr val="168EA9"/>
          </a:solidFill>
          <a:ln/>
        </p:spPr>
      </p:sp>
      <p:sp>
        <p:nvSpPr>
          <p:cNvPr id="61" name="Shape 57"/>
          <p:cNvSpPr/>
          <p:nvPr/>
        </p:nvSpPr>
        <p:spPr>
          <a:xfrm>
            <a:off x="7434986" y="6528816"/>
            <a:ext cx="247802" cy="247802"/>
          </a:xfrm>
          <a:prstGeom prst="ellipse">
            <a:avLst/>
          </a:prstGeom>
          <a:solidFill>
            <a:srgbClr val="168EA9"/>
          </a:solidFill>
          <a:ln/>
        </p:spPr>
      </p:sp>
      <p:sp>
        <p:nvSpPr>
          <p:cNvPr id="62" name="Text 58"/>
          <p:cNvSpPr txBox="1"/>
          <p:nvPr/>
        </p:nvSpPr>
        <p:spPr>
          <a:xfrm>
            <a:off x="7519111" y="2869387"/>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1</a:t>
            </a:r>
            <a:endParaRPr lang="en-US" sz="1100" dirty="0"/>
          </a:p>
        </p:txBody>
      </p:sp>
      <p:sp>
        <p:nvSpPr>
          <p:cNvPr id="63" name="Text 59"/>
          <p:cNvSpPr txBox="1"/>
          <p:nvPr/>
        </p:nvSpPr>
        <p:spPr>
          <a:xfrm>
            <a:off x="7519111" y="3231490"/>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2</a:t>
            </a:r>
            <a:endParaRPr lang="en-US" sz="1100" dirty="0"/>
          </a:p>
        </p:txBody>
      </p:sp>
      <p:sp>
        <p:nvSpPr>
          <p:cNvPr id="64" name="Text 60"/>
          <p:cNvSpPr txBox="1"/>
          <p:nvPr/>
        </p:nvSpPr>
        <p:spPr>
          <a:xfrm>
            <a:off x="7519111" y="3592678"/>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3</a:t>
            </a:r>
            <a:endParaRPr lang="en-US" sz="1100" dirty="0"/>
          </a:p>
        </p:txBody>
      </p:sp>
      <p:sp>
        <p:nvSpPr>
          <p:cNvPr id="65" name="Text 61"/>
          <p:cNvSpPr txBox="1"/>
          <p:nvPr/>
        </p:nvSpPr>
        <p:spPr>
          <a:xfrm>
            <a:off x="7519111" y="3954780"/>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4</a:t>
            </a:r>
            <a:endParaRPr lang="en-US" sz="1100" dirty="0"/>
          </a:p>
        </p:txBody>
      </p:sp>
      <p:sp>
        <p:nvSpPr>
          <p:cNvPr id="66" name="Text 62"/>
          <p:cNvSpPr txBox="1"/>
          <p:nvPr/>
        </p:nvSpPr>
        <p:spPr>
          <a:xfrm>
            <a:off x="7519111" y="4316882"/>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5</a:t>
            </a:r>
            <a:endParaRPr lang="en-US" sz="1100" dirty="0"/>
          </a:p>
        </p:txBody>
      </p:sp>
      <p:sp>
        <p:nvSpPr>
          <p:cNvPr id="67" name="Text 63"/>
          <p:cNvSpPr txBox="1"/>
          <p:nvPr/>
        </p:nvSpPr>
        <p:spPr>
          <a:xfrm>
            <a:off x="7519111" y="4678985"/>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6</a:t>
            </a:r>
            <a:endParaRPr lang="en-US" sz="1100" dirty="0"/>
          </a:p>
        </p:txBody>
      </p:sp>
      <p:sp>
        <p:nvSpPr>
          <p:cNvPr id="68" name="Text 64"/>
          <p:cNvSpPr txBox="1"/>
          <p:nvPr/>
        </p:nvSpPr>
        <p:spPr>
          <a:xfrm>
            <a:off x="7519111" y="5463540"/>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1</a:t>
            </a:r>
            <a:endParaRPr lang="en-US" sz="1100" dirty="0"/>
          </a:p>
        </p:txBody>
      </p:sp>
      <p:sp>
        <p:nvSpPr>
          <p:cNvPr id="69" name="Text 65"/>
          <p:cNvSpPr txBox="1"/>
          <p:nvPr/>
        </p:nvSpPr>
        <p:spPr>
          <a:xfrm>
            <a:off x="7519111" y="5825642"/>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2</a:t>
            </a:r>
            <a:endParaRPr lang="en-US" sz="1100" dirty="0"/>
          </a:p>
        </p:txBody>
      </p:sp>
      <p:sp>
        <p:nvSpPr>
          <p:cNvPr id="70" name="Text 66"/>
          <p:cNvSpPr txBox="1"/>
          <p:nvPr/>
        </p:nvSpPr>
        <p:spPr>
          <a:xfrm>
            <a:off x="7519111" y="6187745"/>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3</a:t>
            </a:r>
            <a:endParaRPr lang="en-US" sz="1100" dirty="0"/>
          </a:p>
        </p:txBody>
      </p:sp>
      <p:sp>
        <p:nvSpPr>
          <p:cNvPr id="71" name="Text 67"/>
          <p:cNvSpPr txBox="1"/>
          <p:nvPr/>
        </p:nvSpPr>
        <p:spPr>
          <a:xfrm>
            <a:off x="7519111" y="6549847"/>
            <a:ext cx="191110" cy="210312"/>
          </a:xfrm>
          <a:prstGeom prst="rect">
            <a:avLst/>
          </a:prstGeom>
          <a:noFill/>
          <a:ln/>
        </p:spPr>
        <p:txBody>
          <a:bodyPr wrap="square" lIns="0" tIns="0" rIns="0" bIns="0" rtlCol="0" anchor="ctr"/>
          <a:lstStyle/>
          <a:p>
            <a:pPr algn="l" indent="0" marL="0">
              <a:buNone/>
            </a:pPr>
            <a:r>
              <a:rPr lang="en-US" sz="1100" b="1" dirty="0">
                <a:solidFill>
                  <a:srgbClr val="FFFFFF"/>
                </a:solidFill>
                <a:latin typeface="Roboto" pitchFamily="34" charset="0"/>
                <a:ea typeface="Roboto" pitchFamily="34" charset="-122"/>
                <a:cs typeface="Roboto" pitchFamily="34" charset="-120"/>
              </a:rPr>
              <a:t>4</a:t>
            </a:r>
            <a:endParaRPr lang="en-US" sz="1100" dirty="0"/>
          </a:p>
        </p:txBody>
      </p:sp>
      <p:sp>
        <p:nvSpPr>
          <p:cNvPr id="72" name="Text 68"/>
          <p:cNvSpPr txBox="1"/>
          <p:nvPr/>
        </p:nvSpPr>
        <p:spPr>
          <a:xfrm>
            <a:off x="7777886" y="2867558"/>
            <a:ext cx="1953158"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Client generates ECDH keypair</a:t>
            </a:r>
            <a:endParaRPr lang="en-US" sz="1100" dirty="0"/>
          </a:p>
        </p:txBody>
      </p:sp>
      <p:sp>
        <p:nvSpPr>
          <p:cNvPr id="73" name="Text 69"/>
          <p:cNvSpPr txBox="1"/>
          <p:nvPr/>
        </p:nvSpPr>
        <p:spPr>
          <a:xfrm>
            <a:off x="9902952" y="2867558"/>
            <a:ext cx="109545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ML-KEM keypair</a:t>
            </a:r>
            <a:endParaRPr lang="en-US" sz="1100" dirty="0"/>
          </a:p>
        </p:txBody>
      </p:sp>
      <p:sp>
        <p:nvSpPr>
          <p:cNvPr id="74" name="Text 70"/>
          <p:cNvSpPr txBox="1"/>
          <p:nvPr/>
        </p:nvSpPr>
        <p:spPr>
          <a:xfrm>
            <a:off x="7777886" y="3228746"/>
            <a:ext cx="327721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Client sends public keys to server (ECDH + ML-KEM)</a:t>
            </a:r>
            <a:endParaRPr lang="en-US" sz="1100" dirty="0"/>
          </a:p>
        </p:txBody>
      </p:sp>
      <p:sp>
        <p:nvSpPr>
          <p:cNvPr id="75" name="Text 71"/>
          <p:cNvSpPr txBox="1"/>
          <p:nvPr/>
        </p:nvSpPr>
        <p:spPr>
          <a:xfrm>
            <a:off x="7777886" y="3590849"/>
            <a:ext cx="3296412"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Server generates ECDH keypair + ML-KEM ciphertext</a:t>
            </a:r>
            <a:endParaRPr lang="en-US" sz="1100" dirty="0"/>
          </a:p>
        </p:txBody>
      </p:sp>
      <p:sp>
        <p:nvSpPr>
          <p:cNvPr id="76" name="Text 72"/>
          <p:cNvSpPr txBox="1"/>
          <p:nvPr/>
        </p:nvSpPr>
        <p:spPr>
          <a:xfrm>
            <a:off x="7777886" y="3952951"/>
            <a:ext cx="3286354"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Server derives shared secret from both mechanisms</a:t>
            </a:r>
            <a:endParaRPr lang="en-US" sz="1100" dirty="0"/>
          </a:p>
        </p:txBody>
      </p:sp>
      <p:sp>
        <p:nvSpPr>
          <p:cNvPr id="77" name="Text 73"/>
          <p:cNvSpPr txBox="1"/>
          <p:nvPr/>
        </p:nvSpPr>
        <p:spPr>
          <a:xfrm>
            <a:off x="7777886" y="4315054"/>
            <a:ext cx="3514954"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Client decapsulates and derives matching shared secret</a:t>
            </a:r>
            <a:endParaRPr lang="en-US" sz="1100" dirty="0"/>
          </a:p>
        </p:txBody>
      </p:sp>
      <p:sp>
        <p:nvSpPr>
          <p:cNvPr id="78" name="Text 74"/>
          <p:cNvSpPr txBox="1"/>
          <p:nvPr/>
        </p:nvSpPr>
        <p:spPr>
          <a:xfrm>
            <a:off x="7777886" y="4677156"/>
            <a:ext cx="3020263"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Final key = KDF(ECDH_secret || ML-KEM_secret)</a:t>
            </a:r>
            <a:endParaRPr lang="en-US" sz="1100" dirty="0"/>
          </a:p>
        </p:txBody>
      </p:sp>
      <p:sp>
        <p:nvSpPr>
          <p:cNvPr id="79" name="Text 75"/>
          <p:cNvSpPr txBox="1"/>
          <p:nvPr/>
        </p:nvSpPr>
        <p:spPr>
          <a:xfrm>
            <a:off x="7777886" y="5461711"/>
            <a:ext cx="1724558"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Sign message with ECDSA</a:t>
            </a:r>
            <a:endParaRPr lang="en-US" sz="1100" dirty="0"/>
          </a:p>
        </p:txBody>
      </p:sp>
      <p:sp>
        <p:nvSpPr>
          <p:cNvPr id="80" name="Text 76"/>
          <p:cNvSpPr txBox="1"/>
          <p:nvPr/>
        </p:nvSpPr>
        <p:spPr>
          <a:xfrm>
            <a:off x="9668866" y="5461711"/>
            <a:ext cx="60076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ML-DSA</a:t>
            </a:r>
            <a:endParaRPr lang="en-US" sz="1100" dirty="0"/>
          </a:p>
        </p:txBody>
      </p:sp>
      <p:sp>
        <p:nvSpPr>
          <p:cNvPr id="81" name="Text 77"/>
          <p:cNvSpPr txBox="1"/>
          <p:nvPr/>
        </p:nvSpPr>
        <p:spPr>
          <a:xfrm>
            <a:off x="7777886" y="5823814"/>
            <a:ext cx="2514600"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Transmit message with both signatures</a:t>
            </a:r>
            <a:endParaRPr lang="en-US" sz="1100" dirty="0"/>
          </a:p>
        </p:txBody>
      </p:sp>
      <p:sp>
        <p:nvSpPr>
          <p:cNvPr id="82" name="Text 78"/>
          <p:cNvSpPr txBox="1"/>
          <p:nvPr/>
        </p:nvSpPr>
        <p:spPr>
          <a:xfrm>
            <a:off x="7777886" y="6185916"/>
            <a:ext cx="2334463"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Verify both signatures independently</a:t>
            </a:r>
            <a:endParaRPr lang="en-US" sz="1100" dirty="0"/>
          </a:p>
        </p:txBody>
      </p:sp>
      <p:sp>
        <p:nvSpPr>
          <p:cNvPr id="83" name="Text 79"/>
          <p:cNvSpPr txBox="1"/>
          <p:nvPr/>
        </p:nvSpPr>
        <p:spPr>
          <a:xfrm>
            <a:off x="7777886" y="6548018"/>
            <a:ext cx="933602"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Accept only if</a:t>
            </a:r>
            <a:endParaRPr lang="en-US" sz="1100" dirty="0"/>
          </a:p>
        </p:txBody>
      </p:sp>
      <p:sp>
        <p:nvSpPr>
          <p:cNvPr id="84" name="Text 80"/>
          <p:cNvSpPr txBox="1"/>
          <p:nvPr/>
        </p:nvSpPr>
        <p:spPr>
          <a:xfrm>
            <a:off x="8884310" y="6548018"/>
            <a:ext cx="140086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verifications succeed</a:t>
            </a:r>
            <a:endParaRPr lang="en-US" sz="1100" dirty="0"/>
          </a:p>
        </p:txBody>
      </p:sp>
      <p:sp>
        <p:nvSpPr>
          <p:cNvPr id="85" name="Text 81"/>
          <p:cNvSpPr txBox="1"/>
          <p:nvPr/>
        </p:nvSpPr>
        <p:spPr>
          <a:xfrm>
            <a:off x="9624974" y="2867558"/>
            <a:ext cx="391363" cy="162763"/>
          </a:xfrm>
          <a:prstGeom prst="rect">
            <a:avLst/>
          </a:prstGeom>
          <a:noFill/>
          <a:ln/>
        </p:spPr>
        <p:txBody>
          <a:bodyPr wrap="square" lIns="0" tIns="0" rIns="0" bIns="0" rtlCol="0" anchor="ctr"/>
          <a:lstStyle/>
          <a:p>
            <a:pPr algn="l" indent="0" marL="0">
              <a:buNone/>
            </a:pPr>
            <a:r>
              <a:rPr lang="en-US" sz="1100" b="1" dirty="0">
                <a:solidFill>
                  <a:srgbClr val="333333"/>
                </a:solidFill>
                <a:latin typeface="Roboto" pitchFamily="34" charset="0"/>
                <a:ea typeface="Roboto" pitchFamily="34" charset="-122"/>
                <a:cs typeface="Roboto" pitchFamily="34" charset="-120"/>
              </a:rPr>
              <a:t>AND</a:t>
            </a:r>
            <a:endParaRPr lang="en-US" sz="1100" dirty="0"/>
          </a:p>
        </p:txBody>
      </p:sp>
      <p:sp>
        <p:nvSpPr>
          <p:cNvPr id="86" name="Text 82"/>
          <p:cNvSpPr txBox="1"/>
          <p:nvPr/>
        </p:nvSpPr>
        <p:spPr>
          <a:xfrm>
            <a:off x="9390888" y="5461711"/>
            <a:ext cx="391363" cy="162763"/>
          </a:xfrm>
          <a:prstGeom prst="rect">
            <a:avLst/>
          </a:prstGeom>
          <a:noFill/>
          <a:ln/>
        </p:spPr>
        <p:txBody>
          <a:bodyPr wrap="square" lIns="0" tIns="0" rIns="0" bIns="0" rtlCol="0" anchor="ctr"/>
          <a:lstStyle/>
          <a:p>
            <a:pPr algn="l" indent="0" marL="0">
              <a:buNone/>
            </a:pPr>
            <a:r>
              <a:rPr lang="en-US" sz="1100" b="1" dirty="0">
                <a:solidFill>
                  <a:srgbClr val="333333"/>
                </a:solidFill>
                <a:latin typeface="Roboto" pitchFamily="34" charset="0"/>
                <a:ea typeface="Roboto" pitchFamily="34" charset="-122"/>
                <a:cs typeface="Roboto" pitchFamily="34" charset="-120"/>
              </a:rPr>
              <a:t>AND</a:t>
            </a:r>
            <a:endParaRPr lang="en-US" sz="1100" dirty="0"/>
          </a:p>
        </p:txBody>
      </p:sp>
      <p:sp>
        <p:nvSpPr>
          <p:cNvPr id="87" name="Text 83"/>
          <p:cNvSpPr txBox="1"/>
          <p:nvPr/>
        </p:nvSpPr>
        <p:spPr>
          <a:xfrm>
            <a:off x="8606333" y="6548018"/>
            <a:ext cx="391363" cy="162763"/>
          </a:xfrm>
          <a:prstGeom prst="rect">
            <a:avLst/>
          </a:prstGeom>
          <a:noFill/>
          <a:ln/>
        </p:spPr>
        <p:txBody>
          <a:bodyPr wrap="square" lIns="0" tIns="0" rIns="0" bIns="0" rtlCol="0" anchor="ctr"/>
          <a:lstStyle/>
          <a:p>
            <a:pPr algn="l" indent="0" marL="0">
              <a:buNone/>
            </a:pPr>
            <a:r>
              <a:rPr lang="en-US" sz="1100" b="1" dirty="0">
                <a:solidFill>
                  <a:srgbClr val="333333"/>
                </a:solidFill>
                <a:latin typeface="Roboto" pitchFamily="34" charset="0"/>
                <a:ea typeface="Roboto" pitchFamily="34" charset="-122"/>
                <a:cs typeface="Roboto" pitchFamily="34" charset="-120"/>
              </a:rPr>
              <a:t>both</a:t>
            </a:r>
            <a:endParaRPr lang="en-US" sz="1100" dirty="0"/>
          </a:p>
        </p:txBody>
      </p:sp>
      <p:sp>
        <p:nvSpPr>
          <p:cNvPr id="88" name="Shape 84"/>
          <p:cNvSpPr/>
          <p:nvPr/>
        </p:nvSpPr>
        <p:spPr>
          <a:xfrm>
            <a:off x="381305" y="7343546"/>
            <a:ext cx="3685946" cy="1561795"/>
          </a:xfrm>
          <a:prstGeom prst="rect">
            <a:avLst/>
          </a:prstGeom>
          <a:solidFill>
            <a:srgbClr val="F5F9FC"/>
          </a:solidFill>
          <a:ln/>
        </p:spPr>
      </p:sp>
      <p:sp>
        <p:nvSpPr>
          <p:cNvPr id="89" name="Shape 85"/>
          <p:cNvSpPr/>
          <p:nvPr/>
        </p:nvSpPr>
        <p:spPr>
          <a:xfrm>
            <a:off x="381305" y="7343546"/>
            <a:ext cx="38405" cy="1561795"/>
          </a:xfrm>
          <a:prstGeom prst="rect">
            <a:avLst/>
          </a:prstGeom>
          <a:solidFill>
            <a:srgbClr val="168EA9"/>
          </a:solidFill>
          <a:ln/>
        </p:spPr>
      </p:sp>
      <p:pic>
        <p:nvPicPr>
          <p:cNvPr id="90" name="Image 2" descr="preencoded.png">    </p:cNvPr>
          <p:cNvPicPr>
            <a:picLocks noChangeAspect="1"/>
          </p:cNvPicPr>
          <p:nvPr/>
        </p:nvPicPr>
        <p:blipFill>
          <a:blip r:embed="rId3"/>
          <a:srcRect l="0" r="0" t="0" b="0"/>
          <a:stretch/>
        </p:blipFill>
        <p:spPr>
          <a:xfrm>
            <a:off x="562356" y="7498080"/>
            <a:ext cx="171907" cy="171907"/>
          </a:xfrm>
          <a:prstGeom prst="rect">
            <a:avLst/>
          </a:prstGeom>
        </p:spPr>
      </p:pic>
      <p:sp>
        <p:nvSpPr>
          <p:cNvPr id="91" name="Shape 86"/>
          <p:cNvSpPr/>
          <p:nvPr/>
        </p:nvSpPr>
        <p:spPr>
          <a:xfrm>
            <a:off x="4254703" y="7343546"/>
            <a:ext cx="3685946" cy="1561795"/>
          </a:xfrm>
          <a:prstGeom prst="rect">
            <a:avLst/>
          </a:prstGeom>
          <a:solidFill>
            <a:srgbClr val="F5F9FC"/>
          </a:solidFill>
          <a:ln/>
        </p:spPr>
      </p:sp>
      <p:sp>
        <p:nvSpPr>
          <p:cNvPr id="92" name="Shape 87"/>
          <p:cNvSpPr/>
          <p:nvPr/>
        </p:nvSpPr>
        <p:spPr>
          <a:xfrm>
            <a:off x="4254703" y="7343546"/>
            <a:ext cx="38405" cy="1561795"/>
          </a:xfrm>
          <a:prstGeom prst="rect">
            <a:avLst/>
          </a:prstGeom>
          <a:solidFill>
            <a:srgbClr val="168EA9"/>
          </a:solidFill>
          <a:ln/>
        </p:spPr>
      </p:sp>
      <p:sp>
        <p:nvSpPr>
          <p:cNvPr id="93" name="Shape 88"/>
          <p:cNvSpPr/>
          <p:nvPr/>
        </p:nvSpPr>
        <p:spPr>
          <a:xfrm>
            <a:off x="8128102" y="7343546"/>
            <a:ext cx="3685946" cy="1561795"/>
          </a:xfrm>
          <a:prstGeom prst="rect">
            <a:avLst/>
          </a:prstGeom>
          <a:solidFill>
            <a:srgbClr val="F5F9FC"/>
          </a:solidFill>
          <a:ln/>
        </p:spPr>
      </p:sp>
      <p:sp>
        <p:nvSpPr>
          <p:cNvPr id="94" name="Shape 89"/>
          <p:cNvSpPr/>
          <p:nvPr/>
        </p:nvSpPr>
        <p:spPr>
          <a:xfrm>
            <a:off x="8128102" y="7343546"/>
            <a:ext cx="38405" cy="1561795"/>
          </a:xfrm>
          <a:prstGeom prst="rect">
            <a:avLst/>
          </a:prstGeom>
          <a:solidFill>
            <a:srgbClr val="168EA9"/>
          </a:solidFill>
          <a:ln/>
        </p:spPr>
      </p:sp>
      <p:sp>
        <p:nvSpPr>
          <p:cNvPr id="95" name="Text 90"/>
          <p:cNvSpPr txBox="1"/>
          <p:nvPr/>
        </p:nvSpPr>
        <p:spPr>
          <a:xfrm>
            <a:off x="733349" y="7457846"/>
            <a:ext cx="1381658" cy="257861"/>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Security Levels</a:t>
            </a:r>
            <a:endParaRPr lang="en-US" sz="1300" dirty="0"/>
          </a:p>
        </p:txBody>
      </p:sp>
      <p:sp>
        <p:nvSpPr>
          <p:cNvPr id="96" name="Text 91"/>
          <p:cNvSpPr txBox="1"/>
          <p:nvPr/>
        </p:nvSpPr>
        <p:spPr>
          <a:xfrm>
            <a:off x="4606747" y="7457846"/>
            <a:ext cx="1781251" cy="257861"/>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Leakage Protection</a:t>
            </a:r>
            <a:endParaRPr lang="en-US" sz="1300" dirty="0"/>
          </a:p>
        </p:txBody>
      </p:sp>
      <p:sp>
        <p:nvSpPr>
          <p:cNvPr id="97" name="Text 92"/>
          <p:cNvSpPr txBox="1"/>
          <p:nvPr/>
        </p:nvSpPr>
        <p:spPr>
          <a:xfrm>
            <a:off x="8451799" y="7457846"/>
            <a:ext cx="1581912" cy="257861"/>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Protocol Variants</a:t>
            </a:r>
            <a:endParaRPr lang="en-US" sz="1300" dirty="0"/>
          </a:p>
        </p:txBody>
      </p:sp>
      <p:sp>
        <p:nvSpPr>
          <p:cNvPr id="98" name="Text 93"/>
          <p:cNvSpPr txBox="1"/>
          <p:nvPr/>
        </p:nvSpPr>
        <p:spPr>
          <a:xfrm>
            <a:off x="562356" y="7776058"/>
            <a:ext cx="3372307"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Hybrid Architecture: NIST Level 5+ (256-bit classical + 384-bit PQ security)</a:t>
            </a:r>
            <a:endParaRPr lang="en-US" sz="1100" dirty="0"/>
          </a:p>
        </p:txBody>
      </p:sp>
      <p:sp>
        <p:nvSpPr>
          <p:cNvPr id="99" name="Text 94"/>
          <p:cNvSpPr txBox="1"/>
          <p:nvPr/>
        </p:nvSpPr>
        <p:spPr>
          <a:xfrm>
            <a:off x="562356" y="8188452"/>
            <a:ext cx="2839212"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Key Exchange: 256-bit ECDH + ML-KEM-1024</a:t>
            </a:r>
            <a:endParaRPr lang="en-US" sz="1100" dirty="0"/>
          </a:p>
        </p:txBody>
      </p:sp>
      <p:sp>
        <p:nvSpPr>
          <p:cNvPr id="100" name="Text 95"/>
          <p:cNvSpPr txBox="1"/>
          <p:nvPr/>
        </p:nvSpPr>
        <p:spPr>
          <a:xfrm>
            <a:off x="562356" y="8394192"/>
            <a:ext cx="3248863"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Signatures: ECDSA-P521 + ML-DSA-65/Falcon-1024</a:t>
            </a:r>
            <a:endParaRPr lang="en-US" sz="1100" dirty="0"/>
          </a:p>
        </p:txBody>
      </p:sp>
      <p:pic>
        <p:nvPicPr>
          <p:cNvPr id="101" name="Image 3" descr="preencoded.png">    </p:cNvPr>
          <p:cNvPicPr>
            <a:picLocks noChangeAspect="1"/>
          </p:cNvPicPr>
          <p:nvPr/>
        </p:nvPicPr>
        <p:blipFill>
          <a:blip r:embed="rId4"/>
          <a:srcRect l="0" r="0" t="0" b="0"/>
          <a:stretch/>
        </p:blipFill>
        <p:spPr>
          <a:xfrm>
            <a:off x="4435754" y="7498080"/>
            <a:ext cx="171907" cy="171907"/>
          </a:xfrm>
          <a:prstGeom prst="rect">
            <a:avLst/>
          </a:prstGeom>
        </p:spPr>
      </p:pic>
      <p:sp>
        <p:nvSpPr>
          <p:cNvPr id="102" name="Text 96"/>
          <p:cNvSpPr txBox="1"/>
          <p:nvPr/>
        </p:nvSpPr>
        <p:spPr>
          <a:xfrm>
            <a:off x="4435754" y="7776058"/>
            <a:ext cx="3020263"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Three-tier defense against side-channel attacks:</a:t>
            </a:r>
            <a:endParaRPr lang="en-US" sz="1100" dirty="0"/>
          </a:p>
        </p:txBody>
      </p:sp>
      <p:sp>
        <p:nvSpPr>
          <p:cNvPr id="103" name="Text 97"/>
          <p:cNvSpPr txBox="1"/>
          <p:nvPr/>
        </p:nvSpPr>
        <p:spPr>
          <a:xfrm>
            <a:off x="4435754" y="7981798"/>
            <a:ext cx="3124505"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1. Constant-time implementation of all operations</a:t>
            </a:r>
            <a:endParaRPr lang="en-US" sz="1100" dirty="0"/>
          </a:p>
        </p:txBody>
      </p:sp>
      <p:sp>
        <p:nvSpPr>
          <p:cNvPr id="104" name="Text 98"/>
          <p:cNvSpPr txBox="1"/>
          <p:nvPr/>
        </p:nvSpPr>
        <p:spPr>
          <a:xfrm>
            <a:off x="4435754" y="8188452"/>
            <a:ext cx="2839212"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2. Active noise injection during cryptographic operations</a:t>
            </a:r>
            <a:endParaRPr lang="en-US" sz="1100" dirty="0"/>
          </a:p>
        </p:txBody>
      </p:sp>
      <p:sp>
        <p:nvSpPr>
          <p:cNvPr id="105" name="Text 99"/>
          <p:cNvSpPr txBox="1"/>
          <p:nvPr/>
        </p:nvSpPr>
        <p:spPr>
          <a:xfrm>
            <a:off x="4435754" y="8599932"/>
            <a:ext cx="2791663"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3. Regular key rotation and session isolation</a:t>
            </a:r>
            <a:endParaRPr lang="en-US" sz="1100" dirty="0"/>
          </a:p>
        </p:txBody>
      </p:sp>
      <p:pic>
        <p:nvPicPr>
          <p:cNvPr id="106" name="Image 4" descr="preencoded.png">    </p:cNvPr>
          <p:cNvPicPr>
            <a:picLocks noChangeAspect="1"/>
          </p:cNvPicPr>
          <p:nvPr/>
        </p:nvPicPr>
        <p:blipFill>
          <a:blip r:embed="rId5"/>
          <a:srcRect l="0" r="0" t="-2725" b="-2725"/>
          <a:stretch/>
        </p:blipFill>
        <p:spPr>
          <a:xfrm>
            <a:off x="8309153" y="7498080"/>
            <a:ext cx="142646" cy="171907"/>
          </a:xfrm>
          <a:prstGeom prst="rect">
            <a:avLst/>
          </a:prstGeom>
        </p:spPr>
      </p:pic>
      <p:sp>
        <p:nvSpPr>
          <p:cNvPr id="107" name="Text 100"/>
          <p:cNvSpPr txBox="1"/>
          <p:nvPr/>
        </p:nvSpPr>
        <p:spPr>
          <a:xfrm>
            <a:off x="8309153" y="7776058"/>
            <a:ext cx="3010205"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Standard Mode: All protection features (default)</a:t>
            </a:r>
            <a:endParaRPr lang="en-US" sz="1100" dirty="0"/>
          </a:p>
        </p:txBody>
      </p:sp>
      <p:sp>
        <p:nvSpPr>
          <p:cNvPr id="108" name="Text 101"/>
          <p:cNvSpPr txBox="1"/>
          <p:nvPr/>
        </p:nvSpPr>
        <p:spPr>
          <a:xfrm>
            <a:off x="8309153" y="7981798"/>
            <a:ext cx="3267151" cy="162763"/>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Compatibility Mode: Partial PQ protection for legacy</a:t>
            </a:r>
            <a:endParaRPr lang="en-US" sz="1100" dirty="0"/>
          </a:p>
        </p:txBody>
      </p:sp>
      <p:sp>
        <p:nvSpPr>
          <p:cNvPr id="109" name="Text 102"/>
          <p:cNvSpPr txBox="1"/>
          <p:nvPr/>
        </p:nvSpPr>
        <p:spPr>
          <a:xfrm>
            <a:off x="8309153" y="8188452"/>
            <a:ext cx="2648102"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High Security Mode: Additional masking + HQC/SPHINCS+</a:t>
            </a:r>
            <a:endParaRPr lang="en-US" sz="1100" dirty="0"/>
          </a:p>
        </p:txBody>
      </p:sp>
      <p:sp>
        <p:nvSpPr>
          <p:cNvPr id="110" name="Shape 103"/>
          <p:cNvSpPr/>
          <p:nvPr/>
        </p:nvSpPr>
        <p:spPr>
          <a:xfrm>
            <a:off x="0" y="8900770"/>
            <a:ext cx="12191695" cy="286207"/>
          </a:xfrm>
          <a:prstGeom prst="rect">
            <a:avLst/>
          </a:prstGeom>
          <a:solidFill>
            <a:srgbClr val="0B4D6C"/>
          </a:solidFill>
          <a:ln/>
        </p:spPr>
      </p:sp>
      <p:sp>
        <p:nvSpPr>
          <p:cNvPr id="111" name="Text 104"/>
          <p:cNvSpPr txBox="1"/>
          <p:nvPr/>
        </p:nvSpPr>
        <p:spPr>
          <a:xfrm>
            <a:off x="381305" y="8960206"/>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112" name="Text 105"/>
          <p:cNvSpPr txBox="1"/>
          <p:nvPr/>
        </p:nvSpPr>
        <p:spPr>
          <a:xfrm>
            <a:off x="11656771" y="8960206"/>
            <a:ext cx="267005"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19</a:t>
            </a:r>
            <a:endParaRPr lang="en-US" sz="1100" dirty="0"/>
          </a:p>
        </p:txBody>
      </p:sp>
      <p:sp>
        <p:nvSpPr>
          <p:cNvPr id="113" name="Shape 106"/>
          <p:cNvSpPr/>
          <p:nvPr/>
        </p:nvSpPr>
        <p:spPr>
          <a:xfrm>
            <a:off x="10541203" y="6344107"/>
            <a:ext cx="1466698" cy="323698"/>
          </a:xfrm>
          <a:prstGeom prst="roundRect">
            <a:avLst>
              <a:gd name="adj" fmla="val 33234"/>
            </a:avLst>
          </a:prstGeom>
          <a:solidFill>
            <a:srgbClr val="333333"/>
          </a:solidFill>
          <a:ln/>
        </p:spPr>
      </p:sp>
      <p:pic>
        <p:nvPicPr>
          <p:cNvPr id="114"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115" name="Shape 107"/>
          <p:cNvSpPr/>
          <p:nvPr/>
        </p:nvSpPr>
        <p:spPr>
          <a:xfrm>
            <a:off x="10541203" y="6344107"/>
            <a:ext cx="1466698" cy="323698"/>
          </a:xfrm>
          <a:prstGeom prst="roundRect">
            <a:avLst>
              <a:gd name="adj" fmla="val 33234"/>
            </a:avLst>
          </a:prstGeom>
          <a:solidFill>
            <a:srgbClr val="333333"/>
          </a:solidFill>
          <a:ln/>
        </p:spPr>
      </p:sp>
      <p:sp>
        <p:nvSpPr>
          <p:cNvPr id="116" name="Text 108"/>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117"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118" name="Text 109"/>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3706063"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Executive Summary</a:t>
            </a:r>
            <a:endParaRPr lang="en-US" sz="2600" dirty="0"/>
          </a:p>
        </p:txBody>
      </p:sp>
      <p:sp>
        <p:nvSpPr>
          <p:cNvPr id="5" name="Text 3"/>
          <p:cNvSpPr txBox="1"/>
          <p:nvPr/>
        </p:nvSpPr>
        <p:spPr>
          <a:xfrm>
            <a:off x="571500" y="1257300"/>
            <a:ext cx="2009851"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Project Overview</a:t>
            </a:r>
            <a:endParaRPr lang="en-US" sz="1700" dirty="0"/>
          </a:p>
        </p:txBody>
      </p:sp>
      <p:sp>
        <p:nvSpPr>
          <p:cNvPr id="6" name="Text 4"/>
          <p:cNvSpPr txBox="1"/>
          <p:nvPr/>
        </p:nvSpPr>
        <p:spPr>
          <a:xfrm>
            <a:off x="571500" y="2964485"/>
            <a:ext cx="1571854"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Why Hybrid?</a:t>
            </a:r>
            <a:endParaRPr lang="en-US" sz="1700" dirty="0"/>
          </a:p>
        </p:txBody>
      </p:sp>
      <p:sp>
        <p:nvSpPr>
          <p:cNvPr id="7" name="Text 5"/>
          <p:cNvSpPr txBox="1"/>
          <p:nvPr/>
        </p:nvSpPr>
        <p:spPr>
          <a:xfrm>
            <a:off x="571500" y="1730045"/>
            <a:ext cx="6868058" cy="952805"/>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The Post-Quantum Hybrid Security Framework provides a comprehensive defense strategy against emerging quantum computing threats while maintaining compatibility with existing systems. This layered approach combines classical and quantum-resistant cryptographic algorithms to ensure security during the transition period.</a:t>
            </a:r>
            <a:endParaRPr lang="en-US" sz="1300" dirty="0"/>
          </a:p>
        </p:txBody>
      </p:sp>
      <p:sp>
        <p:nvSpPr>
          <p:cNvPr id="8" name="Text 6"/>
          <p:cNvSpPr txBox="1"/>
          <p:nvPr/>
        </p:nvSpPr>
        <p:spPr>
          <a:xfrm>
            <a:off x="809244" y="3418027"/>
            <a:ext cx="41532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Quantum computers threaten RSA/ECC via Shor's algorithm</a:t>
            </a:r>
            <a:endParaRPr lang="en-US" sz="1200" dirty="0"/>
          </a:p>
        </p:txBody>
      </p:sp>
      <p:sp>
        <p:nvSpPr>
          <p:cNvPr id="9" name="Text 7"/>
          <p:cNvSpPr txBox="1"/>
          <p:nvPr/>
        </p:nvSpPr>
        <p:spPr>
          <a:xfrm>
            <a:off x="809244" y="3745382"/>
            <a:ext cx="5572354"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Hidden Number &amp; Data Leakage (HNDL) attacks exploit side-channel information</a:t>
            </a:r>
            <a:endParaRPr lang="en-US" sz="1200" dirty="0"/>
          </a:p>
        </p:txBody>
      </p:sp>
      <p:sp>
        <p:nvSpPr>
          <p:cNvPr id="10" name="Text 8"/>
          <p:cNvSpPr txBox="1"/>
          <p:nvPr/>
        </p:nvSpPr>
        <p:spPr>
          <a:xfrm>
            <a:off x="809244" y="4073652"/>
            <a:ext cx="527700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Hybrid architecture ensures defense-in-depth against multiple attack vectors</a:t>
            </a:r>
            <a:endParaRPr lang="en-US" sz="1200" dirty="0"/>
          </a:p>
        </p:txBody>
      </p:sp>
      <p:sp>
        <p:nvSpPr>
          <p:cNvPr id="11" name="Text 9"/>
          <p:cNvSpPr txBox="1"/>
          <p:nvPr/>
        </p:nvSpPr>
        <p:spPr>
          <a:xfrm>
            <a:off x="809244" y="4401007"/>
            <a:ext cx="44394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Balances security, performance, and implementation complexity</a:t>
            </a:r>
            <a:endParaRPr lang="en-US" sz="1200" dirty="0"/>
          </a:p>
        </p:txBody>
      </p:sp>
      <p:sp>
        <p:nvSpPr>
          <p:cNvPr id="12" name="Shape 10"/>
          <p:cNvSpPr/>
          <p:nvPr/>
        </p:nvSpPr>
        <p:spPr>
          <a:xfrm>
            <a:off x="7727594" y="1238098"/>
            <a:ext cx="3895344" cy="3715207"/>
          </a:xfrm>
          <a:prstGeom prst="rect">
            <a:avLst/>
          </a:prstGeom>
          <a:solidFill>
            <a:srgbClr val="F5F9FC"/>
          </a:solidFill>
          <a:ln/>
        </p:spPr>
      </p:sp>
      <p:sp>
        <p:nvSpPr>
          <p:cNvPr id="13" name="Shape 11"/>
          <p:cNvSpPr/>
          <p:nvPr/>
        </p:nvSpPr>
        <p:spPr>
          <a:xfrm>
            <a:off x="7727594" y="1238098"/>
            <a:ext cx="28346" cy="3715207"/>
          </a:xfrm>
          <a:prstGeom prst="rect">
            <a:avLst/>
          </a:prstGeom>
          <a:solidFill>
            <a:srgbClr val="168EA9"/>
          </a:solidFill>
          <a:ln/>
        </p:spPr>
      </p:sp>
      <p:sp>
        <p:nvSpPr>
          <p:cNvPr id="14" name="Text 12"/>
          <p:cNvSpPr txBox="1"/>
          <p:nvPr/>
        </p:nvSpPr>
        <p:spPr>
          <a:xfrm>
            <a:off x="7994599" y="1495044"/>
            <a:ext cx="1781251"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Key Takeaways</a:t>
            </a:r>
            <a:endParaRPr lang="en-US" sz="1700" dirty="0"/>
          </a:p>
        </p:txBody>
      </p:sp>
      <p:pic>
        <p:nvPicPr>
          <p:cNvPr id="15" name="Image 0" descr="preencoded.png">    </p:cNvPr>
          <p:cNvPicPr>
            <a:picLocks noChangeAspect="1"/>
          </p:cNvPicPr>
          <p:nvPr/>
        </p:nvPicPr>
        <p:blipFill>
          <a:blip r:embed="rId1"/>
          <a:srcRect l="0" r="0" t="0" b="0"/>
          <a:stretch/>
        </p:blipFill>
        <p:spPr>
          <a:xfrm>
            <a:off x="7994599" y="1939442"/>
            <a:ext cx="181051" cy="181051"/>
          </a:xfrm>
          <a:prstGeom prst="rect">
            <a:avLst/>
          </a:prstGeom>
        </p:spPr>
      </p:pic>
      <p:sp>
        <p:nvSpPr>
          <p:cNvPr id="16" name="Text 13"/>
          <p:cNvSpPr txBox="1"/>
          <p:nvPr/>
        </p:nvSpPr>
        <p:spPr>
          <a:xfrm>
            <a:off x="8175650" y="1967789"/>
            <a:ext cx="329641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Future-proof security against quantum and classical attacks</a:t>
            </a:r>
            <a:endParaRPr lang="en-US" sz="1300" dirty="0"/>
          </a:p>
        </p:txBody>
      </p:sp>
      <p:pic>
        <p:nvPicPr>
          <p:cNvPr id="17" name="Image 1" descr="preencoded.png">    </p:cNvPr>
          <p:cNvPicPr>
            <a:picLocks noChangeAspect="1"/>
          </p:cNvPicPr>
          <p:nvPr/>
        </p:nvPicPr>
        <p:blipFill>
          <a:blip r:embed="rId2"/>
          <a:srcRect l="-1403" r="-1403" t="0" b="0"/>
          <a:stretch/>
        </p:blipFill>
        <p:spPr>
          <a:xfrm>
            <a:off x="7994599" y="2632558"/>
            <a:ext cx="209398" cy="181051"/>
          </a:xfrm>
          <a:prstGeom prst="rect">
            <a:avLst/>
          </a:prstGeom>
        </p:spPr>
      </p:pic>
      <p:sp>
        <p:nvSpPr>
          <p:cNvPr id="18" name="Text 14"/>
          <p:cNvSpPr txBox="1"/>
          <p:nvPr/>
        </p:nvSpPr>
        <p:spPr>
          <a:xfrm>
            <a:off x="8203997" y="2661818"/>
            <a:ext cx="3124505"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Structured migration path from classical to post-quantum cryptography</a:t>
            </a:r>
            <a:endParaRPr lang="en-US" sz="1300" dirty="0"/>
          </a:p>
        </p:txBody>
      </p:sp>
      <p:pic>
        <p:nvPicPr>
          <p:cNvPr id="19" name="Image 2" descr="preencoded.png">    </p:cNvPr>
          <p:cNvPicPr>
            <a:picLocks noChangeAspect="1"/>
          </p:cNvPicPr>
          <p:nvPr/>
        </p:nvPicPr>
        <p:blipFill>
          <a:blip r:embed="rId3"/>
          <a:srcRect l="0" r="0" t="0" b="0"/>
          <a:stretch/>
        </p:blipFill>
        <p:spPr>
          <a:xfrm>
            <a:off x="7994599" y="3326587"/>
            <a:ext cx="181051" cy="181051"/>
          </a:xfrm>
          <a:prstGeom prst="rect">
            <a:avLst/>
          </a:prstGeom>
        </p:spPr>
      </p:pic>
      <p:sp>
        <p:nvSpPr>
          <p:cNvPr id="20" name="Text 15"/>
          <p:cNvSpPr txBox="1"/>
          <p:nvPr/>
        </p:nvSpPr>
        <p:spPr>
          <a:xfrm>
            <a:off x="8175650" y="3354934"/>
            <a:ext cx="3258007"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Compliance with NIST PQC standards and guidelines (2024-2025)</a:t>
            </a:r>
            <a:endParaRPr lang="en-US" sz="1300" dirty="0"/>
          </a:p>
        </p:txBody>
      </p:sp>
      <p:pic>
        <p:nvPicPr>
          <p:cNvPr id="21" name="Image 3" descr="preencoded.png">    </p:cNvPr>
          <p:cNvPicPr>
            <a:picLocks noChangeAspect="1"/>
          </p:cNvPicPr>
          <p:nvPr/>
        </p:nvPicPr>
        <p:blipFill>
          <a:blip r:embed="rId4"/>
          <a:srcRect l="0" r="0" t="0" b="0"/>
          <a:stretch/>
        </p:blipFill>
        <p:spPr>
          <a:xfrm>
            <a:off x="7994599" y="4019702"/>
            <a:ext cx="181051" cy="181051"/>
          </a:xfrm>
          <a:prstGeom prst="rect">
            <a:avLst/>
          </a:prstGeom>
        </p:spPr>
      </p:pic>
      <p:sp>
        <p:nvSpPr>
          <p:cNvPr id="22" name="Text 16"/>
          <p:cNvSpPr txBox="1"/>
          <p:nvPr/>
        </p:nvSpPr>
        <p:spPr>
          <a:xfrm>
            <a:off x="8175650" y="4048963"/>
            <a:ext cx="3096158"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Performance-optimized implementation strategies</a:t>
            </a:r>
            <a:endParaRPr lang="en-US" sz="1300" dirty="0"/>
          </a:p>
        </p:txBody>
      </p:sp>
      <p:sp>
        <p:nvSpPr>
          <p:cNvPr id="23" name="Shape 17"/>
          <p:cNvSpPr/>
          <p:nvPr/>
        </p:nvSpPr>
        <p:spPr>
          <a:xfrm>
            <a:off x="0" y="6572707"/>
            <a:ext cx="12191695" cy="286207"/>
          </a:xfrm>
          <a:prstGeom prst="rect">
            <a:avLst/>
          </a:prstGeom>
          <a:solidFill>
            <a:srgbClr val="0B4D6C"/>
          </a:solidFill>
          <a:ln/>
        </p:spPr>
      </p:sp>
      <p:sp>
        <p:nvSpPr>
          <p:cNvPr id="24" name="Text 18"/>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25" name="Text 19"/>
          <p:cNvSpPr txBox="1"/>
          <p:nvPr/>
        </p:nvSpPr>
        <p:spPr>
          <a:xfrm>
            <a:off x="11733581" y="663122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2</a:t>
            </a:r>
            <a:endParaRPr lang="en-US" sz="1100" dirty="0"/>
          </a:p>
        </p:txBody>
      </p:sp>
      <p:sp>
        <p:nvSpPr>
          <p:cNvPr id="26" name="Shape 20"/>
          <p:cNvSpPr/>
          <p:nvPr/>
        </p:nvSpPr>
        <p:spPr>
          <a:xfrm>
            <a:off x="10541203" y="6344107"/>
            <a:ext cx="1466698" cy="323698"/>
          </a:xfrm>
          <a:prstGeom prst="roundRect">
            <a:avLst>
              <a:gd name="adj" fmla="val 33234"/>
            </a:avLst>
          </a:prstGeom>
          <a:solidFill>
            <a:srgbClr val="333333"/>
          </a:solidFill>
          <a:ln/>
        </p:spPr>
      </p:sp>
      <p:pic>
        <p:nvPicPr>
          <p:cNvPr id="27"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28" name="Shape 21"/>
          <p:cNvSpPr/>
          <p:nvPr/>
        </p:nvSpPr>
        <p:spPr>
          <a:xfrm>
            <a:off x="10541203" y="6344107"/>
            <a:ext cx="1466698" cy="323698"/>
          </a:xfrm>
          <a:prstGeom prst="roundRect">
            <a:avLst>
              <a:gd name="adj" fmla="val 33234"/>
            </a:avLst>
          </a:prstGeom>
          <a:solidFill>
            <a:srgbClr val="333333"/>
          </a:solidFill>
          <a:ln/>
        </p:spPr>
      </p:sp>
      <p:sp>
        <p:nvSpPr>
          <p:cNvPr id="29" name="Text 22"/>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30"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31" name="Text 2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3277210"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Table of Contents</a:t>
            </a:r>
            <a:endParaRPr lang="en-US" sz="2600" dirty="0"/>
          </a:p>
        </p:txBody>
      </p:sp>
      <p:sp>
        <p:nvSpPr>
          <p:cNvPr id="5" name="Text 3"/>
          <p:cNvSpPr txBox="1"/>
          <p:nvPr/>
        </p:nvSpPr>
        <p:spPr>
          <a:xfrm>
            <a:off x="571500" y="1352398"/>
            <a:ext cx="2610612" cy="228600"/>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Introduction &amp; Foundation</a:t>
            </a:r>
            <a:endParaRPr lang="en-US" sz="1400" dirty="0"/>
          </a:p>
        </p:txBody>
      </p:sp>
      <p:sp>
        <p:nvSpPr>
          <p:cNvPr id="6" name="Text 4"/>
          <p:cNvSpPr txBox="1"/>
          <p:nvPr/>
        </p:nvSpPr>
        <p:spPr>
          <a:xfrm>
            <a:off x="571500" y="3511296"/>
            <a:ext cx="2581351" cy="228600"/>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Framework &amp; Architecture</a:t>
            </a:r>
            <a:endParaRPr lang="en-US" sz="1400" dirty="0"/>
          </a:p>
        </p:txBody>
      </p:sp>
      <p:sp>
        <p:nvSpPr>
          <p:cNvPr id="7" name="Text 5"/>
          <p:cNvSpPr txBox="1"/>
          <p:nvPr/>
        </p:nvSpPr>
        <p:spPr>
          <a:xfrm>
            <a:off x="6096305" y="1352398"/>
            <a:ext cx="2628900" cy="228600"/>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Implementation &amp; Analysis</a:t>
            </a:r>
            <a:endParaRPr lang="en-US" sz="1400" dirty="0"/>
          </a:p>
        </p:txBody>
      </p:sp>
      <p:sp>
        <p:nvSpPr>
          <p:cNvPr id="8" name="Text 6"/>
          <p:cNvSpPr txBox="1"/>
          <p:nvPr/>
        </p:nvSpPr>
        <p:spPr>
          <a:xfrm>
            <a:off x="6096305" y="3912718"/>
            <a:ext cx="2496312" cy="228600"/>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Conclusion &amp; Appendices</a:t>
            </a:r>
            <a:endParaRPr lang="en-US" sz="1400" dirty="0"/>
          </a:p>
        </p:txBody>
      </p:sp>
      <p:sp>
        <p:nvSpPr>
          <p:cNvPr id="9" name="Shape 7"/>
          <p:cNvSpPr/>
          <p:nvPr/>
        </p:nvSpPr>
        <p:spPr>
          <a:xfrm>
            <a:off x="571500" y="1702613"/>
            <a:ext cx="267005" cy="267005"/>
          </a:xfrm>
          <a:prstGeom prst="ellipse">
            <a:avLst/>
          </a:prstGeom>
          <a:solidFill>
            <a:srgbClr val="168EA9"/>
          </a:solidFill>
          <a:ln/>
        </p:spPr>
      </p:sp>
      <p:sp>
        <p:nvSpPr>
          <p:cNvPr id="10" name="Shape 8"/>
          <p:cNvSpPr/>
          <p:nvPr/>
        </p:nvSpPr>
        <p:spPr>
          <a:xfrm>
            <a:off x="571500" y="2104949"/>
            <a:ext cx="267005" cy="267005"/>
          </a:xfrm>
          <a:prstGeom prst="ellipse">
            <a:avLst/>
          </a:prstGeom>
          <a:solidFill>
            <a:srgbClr val="168EA9"/>
          </a:solidFill>
          <a:ln/>
        </p:spPr>
      </p:sp>
      <p:sp>
        <p:nvSpPr>
          <p:cNvPr id="11" name="Shape 9"/>
          <p:cNvSpPr/>
          <p:nvPr/>
        </p:nvSpPr>
        <p:spPr>
          <a:xfrm>
            <a:off x="571500" y="2507285"/>
            <a:ext cx="267005" cy="267005"/>
          </a:xfrm>
          <a:prstGeom prst="ellipse">
            <a:avLst/>
          </a:prstGeom>
          <a:solidFill>
            <a:srgbClr val="168EA9"/>
          </a:solidFill>
          <a:ln/>
        </p:spPr>
      </p:sp>
      <p:sp>
        <p:nvSpPr>
          <p:cNvPr id="12" name="Shape 10"/>
          <p:cNvSpPr/>
          <p:nvPr/>
        </p:nvSpPr>
        <p:spPr>
          <a:xfrm>
            <a:off x="571500" y="2908706"/>
            <a:ext cx="267005" cy="267005"/>
          </a:xfrm>
          <a:prstGeom prst="ellipse">
            <a:avLst/>
          </a:prstGeom>
          <a:solidFill>
            <a:srgbClr val="168EA9"/>
          </a:solidFill>
          <a:ln/>
        </p:spPr>
      </p:sp>
      <p:sp>
        <p:nvSpPr>
          <p:cNvPr id="13" name="Shape 11"/>
          <p:cNvSpPr/>
          <p:nvPr/>
        </p:nvSpPr>
        <p:spPr>
          <a:xfrm>
            <a:off x="571500" y="3861511"/>
            <a:ext cx="267005" cy="267005"/>
          </a:xfrm>
          <a:prstGeom prst="ellipse">
            <a:avLst/>
          </a:prstGeom>
          <a:solidFill>
            <a:srgbClr val="168EA9"/>
          </a:solidFill>
          <a:ln/>
        </p:spPr>
      </p:sp>
      <p:sp>
        <p:nvSpPr>
          <p:cNvPr id="14" name="Shape 12"/>
          <p:cNvSpPr/>
          <p:nvPr/>
        </p:nvSpPr>
        <p:spPr>
          <a:xfrm>
            <a:off x="571500" y="4263847"/>
            <a:ext cx="267005" cy="267005"/>
          </a:xfrm>
          <a:prstGeom prst="ellipse">
            <a:avLst/>
          </a:prstGeom>
          <a:solidFill>
            <a:srgbClr val="168EA9"/>
          </a:solidFill>
          <a:ln/>
        </p:spPr>
      </p:sp>
      <p:sp>
        <p:nvSpPr>
          <p:cNvPr id="15" name="Shape 13"/>
          <p:cNvSpPr/>
          <p:nvPr/>
        </p:nvSpPr>
        <p:spPr>
          <a:xfrm>
            <a:off x="571500" y="4665269"/>
            <a:ext cx="267005" cy="267005"/>
          </a:xfrm>
          <a:prstGeom prst="ellipse">
            <a:avLst/>
          </a:prstGeom>
          <a:solidFill>
            <a:srgbClr val="168EA9"/>
          </a:solidFill>
          <a:ln/>
        </p:spPr>
      </p:sp>
      <p:sp>
        <p:nvSpPr>
          <p:cNvPr id="16" name="Shape 14"/>
          <p:cNvSpPr/>
          <p:nvPr/>
        </p:nvSpPr>
        <p:spPr>
          <a:xfrm>
            <a:off x="6096305" y="1702613"/>
            <a:ext cx="267005" cy="267005"/>
          </a:xfrm>
          <a:prstGeom prst="ellipse">
            <a:avLst/>
          </a:prstGeom>
          <a:solidFill>
            <a:srgbClr val="168EA9"/>
          </a:solidFill>
          <a:ln/>
        </p:spPr>
      </p:sp>
      <p:sp>
        <p:nvSpPr>
          <p:cNvPr id="17" name="Shape 15"/>
          <p:cNvSpPr/>
          <p:nvPr/>
        </p:nvSpPr>
        <p:spPr>
          <a:xfrm>
            <a:off x="6096305" y="2104949"/>
            <a:ext cx="267005" cy="267005"/>
          </a:xfrm>
          <a:prstGeom prst="ellipse">
            <a:avLst/>
          </a:prstGeom>
          <a:solidFill>
            <a:srgbClr val="168EA9"/>
          </a:solidFill>
          <a:ln/>
        </p:spPr>
      </p:sp>
      <p:sp>
        <p:nvSpPr>
          <p:cNvPr id="18" name="Shape 16"/>
          <p:cNvSpPr/>
          <p:nvPr/>
        </p:nvSpPr>
        <p:spPr>
          <a:xfrm>
            <a:off x="6096305" y="2507285"/>
            <a:ext cx="267005" cy="267005"/>
          </a:xfrm>
          <a:prstGeom prst="ellipse">
            <a:avLst/>
          </a:prstGeom>
          <a:solidFill>
            <a:srgbClr val="168EA9"/>
          </a:solidFill>
          <a:ln/>
        </p:spPr>
      </p:sp>
      <p:sp>
        <p:nvSpPr>
          <p:cNvPr id="19" name="Shape 17"/>
          <p:cNvSpPr/>
          <p:nvPr/>
        </p:nvSpPr>
        <p:spPr>
          <a:xfrm>
            <a:off x="6096305" y="2908706"/>
            <a:ext cx="267005" cy="267005"/>
          </a:xfrm>
          <a:prstGeom prst="ellipse">
            <a:avLst/>
          </a:prstGeom>
          <a:solidFill>
            <a:srgbClr val="168EA9"/>
          </a:solidFill>
          <a:ln/>
        </p:spPr>
      </p:sp>
      <p:sp>
        <p:nvSpPr>
          <p:cNvPr id="20" name="Shape 18"/>
          <p:cNvSpPr/>
          <p:nvPr/>
        </p:nvSpPr>
        <p:spPr>
          <a:xfrm>
            <a:off x="6096305" y="3311042"/>
            <a:ext cx="267005" cy="267005"/>
          </a:xfrm>
          <a:prstGeom prst="ellipse">
            <a:avLst/>
          </a:prstGeom>
          <a:solidFill>
            <a:srgbClr val="168EA9"/>
          </a:solidFill>
          <a:ln/>
        </p:spPr>
      </p:sp>
      <p:sp>
        <p:nvSpPr>
          <p:cNvPr id="21" name="Shape 19"/>
          <p:cNvSpPr/>
          <p:nvPr/>
        </p:nvSpPr>
        <p:spPr>
          <a:xfrm>
            <a:off x="6096305" y="4263847"/>
            <a:ext cx="267005" cy="267005"/>
          </a:xfrm>
          <a:prstGeom prst="ellipse">
            <a:avLst/>
          </a:prstGeom>
          <a:solidFill>
            <a:srgbClr val="168EA9"/>
          </a:solidFill>
          <a:ln/>
        </p:spPr>
      </p:sp>
      <p:sp>
        <p:nvSpPr>
          <p:cNvPr id="22" name="Shape 20"/>
          <p:cNvSpPr/>
          <p:nvPr/>
        </p:nvSpPr>
        <p:spPr>
          <a:xfrm>
            <a:off x="6096305" y="4665269"/>
            <a:ext cx="267005" cy="267005"/>
          </a:xfrm>
          <a:prstGeom prst="ellipse">
            <a:avLst/>
          </a:prstGeom>
          <a:solidFill>
            <a:srgbClr val="168EA9"/>
          </a:solidFill>
          <a:ln/>
        </p:spPr>
      </p:sp>
      <p:sp>
        <p:nvSpPr>
          <p:cNvPr id="23" name="Shape 21"/>
          <p:cNvSpPr/>
          <p:nvPr/>
        </p:nvSpPr>
        <p:spPr>
          <a:xfrm>
            <a:off x="6096305" y="5067605"/>
            <a:ext cx="267005" cy="267005"/>
          </a:xfrm>
          <a:prstGeom prst="ellipse">
            <a:avLst/>
          </a:prstGeom>
          <a:solidFill>
            <a:srgbClr val="168EA9"/>
          </a:solidFill>
          <a:ln/>
        </p:spPr>
      </p:sp>
      <p:sp>
        <p:nvSpPr>
          <p:cNvPr id="24" name="Shape 22"/>
          <p:cNvSpPr/>
          <p:nvPr/>
        </p:nvSpPr>
        <p:spPr>
          <a:xfrm>
            <a:off x="6096305" y="5469026"/>
            <a:ext cx="267005" cy="267005"/>
          </a:xfrm>
          <a:prstGeom prst="ellipse">
            <a:avLst/>
          </a:prstGeom>
          <a:solidFill>
            <a:srgbClr val="168EA9"/>
          </a:solidFill>
          <a:ln/>
        </p:spPr>
      </p:sp>
      <p:sp>
        <p:nvSpPr>
          <p:cNvPr id="25" name="Text 23"/>
          <p:cNvSpPr txBox="1"/>
          <p:nvPr/>
        </p:nvSpPr>
        <p:spPr>
          <a:xfrm>
            <a:off x="665683" y="1733702"/>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a:t>
            </a:r>
            <a:endParaRPr lang="en-US" sz="1100" dirty="0"/>
          </a:p>
        </p:txBody>
      </p:sp>
      <p:sp>
        <p:nvSpPr>
          <p:cNvPr id="26" name="Text 24"/>
          <p:cNvSpPr txBox="1"/>
          <p:nvPr/>
        </p:nvSpPr>
        <p:spPr>
          <a:xfrm>
            <a:off x="665683" y="2135124"/>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2</a:t>
            </a:r>
            <a:endParaRPr lang="en-US" sz="1100" dirty="0"/>
          </a:p>
        </p:txBody>
      </p:sp>
      <p:sp>
        <p:nvSpPr>
          <p:cNvPr id="27" name="Text 25"/>
          <p:cNvSpPr txBox="1"/>
          <p:nvPr/>
        </p:nvSpPr>
        <p:spPr>
          <a:xfrm>
            <a:off x="665683" y="2537460"/>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3</a:t>
            </a:r>
            <a:endParaRPr lang="en-US" sz="1100" dirty="0"/>
          </a:p>
        </p:txBody>
      </p:sp>
      <p:sp>
        <p:nvSpPr>
          <p:cNvPr id="28" name="Text 26"/>
          <p:cNvSpPr txBox="1"/>
          <p:nvPr/>
        </p:nvSpPr>
        <p:spPr>
          <a:xfrm>
            <a:off x="665683" y="2939796"/>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4</a:t>
            </a:r>
            <a:endParaRPr lang="en-US" sz="1100" dirty="0"/>
          </a:p>
        </p:txBody>
      </p:sp>
      <p:sp>
        <p:nvSpPr>
          <p:cNvPr id="29" name="Text 27"/>
          <p:cNvSpPr txBox="1"/>
          <p:nvPr/>
        </p:nvSpPr>
        <p:spPr>
          <a:xfrm>
            <a:off x="665683" y="3891686"/>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5</a:t>
            </a:r>
            <a:endParaRPr lang="en-US" sz="1100" dirty="0"/>
          </a:p>
        </p:txBody>
      </p:sp>
      <p:sp>
        <p:nvSpPr>
          <p:cNvPr id="30" name="Text 28"/>
          <p:cNvSpPr txBox="1"/>
          <p:nvPr/>
        </p:nvSpPr>
        <p:spPr>
          <a:xfrm>
            <a:off x="665683" y="4294022"/>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6</a:t>
            </a:r>
            <a:endParaRPr lang="en-US" sz="1100" dirty="0"/>
          </a:p>
        </p:txBody>
      </p:sp>
      <p:sp>
        <p:nvSpPr>
          <p:cNvPr id="31" name="Text 29"/>
          <p:cNvSpPr txBox="1"/>
          <p:nvPr/>
        </p:nvSpPr>
        <p:spPr>
          <a:xfrm>
            <a:off x="665683" y="4696358"/>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7</a:t>
            </a:r>
            <a:endParaRPr lang="en-US" sz="1100" dirty="0"/>
          </a:p>
        </p:txBody>
      </p:sp>
      <p:sp>
        <p:nvSpPr>
          <p:cNvPr id="32" name="Text 30"/>
          <p:cNvSpPr txBox="1"/>
          <p:nvPr/>
        </p:nvSpPr>
        <p:spPr>
          <a:xfrm>
            <a:off x="6190488" y="1733702"/>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8</a:t>
            </a:r>
            <a:endParaRPr lang="en-US" sz="1100" dirty="0"/>
          </a:p>
        </p:txBody>
      </p:sp>
      <p:sp>
        <p:nvSpPr>
          <p:cNvPr id="33" name="Text 31"/>
          <p:cNvSpPr txBox="1"/>
          <p:nvPr/>
        </p:nvSpPr>
        <p:spPr>
          <a:xfrm>
            <a:off x="6190488" y="2135124"/>
            <a:ext cx="191110"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9</a:t>
            </a:r>
            <a:endParaRPr lang="en-US" sz="1100" dirty="0"/>
          </a:p>
        </p:txBody>
      </p:sp>
      <p:sp>
        <p:nvSpPr>
          <p:cNvPr id="34" name="Text 32"/>
          <p:cNvSpPr txBox="1"/>
          <p:nvPr/>
        </p:nvSpPr>
        <p:spPr>
          <a:xfrm>
            <a:off x="6151169" y="2537460"/>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10</a:t>
            </a:r>
            <a:endParaRPr lang="en-US" sz="1100" dirty="0"/>
          </a:p>
        </p:txBody>
      </p:sp>
      <p:sp>
        <p:nvSpPr>
          <p:cNvPr id="35" name="Text 33"/>
          <p:cNvSpPr txBox="1"/>
          <p:nvPr/>
        </p:nvSpPr>
        <p:spPr>
          <a:xfrm>
            <a:off x="6151169" y="2939796"/>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11</a:t>
            </a:r>
            <a:endParaRPr lang="en-US" sz="1100" dirty="0"/>
          </a:p>
        </p:txBody>
      </p:sp>
      <p:sp>
        <p:nvSpPr>
          <p:cNvPr id="36" name="Text 34"/>
          <p:cNvSpPr txBox="1"/>
          <p:nvPr/>
        </p:nvSpPr>
        <p:spPr>
          <a:xfrm>
            <a:off x="6151169" y="3341218"/>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12</a:t>
            </a:r>
            <a:endParaRPr lang="en-US" sz="1100" dirty="0"/>
          </a:p>
        </p:txBody>
      </p:sp>
      <p:sp>
        <p:nvSpPr>
          <p:cNvPr id="37" name="Text 35"/>
          <p:cNvSpPr txBox="1"/>
          <p:nvPr/>
        </p:nvSpPr>
        <p:spPr>
          <a:xfrm>
            <a:off x="6151169" y="4294022"/>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13</a:t>
            </a:r>
            <a:endParaRPr lang="en-US" sz="1100" dirty="0"/>
          </a:p>
        </p:txBody>
      </p:sp>
      <p:sp>
        <p:nvSpPr>
          <p:cNvPr id="38" name="Text 36"/>
          <p:cNvSpPr txBox="1"/>
          <p:nvPr/>
        </p:nvSpPr>
        <p:spPr>
          <a:xfrm>
            <a:off x="6151169" y="4696358"/>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14</a:t>
            </a:r>
            <a:endParaRPr lang="en-US" sz="1100" dirty="0"/>
          </a:p>
        </p:txBody>
      </p:sp>
      <p:sp>
        <p:nvSpPr>
          <p:cNvPr id="39" name="Text 37"/>
          <p:cNvSpPr txBox="1"/>
          <p:nvPr/>
        </p:nvSpPr>
        <p:spPr>
          <a:xfrm>
            <a:off x="6151169" y="5097780"/>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15</a:t>
            </a:r>
            <a:endParaRPr lang="en-US" sz="1100" dirty="0"/>
          </a:p>
        </p:txBody>
      </p:sp>
      <p:sp>
        <p:nvSpPr>
          <p:cNvPr id="40" name="Text 38"/>
          <p:cNvSpPr txBox="1"/>
          <p:nvPr/>
        </p:nvSpPr>
        <p:spPr>
          <a:xfrm>
            <a:off x="6151169" y="5500116"/>
            <a:ext cx="267005" cy="210312"/>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16</a:t>
            </a:r>
            <a:endParaRPr lang="en-US" sz="1100" dirty="0"/>
          </a:p>
        </p:txBody>
      </p:sp>
      <p:sp>
        <p:nvSpPr>
          <p:cNvPr id="41" name="Text 39"/>
          <p:cNvSpPr txBox="1"/>
          <p:nvPr/>
        </p:nvSpPr>
        <p:spPr>
          <a:xfrm>
            <a:off x="952805" y="1751076"/>
            <a:ext cx="1524305"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Executive Summary</a:t>
            </a:r>
            <a:endParaRPr lang="en-US" sz="1300" dirty="0"/>
          </a:p>
        </p:txBody>
      </p:sp>
      <p:sp>
        <p:nvSpPr>
          <p:cNvPr id="42" name="Text 40"/>
          <p:cNvSpPr txBox="1"/>
          <p:nvPr/>
        </p:nvSpPr>
        <p:spPr>
          <a:xfrm>
            <a:off x="952805" y="2152498"/>
            <a:ext cx="1924812"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Quantum Threat Timeline</a:t>
            </a:r>
            <a:endParaRPr lang="en-US" sz="1300" dirty="0"/>
          </a:p>
        </p:txBody>
      </p:sp>
      <p:sp>
        <p:nvSpPr>
          <p:cNvPr id="43" name="Text 41"/>
          <p:cNvSpPr txBox="1"/>
          <p:nvPr/>
        </p:nvSpPr>
        <p:spPr>
          <a:xfrm>
            <a:off x="952805" y="2554834"/>
            <a:ext cx="3505810"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Classical Cryptography: Endangered Algorithms</a:t>
            </a:r>
            <a:endParaRPr lang="en-US" sz="1300" dirty="0"/>
          </a:p>
        </p:txBody>
      </p:sp>
      <p:sp>
        <p:nvSpPr>
          <p:cNvPr id="44" name="Text 42"/>
          <p:cNvSpPr txBox="1"/>
          <p:nvPr/>
        </p:nvSpPr>
        <p:spPr>
          <a:xfrm>
            <a:off x="952805" y="2956255"/>
            <a:ext cx="4010558"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Background: Shor's, HNDL, Luther's, and PQ Algorithms</a:t>
            </a:r>
            <a:endParaRPr lang="en-US" sz="1300" dirty="0"/>
          </a:p>
        </p:txBody>
      </p:sp>
      <p:sp>
        <p:nvSpPr>
          <p:cNvPr id="45" name="Text 43"/>
          <p:cNvSpPr txBox="1"/>
          <p:nvPr/>
        </p:nvSpPr>
        <p:spPr>
          <a:xfrm>
            <a:off x="952805" y="3909060"/>
            <a:ext cx="2638958"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Hybrid Approaches in Cryptography</a:t>
            </a:r>
            <a:endParaRPr lang="en-US" sz="1300" dirty="0"/>
          </a:p>
        </p:txBody>
      </p:sp>
      <p:sp>
        <p:nvSpPr>
          <p:cNvPr id="46" name="Text 44"/>
          <p:cNvSpPr txBox="1"/>
          <p:nvPr/>
        </p:nvSpPr>
        <p:spPr>
          <a:xfrm>
            <a:off x="952805" y="4311396"/>
            <a:ext cx="2095805"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Threat Landscape Overview</a:t>
            </a:r>
            <a:endParaRPr lang="en-US" sz="1300" dirty="0"/>
          </a:p>
        </p:txBody>
      </p:sp>
      <p:sp>
        <p:nvSpPr>
          <p:cNvPr id="47" name="Text 45"/>
          <p:cNvSpPr txBox="1"/>
          <p:nvPr/>
        </p:nvSpPr>
        <p:spPr>
          <a:xfrm>
            <a:off x="952805" y="4712818"/>
            <a:ext cx="3258007"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NIST-Selected PQ Algorithms and Standards</a:t>
            </a:r>
            <a:endParaRPr lang="en-US" sz="1300" dirty="0"/>
          </a:p>
        </p:txBody>
      </p:sp>
      <p:sp>
        <p:nvSpPr>
          <p:cNvPr id="48" name="Text 46"/>
          <p:cNvSpPr txBox="1"/>
          <p:nvPr/>
        </p:nvSpPr>
        <p:spPr>
          <a:xfrm>
            <a:off x="6476695" y="1751076"/>
            <a:ext cx="2105863"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Hybrid Security Architecture</a:t>
            </a:r>
            <a:endParaRPr lang="en-US" sz="1300" dirty="0"/>
          </a:p>
        </p:txBody>
      </p:sp>
      <p:sp>
        <p:nvSpPr>
          <p:cNvPr id="49" name="Text 47"/>
          <p:cNvSpPr txBox="1"/>
          <p:nvPr/>
        </p:nvSpPr>
        <p:spPr>
          <a:xfrm>
            <a:off x="6476695" y="2152498"/>
            <a:ext cx="1972361"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Implementation Roadmap</a:t>
            </a:r>
            <a:endParaRPr lang="en-US" sz="1300" dirty="0"/>
          </a:p>
        </p:txBody>
      </p:sp>
      <p:sp>
        <p:nvSpPr>
          <p:cNvPr id="50" name="Text 48"/>
          <p:cNvSpPr txBox="1"/>
          <p:nvPr/>
        </p:nvSpPr>
        <p:spPr>
          <a:xfrm>
            <a:off x="6476695" y="2554834"/>
            <a:ext cx="2791663"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Defensive Coding and Nonce Hygiene</a:t>
            </a:r>
            <a:endParaRPr lang="en-US" sz="1300" dirty="0"/>
          </a:p>
        </p:txBody>
      </p:sp>
      <p:sp>
        <p:nvSpPr>
          <p:cNvPr id="51" name="Text 49"/>
          <p:cNvSpPr txBox="1"/>
          <p:nvPr/>
        </p:nvSpPr>
        <p:spPr>
          <a:xfrm>
            <a:off x="6476695" y="2956255"/>
            <a:ext cx="3258007"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Threat Modeling and Testing Methodologies</a:t>
            </a:r>
            <a:endParaRPr lang="en-US" sz="1300" dirty="0"/>
          </a:p>
        </p:txBody>
      </p:sp>
      <p:sp>
        <p:nvSpPr>
          <p:cNvPr id="52" name="Text 50"/>
          <p:cNvSpPr txBox="1"/>
          <p:nvPr/>
        </p:nvSpPr>
        <p:spPr>
          <a:xfrm>
            <a:off x="6476695" y="3358591"/>
            <a:ext cx="2610612"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Performance and Security Analysis</a:t>
            </a:r>
            <a:endParaRPr lang="en-US" sz="1300" dirty="0"/>
          </a:p>
        </p:txBody>
      </p:sp>
      <p:sp>
        <p:nvSpPr>
          <p:cNvPr id="53" name="Text 51"/>
          <p:cNvSpPr txBox="1"/>
          <p:nvPr/>
        </p:nvSpPr>
        <p:spPr>
          <a:xfrm>
            <a:off x="6476695" y="4311396"/>
            <a:ext cx="2724912"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Use Cases and Migration Challenges</a:t>
            </a:r>
            <a:endParaRPr lang="en-US" sz="1300" dirty="0"/>
          </a:p>
        </p:txBody>
      </p:sp>
      <p:sp>
        <p:nvSpPr>
          <p:cNvPr id="54" name="Text 52"/>
          <p:cNvSpPr txBox="1"/>
          <p:nvPr/>
        </p:nvSpPr>
        <p:spPr>
          <a:xfrm>
            <a:off x="6476695" y="4712818"/>
            <a:ext cx="2477110"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Responsible Research and Ethics</a:t>
            </a:r>
            <a:endParaRPr lang="en-US" sz="1300" dirty="0"/>
          </a:p>
        </p:txBody>
      </p:sp>
      <p:sp>
        <p:nvSpPr>
          <p:cNvPr id="55" name="Text 53"/>
          <p:cNvSpPr txBox="1"/>
          <p:nvPr/>
        </p:nvSpPr>
        <p:spPr>
          <a:xfrm>
            <a:off x="6476695" y="5115154"/>
            <a:ext cx="1962302"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Conclusion &amp; Future Work</a:t>
            </a:r>
            <a:endParaRPr lang="en-US" sz="1300" dirty="0"/>
          </a:p>
        </p:txBody>
      </p:sp>
      <p:sp>
        <p:nvSpPr>
          <p:cNvPr id="56" name="Text 54"/>
          <p:cNvSpPr txBox="1"/>
          <p:nvPr/>
        </p:nvSpPr>
        <p:spPr>
          <a:xfrm>
            <a:off x="6476695" y="5517490"/>
            <a:ext cx="1686154"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Technical Appendices</a:t>
            </a:r>
            <a:endParaRPr lang="en-US" sz="1300" dirty="0"/>
          </a:p>
        </p:txBody>
      </p:sp>
      <p:sp>
        <p:nvSpPr>
          <p:cNvPr id="57" name="Shape 55"/>
          <p:cNvSpPr/>
          <p:nvPr/>
        </p:nvSpPr>
        <p:spPr>
          <a:xfrm>
            <a:off x="571500" y="3320186"/>
            <a:ext cx="5238598" cy="28346"/>
          </a:xfrm>
          <a:prstGeom prst="rect">
            <a:avLst/>
          </a:prstGeom>
          <a:solidFill>
            <a:srgbClr val="F0F5F8"/>
          </a:solidFill>
          <a:ln/>
        </p:spPr>
      </p:sp>
      <p:sp>
        <p:nvSpPr>
          <p:cNvPr id="58" name="Shape 56"/>
          <p:cNvSpPr/>
          <p:nvPr/>
        </p:nvSpPr>
        <p:spPr>
          <a:xfrm>
            <a:off x="6096305" y="3722522"/>
            <a:ext cx="5238598" cy="28346"/>
          </a:xfrm>
          <a:prstGeom prst="rect">
            <a:avLst/>
          </a:prstGeom>
          <a:solidFill>
            <a:srgbClr val="F0F5F8"/>
          </a:solidFill>
          <a:ln/>
        </p:spPr>
      </p:sp>
      <p:sp>
        <p:nvSpPr>
          <p:cNvPr id="59" name="Shape 57"/>
          <p:cNvSpPr/>
          <p:nvPr/>
        </p:nvSpPr>
        <p:spPr>
          <a:xfrm>
            <a:off x="0" y="6572707"/>
            <a:ext cx="12191695" cy="286207"/>
          </a:xfrm>
          <a:prstGeom prst="rect">
            <a:avLst/>
          </a:prstGeom>
          <a:solidFill>
            <a:srgbClr val="0B4D6C"/>
          </a:solidFill>
          <a:ln/>
        </p:spPr>
      </p:sp>
      <p:sp>
        <p:nvSpPr>
          <p:cNvPr id="60" name="Text 58"/>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61" name="Text 59"/>
          <p:cNvSpPr txBox="1"/>
          <p:nvPr/>
        </p:nvSpPr>
        <p:spPr>
          <a:xfrm>
            <a:off x="11733581" y="663122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3</a:t>
            </a:r>
            <a:endParaRPr lang="en-US" sz="1100" dirty="0"/>
          </a:p>
        </p:txBody>
      </p:sp>
      <p:sp>
        <p:nvSpPr>
          <p:cNvPr id="62" name="Shape 60"/>
          <p:cNvSpPr/>
          <p:nvPr/>
        </p:nvSpPr>
        <p:spPr>
          <a:xfrm>
            <a:off x="10541203" y="6344107"/>
            <a:ext cx="1466698" cy="323698"/>
          </a:xfrm>
          <a:prstGeom prst="roundRect">
            <a:avLst>
              <a:gd name="adj" fmla="val 33234"/>
            </a:avLst>
          </a:prstGeom>
          <a:solidFill>
            <a:srgbClr val="333333"/>
          </a:solidFill>
          <a:ln/>
        </p:spPr>
      </p:sp>
      <p:pic>
        <p:nvPicPr>
          <p:cNvPr id="63" name="Image 0" descr="preencoded.png">    </p:cNvPr>
          <p:cNvPicPr>
            <a:picLocks noChangeAspect="1"/>
          </p:cNvPicPr>
          <p:nvPr/>
        </p:nvPicPr>
        <p:blipFill>
          <a:blip r:embed="rId1"/>
          <a:srcRect l="0" r="0" t="0" b="0"/>
          <a:stretch/>
        </p:blipFill>
        <p:spPr>
          <a:xfrm>
            <a:off x="10655503" y="6439205"/>
            <a:ext cx="133502" cy="133502"/>
          </a:xfrm>
          <a:prstGeom prst="rect">
            <a:avLst/>
          </a:prstGeom>
        </p:spPr>
      </p:pic>
      <p:sp>
        <p:nvSpPr>
          <p:cNvPr id="64" name="Shape 61"/>
          <p:cNvSpPr/>
          <p:nvPr/>
        </p:nvSpPr>
        <p:spPr>
          <a:xfrm>
            <a:off x="10541203" y="6344107"/>
            <a:ext cx="1466698" cy="323698"/>
          </a:xfrm>
          <a:prstGeom prst="roundRect">
            <a:avLst>
              <a:gd name="adj" fmla="val 33234"/>
            </a:avLst>
          </a:prstGeom>
          <a:solidFill>
            <a:srgbClr val="333333"/>
          </a:solidFill>
          <a:ln/>
        </p:spPr>
      </p:sp>
      <p:sp>
        <p:nvSpPr>
          <p:cNvPr id="65" name="Text 62"/>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66" name="Image 1" descr="preencoded.png">    </p:cNvPr>
          <p:cNvPicPr>
            <a:picLocks noChangeAspect="1"/>
          </p:cNvPicPr>
          <p:nvPr/>
        </p:nvPicPr>
        <p:blipFill>
          <a:blip r:embed="rId2"/>
          <a:srcRect l="0" r="0" t="0" b="0"/>
          <a:stretch/>
        </p:blipFill>
        <p:spPr>
          <a:xfrm>
            <a:off x="10655503" y="6439205"/>
            <a:ext cx="133502" cy="133502"/>
          </a:xfrm>
          <a:prstGeom prst="rect">
            <a:avLst/>
          </a:prstGeom>
        </p:spPr>
      </p:pic>
      <p:sp>
        <p:nvSpPr>
          <p:cNvPr id="67" name="Text 6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4715561"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Quantum Threat Timeline</a:t>
            </a:r>
            <a:endParaRPr lang="en-US" sz="2600" dirty="0"/>
          </a:p>
        </p:txBody>
      </p:sp>
      <p:sp>
        <p:nvSpPr>
          <p:cNvPr id="5" name="Text 3"/>
          <p:cNvSpPr txBox="1"/>
          <p:nvPr/>
        </p:nvSpPr>
        <p:spPr>
          <a:xfrm>
            <a:off x="571500" y="1266444"/>
            <a:ext cx="9449410"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Quantum computing presents an evolving threat to cryptographic security. NIST and security researchers project the following timeline for quantum threats to classical cryptography, highlighting the urgency for adoption of post-quantum solutions.</a:t>
            </a:r>
            <a:endParaRPr lang="en-US" sz="1300" dirty="0"/>
          </a:p>
        </p:txBody>
      </p:sp>
      <p:sp>
        <p:nvSpPr>
          <p:cNvPr id="6" name="Shape 4"/>
          <p:cNvSpPr/>
          <p:nvPr/>
        </p:nvSpPr>
        <p:spPr>
          <a:xfrm>
            <a:off x="3646627" y="2064715"/>
            <a:ext cx="152705" cy="152705"/>
          </a:xfrm>
          <a:prstGeom prst="roundRect">
            <a:avLst>
              <a:gd name="adj" fmla="val 112275"/>
            </a:avLst>
          </a:prstGeom>
          <a:solidFill>
            <a:srgbClr val="4CAF50"/>
          </a:solidFill>
          <a:ln/>
        </p:spPr>
      </p:sp>
      <p:sp>
        <p:nvSpPr>
          <p:cNvPr id="7" name="Shape 5"/>
          <p:cNvSpPr/>
          <p:nvPr/>
        </p:nvSpPr>
        <p:spPr>
          <a:xfrm>
            <a:off x="4769510" y="2064715"/>
            <a:ext cx="152705" cy="152705"/>
          </a:xfrm>
          <a:prstGeom prst="roundRect">
            <a:avLst>
              <a:gd name="adj" fmla="val 112275"/>
            </a:avLst>
          </a:prstGeom>
          <a:solidFill>
            <a:srgbClr val="FFC107"/>
          </a:solidFill>
          <a:ln/>
        </p:spPr>
      </p:sp>
      <p:sp>
        <p:nvSpPr>
          <p:cNvPr id="8" name="Shape 6"/>
          <p:cNvSpPr/>
          <p:nvPr/>
        </p:nvSpPr>
        <p:spPr>
          <a:xfrm>
            <a:off x="6163056" y="2064715"/>
            <a:ext cx="152705" cy="152705"/>
          </a:xfrm>
          <a:prstGeom prst="roundRect">
            <a:avLst>
              <a:gd name="adj" fmla="val 112275"/>
            </a:avLst>
          </a:prstGeom>
          <a:solidFill>
            <a:srgbClr val="F44336"/>
          </a:solidFill>
          <a:ln/>
        </p:spPr>
      </p:sp>
      <p:sp>
        <p:nvSpPr>
          <p:cNvPr id="9" name="Shape 7"/>
          <p:cNvSpPr/>
          <p:nvPr/>
        </p:nvSpPr>
        <p:spPr>
          <a:xfrm>
            <a:off x="7477049" y="2064715"/>
            <a:ext cx="152705" cy="152705"/>
          </a:xfrm>
          <a:prstGeom prst="roundRect">
            <a:avLst>
              <a:gd name="adj" fmla="val 112275"/>
            </a:avLst>
          </a:prstGeom>
          <a:solidFill>
            <a:srgbClr val="FF6B35"/>
          </a:solidFill>
          <a:ln/>
        </p:spPr>
      </p:sp>
      <p:sp>
        <p:nvSpPr>
          <p:cNvPr id="10" name="Text 8"/>
          <p:cNvSpPr txBox="1"/>
          <p:nvPr/>
        </p:nvSpPr>
        <p:spPr>
          <a:xfrm>
            <a:off x="3875227" y="2046427"/>
            <a:ext cx="7242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Low Risk</a:t>
            </a:r>
            <a:endParaRPr lang="en-US" sz="1200" dirty="0"/>
          </a:p>
        </p:txBody>
      </p:sp>
      <p:sp>
        <p:nvSpPr>
          <p:cNvPr id="11" name="Text 9"/>
          <p:cNvSpPr txBox="1"/>
          <p:nvPr/>
        </p:nvSpPr>
        <p:spPr>
          <a:xfrm>
            <a:off x="4998110" y="2046427"/>
            <a:ext cx="1000354"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Medium Risk</a:t>
            </a:r>
            <a:endParaRPr lang="en-US" sz="1200" dirty="0"/>
          </a:p>
        </p:txBody>
      </p:sp>
      <p:sp>
        <p:nvSpPr>
          <p:cNvPr id="12" name="Text 10"/>
          <p:cNvSpPr txBox="1"/>
          <p:nvPr/>
        </p:nvSpPr>
        <p:spPr>
          <a:xfrm>
            <a:off x="6391656" y="2046427"/>
            <a:ext cx="914400"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Critical Risk</a:t>
            </a:r>
            <a:endParaRPr lang="en-US" sz="1200" dirty="0"/>
          </a:p>
        </p:txBody>
      </p:sp>
      <p:sp>
        <p:nvSpPr>
          <p:cNvPr id="13" name="Text 11"/>
          <p:cNvSpPr txBox="1"/>
          <p:nvPr/>
        </p:nvSpPr>
        <p:spPr>
          <a:xfrm>
            <a:off x="7705649" y="2046427"/>
            <a:ext cx="962863"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Current Year</a:t>
            </a:r>
            <a:endParaRPr lang="en-US" sz="1200" dirty="0"/>
          </a:p>
        </p:txBody>
      </p:sp>
      <p:sp>
        <p:nvSpPr>
          <p:cNvPr id="14" name="Text 12"/>
          <p:cNvSpPr txBox="1"/>
          <p:nvPr/>
        </p:nvSpPr>
        <p:spPr>
          <a:xfrm>
            <a:off x="571500" y="2264969"/>
            <a:ext cx="1324051" cy="171907"/>
          </a:xfrm>
          <a:prstGeom prst="rect">
            <a:avLst/>
          </a:prstGeom>
          <a:noFill/>
          <a:ln/>
        </p:spPr>
        <p:txBody>
          <a:bodyPr wrap="square" lIns="0" tIns="0" rIns="0" bIns="0" rtlCol="0" anchor="ctr"/>
          <a:lstStyle/>
          <a:p>
            <a:pPr algn="l" indent="0" marL="0">
              <a:buNone/>
            </a:pPr>
            <a:r>
              <a:rPr lang="en-US" sz="1100" dirty="0">
                <a:solidFill>
                  <a:srgbClr val="666666"/>
                </a:solidFill>
                <a:latin typeface="Montserrat" pitchFamily="34" charset="0"/>
                <a:ea typeface="Montserrat" pitchFamily="34" charset="-122"/>
                <a:cs typeface="Montserrat" pitchFamily="34" charset="-120"/>
              </a:rPr>
              <a:t>Pre-Quantum Era</a:t>
            </a:r>
            <a:endParaRPr lang="en-US" sz="1100" dirty="0"/>
          </a:p>
        </p:txBody>
      </p:sp>
      <p:sp>
        <p:nvSpPr>
          <p:cNvPr id="15" name="Text 13"/>
          <p:cNvSpPr txBox="1"/>
          <p:nvPr/>
        </p:nvSpPr>
        <p:spPr>
          <a:xfrm>
            <a:off x="3824021" y="2264969"/>
            <a:ext cx="1286561" cy="171907"/>
          </a:xfrm>
          <a:prstGeom prst="rect">
            <a:avLst/>
          </a:prstGeom>
          <a:noFill/>
          <a:ln/>
        </p:spPr>
        <p:txBody>
          <a:bodyPr wrap="square" lIns="0" tIns="0" rIns="0" bIns="0" rtlCol="0" anchor="ctr"/>
          <a:lstStyle/>
          <a:p>
            <a:pPr algn="l" indent="0" marL="0">
              <a:buNone/>
            </a:pPr>
            <a:r>
              <a:rPr lang="en-US" sz="1100" dirty="0">
                <a:solidFill>
                  <a:srgbClr val="666666"/>
                </a:solidFill>
                <a:latin typeface="Montserrat" pitchFamily="34" charset="0"/>
                <a:ea typeface="Montserrat" pitchFamily="34" charset="-122"/>
                <a:cs typeface="Montserrat" pitchFamily="34" charset="-120"/>
              </a:rPr>
              <a:t>Hybrid Transition</a:t>
            </a:r>
            <a:endParaRPr lang="en-US" sz="1100" dirty="0"/>
          </a:p>
        </p:txBody>
      </p:sp>
      <p:sp>
        <p:nvSpPr>
          <p:cNvPr id="16" name="Text 14"/>
          <p:cNvSpPr txBox="1"/>
          <p:nvPr/>
        </p:nvSpPr>
        <p:spPr>
          <a:xfrm>
            <a:off x="7029907" y="2264969"/>
            <a:ext cx="1495958" cy="171907"/>
          </a:xfrm>
          <a:prstGeom prst="rect">
            <a:avLst/>
          </a:prstGeom>
          <a:noFill/>
          <a:ln/>
        </p:spPr>
        <p:txBody>
          <a:bodyPr wrap="square" lIns="0" tIns="0" rIns="0" bIns="0" rtlCol="0" anchor="ctr"/>
          <a:lstStyle/>
          <a:p>
            <a:pPr algn="l" indent="0" marL="0">
              <a:buNone/>
            </a:pPr>
            <a:r>
              <a:rPr lang="en-US" sz="1100" dirty="0">
                <a:solidFill>
                  <a:srgbClr val="666666"/>
                </a:solidFill>
                <a:latin typeface="Montserrat" pitchFamily="34" charset="0"/>
                <a:ea typeface="Montserrat" pitchFamily="34" charset="-122"/>
                <a:cs typeface="Montserrat" pitchFamily="34" charset="-120"/>
              </a:rPr>
              <a:t>Quantum Capability</a:t>
            </a:r>
            <a:endParaRPr lang="en-US" sz="1100" dirty="0"/>
          </a:p>
        </p:txBody>
      </p:sp>
      <p:sp>
        <p:nvSpPr>
          <p:cNvPr id="17" name="Text 15"/>
          <p:cNvSpPr txBox="1"/>
          <p:nvPr/>
        </p:nvSpPr>
        <p:spPr>
          <a:xfrm>
            <a:off x="10452506" y="2264969"/>
            <a:ext cx="1276502" cy="171907"/>
          </a:xfrm>
          <a:prstGeom prst="rect">
            <a:avLst/>
          </a:prstGeom>
          <a:noFill/>
          <a:ln/>
        </p:spPr>
        <p:txBody>
          <a:bodyPr wrap="square" lIns="0" tIns="0" rIns="0" bIns="0" rtlCol="0" anchor="ctr"/>
          <a:lstStyle/>
          <a:p>
            <a:pPr algn="l" indent="0" marL="0">
              <a:buNone/>
            </a:pPr>
            <a:r>
              <a:rPr lang="en-US" sz="1100" dirty="0">
                <a:solidFill>
                  <a:srgbClr val="666666"/>
                </a:solidFill>
                <a:latin typeface="Montserrat" pitchFamily="34" charset="0"/>
                <a:ea typeface="Montserrat" pitchFamily="34" charset="-122"/>
                <a:cs typeface="Montserrat" pitchFamily="34" charset="-120"/>
              </a:rPr>
              <a:t>Full PQ Required</a:t>
            </a:r>
            <a:endParaRPr lang="en-US" sz="1100" dirty="0"/>
          </a:p>
        </p:txBody>
      </p:sp>
      <p:sp>
        <p:nvSpPr>
          <p:cNvPr id="18" name="Shape 16"/>
          <p:cNvSpPr/>
          <p:nvPr/>
        </p:nvSpPr>
        <p:spPr>
          <a:xfrm>
            <a:off x="571500" y="3112618"/>
            <a:ext cx="11048695" cy="57607"/>
          </a:xfrm>
          <a:prstGeom prst="rect">
            <a:avLst/>
          </a:prstGeom>
          <a:solidFill>
            <a:srgbClr val="E0E0E0"/>
          </a:solidFill>
          <a:ln/>
        </p:spPr>
      </p:sp>
      <p:sp>
        <p:nvSpPr>
          <p:cNvPr id="19" name="Shape 17"/>
          <p:cNvSpPr/>
          <p:nvPr/>
        </p:nvSpPr>
        <p:spPr>
          <a:xfrm>
            <a:off x="571500" y="3112618"/>
            <a:ext cx="4419295" cy="57607"/>
          </a:xfrm>
          <a:prstGeom prst="rect">
            <a:avLst/>
          </a:prstGeom>
          <a:solidFill>
            <a:srgbClr val="168EA9"/>
          </a:solidFill>
          <a:ln/>
        </p:spPr>
      </p:sp>
      <p:sp>
        <p:nvSpPr>
          <p:cNvPr id="20" name="Shape 18"/>
          <p:cNvSpPr/>
          <p:nvPr/>
        </p:nvSpPr>
        <p:spPr>
          <a:xfrm>
            <a:off x="571500" y="4218127"/>
            <a:ext cx="11048695" cy="9144"/>
          </a:xfrm>
          <a:prstGeom prst="rect">
            <a:avLst/>
          </a:prstGeom>
          <a:solidFill>
            <a:srgbClr val="E0E0E0"/>
          </a:solidFill>
          <a:ln/>
        </p:spPr>
      </p:sp>
      <p:sp>
        <p:nvSpPr>
          <p:cNvPr id="21" name="Text 19"/>
          <p:cNvSpPr txBox="1"/>
          <p:nvPr/>
        </p:nvSpPr>
        <p:spPr>
          <a:xfrm>
            <a:off x="571500" y="4436669"/>
            <a:ext cx="6924751" cy="200254"/>
          </a:xfrm>
          <a:prstGeom prst="rect">
            <a:avLst/>
          </a:prstGeom>
          <a:noFill/>
          <a:ln/>
        </p:spPr>
        <p:txBody>
          <a:bodyPr wrap="square" lIns="0" tIns="0" rIns="0" bIns="0" rtlCol="0" anchor="ctr"/>
          <a:lstStyle/>
          <a:p>
            <a:pPr algn="l" indent="0" marL="0">
              <a:buNone/>
            </a:pPr>
            <a:r>
              <a:rPr lang="en-US" sz="1300" dirty="0">
                <a:solidFill>
                  <a:srgbClr val="168EA9"/>
                </a:solidFill>
                <a:latin typeface="Montserrat" pitchFamily="34" charset="0"/>
                <a:ea typeface="Montserrat" pitchFamily="34" charset="-122"/>
                <a:cs typeface="Montserrat" pitchFamily="34" charset="-120"/>
              </a:rPr>
              <a:t>Key Findings from Global Risk Institute's Quantum Threat Timeline Report 2024:</a:t>
            </a:r>
            <a:endParaRPr lang="en-US" sz="1300" dirty="0"/>
          </a:p>
        </p:txBody>
      </p:sp>
      <p:sp>
        <p:nvSpPr>
          <p:cNvPr id="22" name="Text 20"/>
          <p:cNvSpPr txBox="1"/>
          <p:nvPr/>
        </p:nvSpPr>
        <p:spPr>
          <a:xfrm>
            <a:off x="571500" y="4783226"/>
            <a:ext cx="11049610" cy="391363"/>
          </a:xfrm>
          <a:prstGeom prst="rect">
            <a:avLst/>
          </a:prstGeom>
          <a:noFill/>
          <a:ln/>
        </p:spPr>
        <p:txBody>
          <a:bodyPr wrap="square" lIns="0" tIns="0" rIns="0" bIns="0" rtlCol="0" anchor="ctr"/>
          <a:lstStyle/>
          <a:p>
            <a:pPr algn="l" indent="0" marL="0">
              <a:buNone/>
            </a:pPr>
            <a:r>
              <a:rPr lang="en-US" sz="1100" dirty="0">
                <a:solidFill>
                  <a:srgbClr val="555555"/>
                </a:solidFill>
                <a:latin typeface="Roboto" pitchFamily="34" charset="0"/>
                <a:ea typeface="Roboto" pitchFamily="34" charset="-122"/>
                <a:cs typeface="Roboto" pitchFamily="34" charset="-120"/>
              </a:rPr>
              <a:t>Experts predict a 50% probability that quantum computers capable of breaking RSA-2048 will emerge within 12-15 years, with a significant chance of earlier breakthroughs. Organizations should begin PQC migration now, focusing on hybrid implementations.</a:t>
            </a:r>
            <a:endParaRPr lang="en-US" sz="1100" dirty="0"/>
          </a:p>
        </p:txBody>
      </p:sp>
      <p:sp>
        <p:nvSpPr>
          <p:cNvPr id="23" name="Shape 21"/>
          <p:cNvSpPr/>
          <p:nvPr/>
        </p:nvSpPr>
        <p:spPr>
          <a:xfrm>
            <a:off x="0" y="6572707"/>
            <a:ext cx="12191695" cy="286207"/>
          </a:xfrm>
          <a:prstGeom prst="rect">
            <a:avLst/>
          </a:prstGeom>
          <a:solidFill>
            <a:srgbClr val="0B4D6C"/>
          </a:solidFill>
          <a:ln/>
        </p:spPr>
      </p:sp>
      <p:sp>
        <p:nvSpPr>
          <p:cNvPr id="24" name="Text 22"/>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25" name="Text 23"/>
          <p:cNvSpPr txBox="1"/>
          <p:nvPr/>
        </p:nvSpPr>
        <p:spPr>
          <a:xfrm>
            <a:off x="11733581" y="663122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4</a:t>
            </a:r>
            <a:endParaRPr lang="en-US" sz="1100" dirty="0"/>
          </a:p>
        </p:txBody>
      </p:sp>
      <p:sp>
        <p:nvSpPr>
          <p:cNvPr id="26" name="Shape 24"/>
          <p:cNvSpPr/>
          <p:nvPr/>
        </p:nvSpPr>
        <p:spPr>
          <a:xfrm>
            <a:off x="476402" y="3045866"/>
            <a:ext cx="190195" cy="190195"/>
          </a:xfrm>
          <a:prstGeom prst="ellipse">
            <a:avLst/>
          </a:prstGeom>
          <a:solidFill>
            <a:srgbClr val="0B4D6C"/>
          </a:solidFill>
          <a:ln/>
        </p:spPr>
      </p:sp>
      <p:sp>
        <p:nvSpPr>
          <p:cNvPr id="27" name="Shape 25"/>
          <p:cNvSpPr/>
          <p:nvPr/>
        </p:nvSpPr>
        <p:spPr>
          <a:xfrm>
            <a:off x="2686507" y="3045866"/>
            <a:ext cx="190195" cy="190195"/>
          </a:xfrm>
          <a:prstGeom prst="ellipse">
            <a:avLst/>
          </a:prstGeom>
          <a:solidFill>
            <a:srgbClr val="0B4D6C"/>
          </a:solidFill>
          <a:ln/>
        </p:spPr>
      </p:sp>
      <p:sp>
        <p:nvSpPr>
          <p:cNvPr id="28" name="Shape 26"/>
          <p:cNvSpPr/>
          <p:nvPr/>
        </p:nvSpPr>
        <p:spPr>
          <a:xfrm>
            <a:off x="7105802" y="3045866"/>
            <a:ext cx="190195" cy="190195"/>
          </a:xfrm>
          <a:prstGeom prst="ellipse">
            <a:avLst/>
          </a:prstGeom>
          <a:solidFill>
            <a:srgbClr val="0B4D6C"/>
          </a:solidFill>
          <a:ln/>
        </p:spPr>
      </p:sp>
      <p:sp>
        <p:nvSpPr>
          <p:cNvPr id="29" name="Shape 27"/>
          <p:cNvSpPr/>
          <p:nvPr/>
        </p:nvSpPr>
        <p:spPr>
          <a:xfrm>
            <a:off x="9315907" y="3045866"/>
            <a:ext cx="190195" cy="190195"/>
          </a:xfrm>
          <a:prstGeom prst="ellipse">
            <a:avLst/>
          </a:prstGeom>
          <a:solidFill>
            <a:srgbClr val="0B4D6C"/>
          </a:solidFill>
          <a:ln/>
        </p:spPr>
      </p:sp>
      <p:sp>
        <p:nvSpPr>
          <p:cNvPr id="30" name="Shape 28"/>
          <p:cNvSpPr/>
          <p:nvPr/>
        </p:nvSpPr>
        <p:spPr>
          <a:xfrm>
            <a:off x="11525098" y="3045866"/>
            <a:ext cx="190195" cy="190195"/>
          </a:xfrm>
          <a:prstGeom prst="ellipse">
            <a:avLst/>
          </a:prstGeom>
          <a:solidFill>
            <a:srgbClr val="0B4D6C"/>
          </a:solidFill>
          <a:ln/>
        </p:spPr>
      </p:sp>
      <p:sp>
        <p:nvSpPr>
          <p:cNvPr id="31" name="Text 29"/>
          <p:cNvSpPr txBox="1"/>
          <p:nvPr/>
        </p:nvSpPr>
        <p:spPr>
          <a:xfrm>
            <a:off x="266090" y="2259482"/>
            <a:ext cx="553212"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2020</a:t>
            </a:r>
            <a:endParaRPr lang="en-US" sz="1300" dirty="0"/>
          </a:p>
        </p:txBody>
      </p:sp>
      <p:sp>
        <p:nvSpPr>
          <p:cNvPr id="32" name="Text 30"/>
          <p:cNvSpPr txBox="1"/>
          <p:nvPr/>
        </p:nvSpPr>
        <p:spPr>
          <a:xfrm>
            <a:off x="9113825" y="2259482"/>
            <a:ext cx="534010"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2035</a:t>
            </a:r>
            <a:endParaRPr lang="en-US" sz="1300" dirty="0"/>
          </a:p>
        </p:txBody>
      </p:sp>
      <p:sp>
        <p:nvSpPr>
          <p:cNvPr id="33" name="Text 31"/>
          <p:cNvSpPr txBox="1"/>
          <p:nvPr/>
        </p:nvSpPr>
        <p:spPr>
          <a:xfrm>
            <a:off x="-122530" y="2558491"/>
            <a:ext cx="1305763"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NIST PQC Selection Process</a:t>
            </a:r>
            <a:endParaRPr lang="en-US" sz="1100" dirty="0"/>
          </a:p>
        </p:txBody>
      </p:sp>
      <p:sp>
        <p:nvSpPr>
          <p:cNvPr id="34" name="Text 32"/>
          <p:cNvSpPr txBox="1"/>
          <p:nvPr/>
        </p:nvSpPr>
        <p:spPr>
          <a:xfrm>
            <a:off x="8822131" y="2558491"/>
            <a:ext cx="1095451"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Critical Risk to Classical Crypto</a:t>
            </a:r>
            <a:endParaRPr lang="en-US" sz="1100" dirty="0"/>
          </a:p>
        </p:txBody>
      </p:sp>
      <p:sp>
        <p:nvSpPr>
          <p:cNvPr id="35" name="Text 33"/>
          <p:cNvSpPr txBox="1"/>
          <p:nvPr/>
        </p:nvSpPr>
        <p:spPr>
          <a:xfrm>
            <a:off x="2483510" y="3351276"/>
            <a:ext cx="534010"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2022</a:t>
            </a:r>
            <a:endParaRPr lang="en-US" sz="1300" dirty="0"/>
          </a:p>
        </p:txBody>
      </p:sp>
      <p:sp>
        <p:nvSpPr>
          <p:cNvPr id="36" name="Text 34"/>
          <p:cNvSpPr txBox="1"/>
          <p:nvPr/>
        </p:nvSpPr>
        <p:spPr>
          <a:xfrm>
            <a:off x="6896405" y="3351276"/>
            <a:ext cx="543154"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2030</a:t>
            </a:r>
            <a:endParaRPr lang="en-US" sz="1300" dirty="0"/>
          </a:p>
        </p:txBody>
      </p:sp>
      <p:sp>
        <p:nvSpPr>
          <p:cNvPr id="37" name="Text 35"/>
          <p:cNvSpPr txBox="1"/>
          <p:nvPr/>
        </p:nvSpPr>
        <p:spPr>
          <a:xfrm>
            <a:off x="11306556" y="3351276"/>
            <a:ext cx="562356"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2040</a:t>
            </a:r>
            <a:endParaRPr lang="en-US" sz="1300" dirty="0"/>
          </a:p>
        </p:txBody>
      </p:sp>
      <p:sp>
        <p:nvSpPr>
          <p:cNvPr id="38" name="Text 36"/>
          <p:cNvSpPr txBox="1"/>
          <p:nvPr/>
        </p:nvSpPr>
        <p:spPr>
          <a:xfrm>
            <a:off x="2104949" y="3650285"/>
            <a:ext cx="1267358"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NIST Selected First PQC Algorithms</a:t>
            </a:r>
            <a:endParaRPr lang="en-US" sz="1100" dirty="0"/>
          </a:p>
        </p:txBody>
      </p:sp>
      <p:sp>
        <p:nvSpPr>
          <p:cNvPr id="39" name="Text 37"/>
          <p:cNvSpPr txBox="1"/>
          <p:nvPr/>
        </p:nvSpPr>
        <p:spPr>
          <a:xfrm>
            <a:off x="6446520" y="3650285"/>
            <a:ext cx="1429207"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Early Quantum Threat Capability</a:t>
            </a:r>
            <a:endParaRPr lang="en-US" sz="1100" dirty="0"/>
          </a:p>
        </p:txBody>
      </p:sp>
      <p:sp>
        <p:nvSpPr>
          <p:cNvPr id="40" name="Text 38"/>
          <p:cNvSpPr txBox="1"/>
          <p:nvPr/>
        </p:nvSpPr>
        <p:spPr>
          <a:xfrm>
            <a:off x="10919765" y="3650285"/>
            <a:ext cx="1324051"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Full PQ Required for All Systems</a:t>
            </a:r>
            <a:endParaRPr lang="en-US" sz="1100" dirty="0"/>
          </a:p>
        </p:txBody>
      </p:sp>
      <p:sp>
        <p:nvSpPr>
          <p:cNvPr id="41" name="Shape 39"/>
          <p:cNvSpPr/>
          <p:nvPr/>
        </p:nvSpPr>
        <p:spPr>
          <a:xfrm>
            <a:off x="4895698" y="3027578"/>
            <a:ext cx="228600" cy="228600"/>
          </a:xfrm>
          <a:prstGeom prst="ellipse">
            <a:avLst/>
          </a:prstGeom>
          <a:solidFill>
            <a:srgbClr val="FF6B35"/>
          </a:solidFill>
          <a:ln/>
        </p:spPr>
      </p:sp>
      <p:sp>
        <p:nvSpPr>
          <p:cNvPr id="42" name="Text 40"/>
          <p:cNvSpPr txBox="1"/>
          <p:nvPr/>
        </p:nvSpPr>
        <p:spPr>
          <a:xfrm>
            <a:off x="4692701" y="2278685"/>
            <a:ext cx="534010" cy="200254"/>
          </a:xfrm>
          <a:prstGeom prst="rect">
            <a:avLst/>
          </a:prstGeom>
          <a:noFill/>
          <a:ln/>
        </p:spPr>
        <p:txBody>
          <a:bodyPr wrap="square" lIns="0" tIns="0" rIns="0" bIns="0" rtlCol="0" anchor="ctr"/>
          <a:lstStyle/>
          <a:p>
            <a:pPr algn="ctr" indent="0" marL="0">
              <a:buNone/>
            </a:pPr>
            <a:r>
              <a:rPr lang="en-US" sz="1300" b="1" dirty="0">
                <a:solidFill>
                  <a:srgbClr val="0B4D6C"/>
                </a:solidFill>
                <a:latin typeface="Montserrat" pitchFamily="34" charset="0"/>
                <a:ea typeface="Montserrat" pitchFamily="34" charset="-122"/>
                <a:cs typeface="Montserrat" pitchFamily="34" charset="-120"/>
              </a:rPr>
              <a:t>2025</a:t>
            </a:r>
            <a:endParaRPr lang="en-US" sz="1300" dirty="0"/>
          </a:p>
        </p:txBody>
      </p:sp>
      <p:sp>
        <p:nvSpPr>
          <p:cNvPr id="43" name="Text 41"/>
          <p:cNvSpPr txBox="1"/>
          <p:nvPr/>
        </p:nvSpPr>
        <p:spPr>
          <a:xfrm>
            <a:off x="4283050" y="2577694"/>
            <a:ext cx="1334110" cy="372161"/>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Standards Finalized, Hybrid Transition</a:t>
            </a:r>
            <a:endParaRPr lang="en-US" sz="1100" dirty="0"/>
          </a:p>
        </p:txBody>
      </p:sp>
      <p:sp>
        <p:nvSpPr>
          <p:cNvPr id="44" name="Shape 42"/>
          <p:cNvSpPr/>
          <p:nvPr/>
        </p:nvSpPr>
        <p:spPr>
          <a:xfrm>
            <a:off x="10541203" y="6344107"/>
            <a:ext cx="1466698" cy="323698"/>
          </a:xfrm>
          <a:prstGeom prst="roundRect">
            <a:avLst>
              <a:gd name="adj" fmla="val 33234"/>
            </a:avLst>
          </a:prstGeom>
          <a:solidFill>
            <a:srgbClr val="333333"/>
          </a:solidFill>
          <a:ln/>
        </p:spPr>
      </p:sp>
      <p:pic>
        <p:nvPicPr>
          <p:cNvPr id="45" name="Image 0" descr="preencoded.png">    </p:cNvPr>
          <p:cNvPicPr>
            <a:picLocks noChangeAspect="1"/>
          </p:cNvPicPr>
          <p:nvPr/>
        </p:nvPicPr>
        <p:blipFill>
          <a:blip r:embed="rId1"/>
          <a:srcRect l="0" r="0" t="0" b="0"/>
          <a:stretch/>
        </p:blipFill>
        <p:spPr>
          <a:xfrm>
            <a:off x="10655503" y="6439205"/>
            <a:ext cx="133502" cy="133502"/>
          </a:xfrm>
          <a:prstGeom prst="rect">
            <a:avLst/>
          </a:prstGeom>
        </p:spPr>
      </p:pic>
      <p:sp>
        <p:nvSpPr>
          <p:cNvPr id="46" name="Shape 43"/>
          <p:cNvSpPr/>
          <p:nvPr/>
        </p:nvSpPr>
        <p:spPr>
          <a:xfrm>
            <a:off x="10541203" y="6344107"/>
            <a:ext cx="1466698" cy="323698"/>
          </a:xfrm>
          <a:prstGeom prst="roundRect">
            <a:avLst>
              <a:gd name="adj" fmla="val 33234"/>
            </a:avLst>
          </a:prstGeom>
          <a:solidFill>
            <a:srgbClr val="333333"/>
          </a:solidFill>
          <a:ln/>
        </p:spPr>
      </p:sp>
      <p:sp>
        <p:nvSpPr>
          <p:cNvPr id="47" name="Text 4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48" name="Image 1" descr="preencoded.png">    </p:cNvPr>
          <p:cNvPicPr>
            <a:picLocks noChangeAspect="1"/>
          </p:cNvPicPr>
          <p:nvPr/>
        </p:nvPicPr>
        <p:blipFill>
          <a:blip r:embed="rId2"/>
          <a:srcRect l="0" r="0" t="0" b="0"/>
          <a:stretch/>
        </p:blipFill>
        <p:spPr>
          <a:xfrm>
            <a:off x="10655503" y="6439205"/>
            <a:ext cx="133502" cy="133502"/>
          </a:xfrm>
          <a:prstGeom prst="rect">
            <a:avLst/>
          </a:prstGeom>
        </p:spPr>
      </p:pic>
      <p:sp>
        <p:nvSpPr>
          <p:cNvPr id="49" name="Text 45"/>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8524951"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Classical Cryptography: Endangered Algorithms</a:t>
            </a:r>
            <a:endParaRPr lang="en-US" sz="2600" dirty="0"/>
          </a:p>
        </p:txBody>
      </p:sp>
      <p:sp>
        <p:nvSpPr>
          <p:cNvPr id="5" name="Text 3"/>
          <p:cNvSpPr txBox="1"/>
          <p:nvPr/>
        </p:nvSpPr>
        <p:spPr>
          <a:xfrm>
            <a:off x="666598" y="1410005"/>
            <a:ext cx="991210"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Algorithm</a:t>
            </a:r>
            <a:endParaRPr lang="en-US" sz="1300" dirty="0"/>
          </a:p>
        </p:txBody>
      </p:sp>
      <p:sp>
        <p:nvSpPr>
          <p:cNvPr id="6" name="Text 4"/>
          <p:cNvSpPr txBox="1"/>
          <p:nvPr/>
        </p:nvSpPr>
        <p:spPr>
          <a:xfrm>
            <a:off x="1814170" y="1410005"/>
            <a:ext cx="1114654"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Description</a:t>
            </a:r>
            <a:endParaRPr lang="en-US" sz="1300" dirty="0"/>
          </a:p>
        </p:txBody>
      </p:sp>
      <p:sp>
        <p:nvSpPr>
          <p:cNvPr id="7" name="Text 5"/>
          <p:cNvSpPr txBox="1"/>
          <p:nvPr/>
        </p:nvSpPr>
        <p:spPr>
          <a:xfrm>
            <a:off x="4792370" y="1410005"/>
            <a:ext cx="1305763" cy="200254"/>
          </a:xfrm>
          <a:prstGeom prst="rect">
            <a:avLst/>
          </a:prstGeom>
          <a:noFill/>
          <a:ln/>
        </p:spPr>
        <p:txBody>
          <a:bodyPr wrap="square" lIns="0" tIns="0" rIns="0" bIns="0" rtlCol="0" anchor="ctr"/>
          <a:lstStyle/>
          <a:p>
            <a:pPr algn="l" indent="0" marL="0">
              <a:buNone/>
            </a:pPr>
            <a:r>
              <a:rPr lang="en-US" sz="1300" dirty="0">
                <a:solidFill>
                  <a:srgbClr val="0B4D6C"/>
                </a:solidFill>
                <a:latin typeface="Montserrat" pitchFamily="34" charset="0"/>
                <a:ea typeface="Montserrat" pitchFamily="34" charset="-122"/>
                <a:cs typeface="Montserrat" pitchFamily="34" charset="-120"/>
              </a:rPr>
              <a:t>Security Basis</a:t>
            </a:r>
            <a:endParaRPr lang="en-US" sz="1300" dirty="0"/>
          </a:p>
        </p:txBody>
      </p:sp>
      <p:sp>
        <p:nvSpPr>
          <p:cNvPr id="8" name="Shape 6"/>
          <p:cNvSpPr/>
          <p:nvPr/>
        </p:nvSpPr>
        <p:spPr>
          <a:xfrm>
            <a:off x="571500" y="2701138"/>
            <a:ext cx="6782105" cy="838505"/>
          </a:xfrm>
          <a:prstGeom prst="rect">
            <a:avLst/>
          </a:prstGeom>
          <a:solidFill>
            <a:srgbClr val="F5F9FC"/>
          </a:solidFill>
          <a:ln/>
        </p:spPr>
      </p:sp>
      <p:sp>
        <p:nvSpPr>
          <p:cNvPr id="9" name="Text 7"/>
          <p:cNvSpPr txBox="1"/>
          <p:nvPr/>
        </p:nvSpPr>
        <p:spPr>
          <a:xfrm>
            <a:off x="666598" y="1899209"/>
            <a:ext cx="409651" cy="181051"/>
          </a:xfrm>
          <a:prstGeom prst="rect">
            <a:avLst/>
          </a:prstGeom>
          <a:noFill/>
          <a:ln/>
        </p:spPr>
        <p:txBody>
          <a:bodyPr wrap="square" lIns="0" tIns="0" rIns="0" bIns="0" rtlCol="0" anchor="ctr"/>
          <a:lstStyle/>
          <a:p>
            <a:pPr algn="l" indent="0" marL="0">
              <a:buNone/>
            </a:pPr>
            <a:r>
              <a:rPr lang="en-US" sz="1200" b="1" dirty="0">
                <a:solidFill>
                  <a:srgbClr val="333333"/>
                </a:solidFill>
                <a:latin typeface="Roboto" pitchFamily="34" charset="0"/>
                <a:ea typeface="Roboto" pitchFamily="34" charset="-122"/>
                <a:cs typeface="Roboto" pitchFamily="34" charset="-120"/>
              </a:rPr>
              <a:t>RSA</a:t>
            </a:r>
            <a:endParaRPr lang="en-US" sz="1200" dirty="0"/>
          </a:p>
        </p:txBody>
      </p:sp>
      <p:sp>
        <p:nvSpPr>
          <p:cNvPr id="10" name="Text 8"/>
          <p:cNvSpPr txBox="1"/>
          <p:nvPr/>
        </p:nvSpPr>
        <p:spPr>
          <a:xfrm>
            <a:off x="666598" y="2806294"/>
            <a:ext cx="400507" cy="181051"/>
          </a:xfrm>
          <a:prstGeom prst="rect">
            <a:avLst/>
          </a:prstGeom>
          <a:noFill/>
          <a:ln/>
        </p:spPr>
        <p:txBody>
          <a:bodyPr wrap="square" lIns="0" tIns="0" rIns="0" bIns="0" rtlCol="0" anchor="ctr"/>
          <a:lstStyle/>
          <a:p>
            <a:pPr algn="l" indent="0" marL="0">
              <a:buNone/>
            </a:pPr>
            <a:r>
              <a:rPr lang="en-US" sz="1200" b="1" dirty="0">
                <a:solidFill>
                  <a:srgbClr val="333333"/>
                </a:solidFill>
                <a:latin typeface="Roboto" pitchFamily="34" charset="0"/>
                <a:ea typeface="Roboto" pitchFamily="34" charset="-122"/>
                <a:cs typeface="Roboto" pitchFamily="34" charset="-120"/>
              </a:rPr>
              <a:t>ECC</a:t>
            </a:r>
            <a:endParaRPr lang="en-US" sz="1200" dirty="0"/>
          </a:p>
        </p:txBody>
      </p:sp>
      <p:sp>
        <p:nvSpPr>
          <p:cNvPr id="11" name="Text 9"/>
          <p:cNvSpPr txBox="1"/>
          <p:nvPr/>
        </p:nvSpPr>
        <p:spPr>
          <a:xfrm>
            <a:off x="666598" y="3713378"/>
            <a:ext cx="409651" cy="181051"/>
          </a:xfrm>
          <a:prstGeom prst="rect">
            <a:avLst/>
          </a:prstGeom>
          <a:noFill/>
          <a:ln/>
        </p:spPr>
        <p:txBody>
          <a:bodyPr wrap="square" lIns="0" tIns="0" rIns="0" bIns="0" rtlCol="0" anchor="ctr"/>
          <a:lstStyle/>
          <a:p>
            <a:pPr algn="l" indent="0" marL="0">
              <a:buNone/>
            </a:pPr>
            <a:r>
              <a:rPr lang="en-US" sz="1200" b="1" dirty="0">
                <a:solidFill>
                  <a:srgbClr val="333333"/>
                </a:solidFill>
                <a:latin typeface="Roboto" pitchFamily="34" charset="0"/>
                <a:ea typeface="Roboto" pitchFamily="34" charset="-122"/>
                <a:cs typeface="Roboto" pitchFamily="34" charset="-120"/>
              </a:rPr>
              <a:t>DSA</a:t>
            </a:r>
            <a:endParaRPr lang="en-US" sz="1200" dirty="0"/>
          </a:p>
        </p:txBody>
      </p:sp>
      <p:sp>
        <p:nvSpPr>
          <p:cNvPr id="12" name="Text 10"/>
          <p:cNvSpPr txBox="1"/>
          <p:nvPr/>
        </p:nvSpPr>
        <p:spPr>
          <a:xfrm>
            <a:off x="1814170" y="1899209"/>
            <a:ext cx="2829154"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Public-key cryptosystem widely used for secure data transmission, digital signatures and key exchange</a:t>
            </a:r>
            <a:endParaRPr lang="en-US" sz="1200" dirty="0"/>
          </a:p>
        </p:txBody>
      </p:sp>
      <p:sp>
        <p:nvSpPr>
          <p:cNvPr id="13" name="Text 11"/>
          <p:cNvSpPr txBox="1"/>
          <p:nvPr/>
        </p:nvSpPr>
        <p:spPr>
          <a:xfrm>
            <a:off x="4792370" y="1899209"/>
            <a:ext cx="2572207"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Relies on the mathematical difficulty of factoring the product of two large prime numbers</a:t>
            </a:r>
            <a:endParaRPr lang="en-US" sz="1200" dirty="0"/>
          </a:p>
        </p:txBody>
      </p:sp>
      <p:sp>
        <p:nvSpPr>
          <p:cNvPr id="14" name="Text 12"/>
          <p:cNvSpPr txBox="1"/>
          <p:nvPr/>
        </p:nvSpPr>
        <p:spPr>
          <a:xfrm>
            <a:off x="666598" y="3019349"/>
            <a:ext cx="1077163"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(Elliptic Curve Cryptography)</a:t>
            </a:r>
            <a:endParaRPr lang="en-US" sz="1200" dirty="0"/>
          </a:p>
        </p:txBody>
      </p:sp>
      <p:sp>
        <p:nvSpPr>
          <p:cNvPr id="15" name="Text 13"/>
          <p:cNvSpPr txBox="1"/>
          <p:nvPr/>
        </p:nvSpPr>
        <p:spPr>
          <a:xfrm>
            <a:off x="1814170" y="2806294"/>
            <a:ext cx="2724912"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Modern approach using algebraic structures of elliptic curves for smaller keys with equivalent security</a:t>
            </a:r>
            <a:endParaRPr lang="en-US" sz="1200" dirty="0"/>
          </a:p>
        </p:txBody>
      </p:sp>
      <p:sp>
        <p:nvSpPr>
          <p:cNvPr id="16" name="Text 14"/>
          <p:cNvSpPr txBox="1"/>
          <p:nvPr/>
        </p:nvSpPr>
        <p:spPr>
          <a:xfrm>
            <a:off x="4792370" y="2806294"/>
            <a:ext cx="2477110"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Based on the elliptic curve discrete logarithm problem (ECDLP)</a:t>
            </a:r>
            <a:endParaRPr lang="en-US" sz="1200" dirty="0"/>
          </a:p>
        </p:txBody>
      </p:sp>
      <p:sp>
        <p:nvSpPr>
          <p:cNvPr id="17" name="Text 15"/>
          <p:cNvSpPr txBox="1"/>
          <p:nvPr/>
        </p:nvSpPr>
        <p:spPr>
          <a:xfrm>
            <a:off x="666598" y="3926434"/>
            <a:ext cx="838505"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(Digital Signature Algorithm)</a:t>
            </a:r>
            <a:endParaRPr lang="en-US" sz="1200" dirty="0"/>
          </a:p>
        </p:txBody>
      </p:sp>
      <p:sp>
        <p:nvSpPr>
          <p:cNvPr id="18" name="Text 16"/>
          <p:cNvSpPr txBox="1"/>
          <p:nvPr/>
        </p:nvSpPr>
        <p:spPr>
          <a:xfrm>
            <a:off x="1814170" y="3713378"/>
            <a:ext cx="2895905"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Federal Information Processing Standard for digital signatures</a:t>
            </a:r>
            <a:endParaRPr lang="en-US" sz="1200" dirty="0"/>
          </a:p>
        </p:txBody>
      </p:sp>
      <p:sp>
        <p:nvSpPr>
          <p:cNvPr id="19" name="Text 17"/>
          <p:cNvSpPr txBox="1"/>
          <p:nvPr/>
        </p:nvSpPr>
        <p:spPr>
          <a:xfrm>
            <a:off x="4792370" y="3713378"/>
            <a:ext cx="2324405"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Security depends on the discrete logarithm problem in finite fields</a:t>
            </a:r>
            <a:endParaRPr lang="en-US" sz="1200" dirty="0"/>
          </a:p>
        </p:txBody>
      </p:sp>
      <p:sp>
        <p:nvSpPr>
          <p:cNvPr id="20" name="Text 18"/>
          <p:cNvSpPr txBox="1"/>
          <p:nvPr/>
        </p:nvSpPr>
        <p:spPr>
          <a:xfrm>
            <a:off x="571500" y="4747565"/>
            <a:ext cx="259141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Common Vulnerability</a:t>
            </a:r>
            <a:endParaRPr lang="en-US" sz="1700" dirty="0"/>
          </a:p>
        </p:txBody>
      </p:sp>
      <p:sp>
        <p:nvSpPr>
          <p:cNvPr id="21" name="Text 19"/>
          <p:cNvSpPr txBox="1"/>
          <p:nvPr/>
        </p:nvSpPr>
        <p:spPr>
          <a:xfrm>
            <a:off x="571500" y="5220310"/>
            <a:ext cx="6829654"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All these algorithms rely on mathematical problems that are computationally infeasible for classical computers but can be efficiently solved by quantum computers using Shor's algorithm, rendering them insecure in the post-quantum era.</a:t>
            </a:r>
            <a:endParaRPr lang="en-US" sz="1300" dirty="0"/>
          </a:p>
        </p:txBody>
      </p:sp>
      <p:sp>
        <p:nvSpPr>
          <p:cNvPr id="22" name="Shape 20"/>
          <p:cNvSpPr/>
          <p:nvPr/>
        </p:nvSpPr>
        <p:spPr>
          <a:xfrm>
            <a:off x="7727594" y="1238098"/>
            <a:ext cx="3895344" cy="4953305"/>
          </a:xfrm>
          <a:prstGeom prst="rect">
            <a:avLst/>
          </a:prstGeom>
          <a:solidFill>
            <a:srgbClr val="F5F9FC"/>
          </a:solidFill>
          <a:ln/>
        </p:spPr>
      </p:sp>
      <p:sp>
        <p:nvSpPr>
          <p:cNvPr id="23" name="Shape 21"/>
          <p:cNvSpPr/>
          <p:nvPr/>
        </p:nvSpPr>
        <p:spPr>
          <a:xfrm>
            <a:off x="7727594" y="1238098"/>
            <a:ext cx="28346" cy="4953305"/>
          </a:xfrm>
          <a:prstGeom prst="rect">
            <a:avLst/>
          </a:prstGeom>
          <a:solidFill>
            <a:srgbClr val="168EA9"/>
          </a:solidFill>
          <a:ln/>
        </p:spPr>
      </p:sp>
      <p:sp>
        <p:nvSpPr>
          <p:cNvPr id="24" name="Text 22"/>
          <p:cNvSpPr txBox="1"/>
          <p:nvPr/>
        </p:nvSpPr>
        <p:spPr>
          <a:xfrm>
            <a:off x="7994599" y="1495044"/>
            <a:ext cx="2820010"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Quantum Vulnerabilities</a:t>
            </a:r>
            <a:endParaRPr lang="en-US" sz="1700" dirty="0"/>
          </a:p>
        </p:txBody>
      </p:sp>
      <p:pic>
        <p:nvPicPr>
          <p:cNvPr id="25" name="Image 0" descr="preencoded.png">    </p:cNvPr>
          <p:cNvPicPr>
            <a:picLocks noChangeAspect="1"/>
          </p:cNvPicPr>
          <p:nvPr/>
        </p:nvPicPr>
        <p:blipFill>
          <a:blip r:embed="rId1"/>
          <a:srcRect l="0" r="0" t="0" b="0"/>
          <a:stretch/>
        </p:blipFill>
        <p:spPr>
          <a:xfrm>
            <a:off x="7994599" y="1939442"/>
            <a:ext cx="181051" cy="181051"/>
          </a:xfrm>
          <a:prstGeom prst="rect">
            <a:avLst/>
          </a:prstGeom>
        </p:spPr>
      </p:pic>
      <p:sp>
        <p:nvSpPr>
          <p:cNvPr id="26" name="Text 23"/>
          <p:cNvSpPr txBox="1"/>
          <p:nvPr/>
        </p:nvSpPr>
        <p:spPr>
          <a:xfrm>
            <a:off x="8175650" y="1967789"/>
            <a:ext cx="495605"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RSA:</a:t>
            </a:r>
            <a:endParaRPr lang="en-US" sz="1300" dirty="0"/>
          </a:p>
        </p:txBody>
      </p:sp>
      <p:sp>
        <p:nvSpPr>
          <p:cNvPr id="27" name="Text 24"/>
          <p:cNvSpPr txBox="1"/>
          <p:nvPr/>
        </p:nvSpPr>
        <p:spPr>
          <a:xfrm>
            <a:off x="8175650" y="2913278"/>
            <a:ext cx="486461"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ECC:</a:t>
            </a:r>
            <a:endParaRPr lang="en-US" sz="1300" dirty="0"/>
          </a:p>
        </p:txBody>
      </p:sp>
      <p:sp>
        <p:nvSpPr>
          <p:cNvPr id="28" name="Text 25"/>
          <p:cNvSpPr txBox="1"/>
          <p:nvPr/>
        </p:nvSpPr>
        <p:spPr>
          <a:xfrm>
            <a:off x="8175650" y="1967789"/>
            <a:ext cx="3267151"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Shor's algorithm can factor large numbers in polynomial time, breaking RSA encryption</a:t>
            </a:r>
            <a:endParaRPr lang="en-US" sz="1300" dirty="0"/>
          </a:p>
        </p:txBody>
      </p:sp>
      <p:pic>
        <p:nvPicPr>
          <p:cNvPr id="29" name="Image 1" descr="preencoded.png">    </p:cNvPr>
          <p:cNvPicPr>
            <a:picLocks noChangeAspect="1"/>
          </p:cNvPicPr>
          <p:nvPr/>
        </p:nvPicPr>
        <p:blipFill>
          <a:blip r:embed="rId2"/>
          <a:srcRect l="0" r="0" t="0" b="0"/>
          <a:stretch/>
        </p:blipFill>
        <p:spPr>
          <a:xfrm>
            <a:off x="7994599" y="2884018"/>
            <a:ext cx="181051" cy="181051"/>
          </a:xfrm>
          <a:prstGeom prst="rect">
            <a:avLst/>
          </a:prstGeom>
        </p:spPr>
      </p:pic>
      <p:sp>
        <p:nvSpPr>
          <p:cNvPr id="30" name="Text 26"/>
          <p:cNvSpPr txBox="1"/>
          <p:nvPr/>
        </p:nvSpPr>
        <p:spPr>
          <a:xfrm>
            <a:off x="8175650" y="2913278"/>
            <a:ext cx="3115361"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Quantum algorithms can solve the elliptic curve discrete logarithm problem efficiently</a:t>
            </a:r>
            <a:endParaRPr lang="en-US" sz="1300" dirty="0"/>
          </a:p>
        </p:txBody>
      </p:sp>
      <p:pic>
        <p:nvPicPr>
          <p:cNvPr id="31" name="Image 2" descr="preencoded.png">    </p:cNvPr>
          <p:cNvPicPr>
            <a:picLocks noChangeAspect="1"/>
          </p:cNvPicPr>
          <p:nvPr/>
        </p:nvPicPr>
        <p:blipFill>
          <a:blip r:embed="rId3"/>
          <a:srcRect l="0" r="0" t="0" b="0"/>
          <a:stretch/>
        </p:blipFill>
        <p:spPr>
          <a:xfrm>
            <a:off x="7994599" y="3829507"/>
            <a:ext cx="181051" cy="181051"/>
          </a:xfrm>
          <a:prstGeom prst="rect">
            <a:avLst/>
          </a:prstGeom>
        </p:spPr>
      </p:pic>
      <p:sp>
        <p:nvSpPr>
          <p:cNvPr id="32" name="Text 27"/>
          <p:cNvSpPr txBox="1"/>
          <p:nvPr/>
        </p:nvSpPr>
        <p:spPr>
          <a:xfrm>
            <a:off x="8175650" y="3857854"/>
            <a:ext cx="505663" cy="191110"/>
          </a:xfrm>
          <a:prstGeom prst="rect">
            <a:avLst/>
          </a:prstGeom>
          <a:noFill/>
          <a:ln/>
        </p:spPr>
        <p:txBody>
          <a:bodyPr wrap="square" lIns="0" tIns="0" rIns="0" bIns="0" rtlCol="0" anchor="ctr"/>
          <a:lstStyle/>
          <a:p>
            <a:pPr algn="l" indent="0" marL="0">
              <a:buNone/>
            </a:pPr>
            <a:r>
              <a:rPr lang="en-US" sz="1300" b="1" dirty="0">
                <a:solidFill>
                  <a:srgbClr val="333333"/>
                </a:solidFill>
                <a:latin typeface="Roboto" pitchFamily="34" charset="0"/>
                <a:ea typeface="Roboto" pitchFamily="34" charset="-122"/>
                <a:cs typeface="Roboto" pitchFamily="34" charset="-120"/>
              </a:rPr>
              <a:t>DSA:</a:t>
            </a:r>
            <a:endParaRPr lang="en-US" sz="1300" dirty="0"/>
          </a:p>
        </p:txBody>
      </p:sp>
      <p:sp>
        <p:nvSpPr>
          <p:cNvPr id="33" name="Text 28"/>
          <p:cNvSpPr txBox="1"/>
          <p:nvPr/>
        </p:nvSpPr>
        <p:spPr>
          <a:xfrm>
            <a:off x="8175650" y="3857854"/>
            <a:ext cx="3238805"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Similarly vulnerable to quantum attacks on the discrete logarithm problem</a:t>
            </a:r>
            <a:endParaRPr lang="en-US" sz="1300" dirty="0"/>
          </a:p>
        </p:txBody>
      </p:sp>
      <p:pic>
        <p:nvPicPr>
          <p:cNvPr id="34" name="Image 3" descr="preencoded.png">    </p:cNvPr>
          <p:cNvPicPr>
            <a:picLocks noChangeAspect="1"/>
          </p:cNvPicPr>
          <p:nvPr/>
        </p:nvPicPr>
        <p:blipFill>
          <a:blip r:embed="rId4"/>
          <a:srcRect l="0" r="0" t="0" b="0"/>
          <a:stretch/>
        </p:blipFill>
        <p:spPr>
          <a:xfrm>
            <a:off x="7994599" y="4522622"/>
            <a:ext cx="181051" cy="181051"/>
          </a:xfrm>
          <a:prstGeom prst="rect">
            <a:avLst/>
          </a:prstGeom>
        </p:spPr>
      </p:pic>
      <p:sp>
        <p:nvSpPr>
          <p:cNvPr id="35" name="Text 29"/>
          <p:cNvSpPr txBox="1"/>
          <p:nvPr/>
        </p:nvSpPr>
        <p:spPr>
          <a:xfrm>
            <a:off x="8175650" y="4551883"/>
            <a:ext cx="3286354" cy="952805"/>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According to the 2024 Quantum Threat Timeline Report, cryptographically relevant quantum computers could break these systems within 5-15 years</a:t>
            </a:r>
            <a:endParaRPr lang="en-US" sz="1300" dirty="0"/>
          </a:p>
        </p:txBody>
      </p:sp>
      <p:sp>
        <p:nvSpPr>
          <p:cNvPr id="36" name="Shape 30"/>
          <p:cNvSpPr/>
          <p:nvPr/>
        </p:nvSpPr>
        <p:spPr>
          <a:xfrm>
            <a:off x="0" y="6572707"/>
            <a:ext cx="12191695" cy="286207"/>
          </a:xfrm>
          <a:prstGeom prst="rect">
            <a:avLst/>
          </a:prstGeom>
          <a:solidFill>
            <a:srgbClr val="0B4D6C"/>
          </a:solidFill>
          <a:ln/>
        </p:spPr>
      </p:sp>
      <p:sp>
        <p:nvSpPr>
          <p:cNvPr id="37" name="Text 31"/>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38" name="Text 32"/>
          <p:cNvSpPr txBox="1"/>
          <p:nvPr/>
        </p:nvSpPr>
        <p:spPr>
          <a:xfrm>
            <a:off x="11733581" y="663122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5</a:t>
            </a:r>
            <a:endParaRPr lang="en-US" sz="1100" dirty="0"/>
          </a:p>
        </p:txBody>
      </p:sp>
      <p:sp>
        <p:nvSpPr>
          <p:cNvPr id="39" name="Shape 33"/>
          <p:cNvSpPr/>
          <p:nvPr/>
        </p:nvSpPr>
        <p:spPr>
          <a:xfrm>
            <a:off x="10541203" y="6344107"/>
            <a:ext cx="1466698" cy="323698"/>
          </a:xfrm>
          <a:prstGeom prst="roundRect">
            <a:avLst>
              <a:gd name="adj" fmla="val 33234"/>
            </a:avLst>
          </a:prstGeom>
          <a:solidFill>
            <a:srgbClr val="333333"/>
          </a:solidFill>
          <a:ln/>
        </p:spPr>
      </p:sp>
      <p:pic>
        <p:nvPicPr>
          <p:cNvPr id="40"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41" name="Shape 34"/>
          <p:cNvSpPr/>
          <p:nvPr/>
        </p:nvSpPr>
        <p:spPr>
          <a:xfrm>
            <a:off x="10541203" y="6344107"/>
            <a:ext cx="1466698" cy="323698"/>
          </a:xfrm>
          <a:prstGeom prst="roundRect">
            <a:avLst>
              <a:gd name="adj" fmla="val 33234"/>
            </a:avLst>
          </a:prstGeom>
          <a:solidFill>
            <a:srgbClr val="333333"/>
          </a:solidFill>
          <a:ln/>
        </p:spPr>
      </p:sp>
      <p:sp>
        <p:nvSpPr>
          <p:cNvPr id="42" name="Text 35"/>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43"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44" name="Text 36"/>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7619695"/>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4486961"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Background: Algorithms</a:t>
            </a:r>
            <a:endParaRPr lang="en-US" sz="2600" dirty="0"/>
          </a:p>
        </p:txBody>
      </p:sp>
      <p:sp>
        <p:nvSpPr>
          <p:cNvPr id="5" name="Shape 3"/>
          <p:cNvSpPr/>
          <p:nvPr/>
        </p:nvSpPr>
        <p:spPr>
          <a:xfrm>
            <a:off x="571500" y="1238098"/>
            <a:ext cx="3362249" cy="2809951"/>
          </a:xfrm>
          <a:prstGeom prst="rect">
            <a:avLst/>
          </a:prstGeom>
          <a:solidFill>
            <a:srgbClr val="F5F9FC"/>
          </a:solidFill>
          <a:ln/>
        </p:spPr>
      </p:sp>
      <p:sp>
        <p:nvSpPr>
          <p:cNvPr id="6" name="Shape 4"/>
          <p:cNvSpPr/>
          <p:nvPr/>
        </p:nvSpPr>
        <p:spPr>
          <a:xfrm>
            <a:off x="571500" y="1238098"/>
            <a:ext cx="28346" cy="2809951"/>
          </a:xfrm>
          <a:prstGeom prst="rect">
            <a:avLst/>
          </a:prstGeom>
          <a:solidFill>
            <a:srgbClr val="168EA9"/>
          </a:solidFill>
          <a:ln/>
        </p:spPr>
      </p:sp>
      <p:pic>
        <p:nvPicPr>
          <p:cNvPr id="7" name="Image 0" descr="preencoded.png">    </p:cNvPr>
          <p:cNvPicPr>
            <a:picLocks noChangeAspect="1"/>
          </p:cNvPicPr>
          <p:nvPr/>
        </p:nvPicPr>
        <p:blipFill>
          <a:blip r:embed="rId1"/>
          <a:srcRect l="0" r="0" t="-856" b="-856"/>
          <a:stretch/>
        </p:blipFill>
        <p:spPr>
          <a:xfrm>
            <a:off x="743407" y="1427378"/>
            <a:ext cx="133502" cy="181051"/>
          </a:xfrm>
          <a:prstGeom prst="rect">
            <a:avLst/>
          </a:prstGeom>
        </p:spPr>
      </p:pic>
      <p:sp>
        <p:nvSpPr>
          <p:cNvPr id="8" name="Shape 5"/>
          <p:cNvSpPr/>
          <p:nvPr/>
        </p:nvSpPr>
        <p:spPr>
          <a:xfrm>
            <a:off x="4117543" y="1238098"/>
            <a:ext cx="3362249" cy="2809951"/>
          </a:xfrm>
          <a:prstGeom prst="rect">
            <a:avLst/>
          </a:prstGeom>
          <a:solidFill>
            <a:srgbClr val="F5F9FC"/>
          </a:solidFill>
          <a:ln/>
        </p:spPr>
      </p:sp>
      <p:sp>
        <p:nvSpPr>
          <p:cNvPr id="9" name="Shape 6"/>
          <p:cNvSpPr/>
          <p:nvPr/>
        </p:nvSpPr>
        <p:spPr>
          <a:xfrm>
            <a:off x="4117543" y="1238098"/>
            <a:ext cx="28346" cy="2809951"/>
          </a:xfrm>
          <a:prstGeom prst="rect">
            <a:avLst/>
          </a:prstGeom>
          <a:solidFill>
            <a:srgbClr val="168EA9"/>
          </a:solidFill>
          <a:ln/>
        </p:spPr>
      </p:sp>
      <p:sp>
        <p:nvSpPr>
          <p:cNvPr id="10" name="Shape 7"/>
          <p:cNvSpPr/>
          <p:nvPr/>
        </p:nvSpPr>
        <p:spPr>
          <a:xfrm>
            <a:off x="571500" y="4234586"/>
            <a:ext cx="3362249" cy="2809951"/>
          </a:xfrm>
          <a:prstGeom prst="rect">
            <a:avLst/>
          </a:prstGeom>
          <a:solidFill>
            <a:srgbClr val="F5F9FC"/>
          </a:solidFill>
          <a:ln/>
        </p:spPr>
      </p:sp>
      <p:sp>
        <p:nvSpPr>
          <p:cNvPr id="11" name="Shape 8"/>
          <p:cNvSpPr/>
          <p:nvPr/>
        </p:nvSpPr>
        <p:spPr>
          <a:xfrm>
            <a:off x="571500" y="4234586"/>
            <a:ext cx="28346" cy="2809951"/>
          </a:xfrm>
          <a:prstGeom prst="rect">
            <a:avLst/>
          </a:prstGeom>
          <a:solidFill>
            <a:srgbClr val="168EA9"/>
          </a:solidFill>
          <a:ln/>
        </p:spPr>
      </p:sp>
      <p:sp>
        <p:nvSpPr>
          <p:cNvPr id="12" name="Shape 9"/>
          <p:cNvSpPr/>
          <p:nvPr/>
        </p:nvSpPr>
        <p:spPr>
          <a:xfrm>
            <a:off x="4117543" y="4234586"/>
            <a:ext cx="3362249" cy="2809951"/>
          </a:xfrm>
          <a:prstGeom prst="rect">
            <a:avLst/>
          </a:prstGeom>
          <a:solidFill>
            <a:srgbClr val="F5F9FC"/>
          </a:solidFill>
          <a:ln/>
        </p:spPr>
      </p:sp>
      <p:sp>
        <p:nvSpPr>
          <p:cNvPr id="13" name="Shape 10"/>
          <p:cNvSpPr/>
          <p:nvPr/>
        </p:nvSpPr>
        <p:spPr>
          <a:xfrm>
            <a:off x="4117543" y="4234586"/>
            <a:ext cx="28346" cy="2809951"/>
          </a:xfrm>
          <a:prstGeom prst="rect">
            <a:avLst/>
          </a:prstGeom>
          <a:solidFill>
            <a:srgbClr val="168EA9"/>
          </a:solidFill>
          <a:ln/>
        </p:spPr>
      </p:sp>
      <p:sp>
        <p:nvSpPr>
          <p:cNvPr id="14" name="Text 11"/>
          <p:cNvSpPr txBox="1"/>
          <p:nvPr/>
        </p:nvSpPr>
        <p:spPr>
          <a:xfrm>
            <a:off x="875995" y="1380744"/>
            <a:ext cx="1686154" cy="277063"/>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Shor's Algorithm</a:t>
            </a:r>
            <a:endParaRPr lang="en-US" sz="1400" dirty="0"/>
          </a:p>
        </p:txBody>
      </p:sp>
      <p:sp>
        <p:nvSpPr>
          <p:cNvPr id="15" name="Text 12"/>
          <p:cNvSpPr txBox="1"/>
          <p:nvPr/>
        </p:nvSpPr>
        <p:spPr>
          <a:xfrm>
            <a:off x="4470502" y="1380744"/>
            <a:ext cx="1438351" cy="277063"/>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HNDL Attacks</a:t>
            </a:r>
            <a:endParaRPr lang="en-US" sz="1400" dirty="0"/>
          </a:p>
        </p:txBody>
      </p:sp>
      <p:sp>
        <p:nvSpPr>
          <p:cNvPr id="16" name="Text 13"/>
          <p:cNvSpPr txBox="1"/>
          <p:nvPr/>
        </p:nvSpPr>
        <p:spPr>
          <a:xfrm>
            <a:off x="972007" y="4378147"/>
            <a:ext cx="1877263" cy="277063"/>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Luther's Algorithm</a:t>
            </a:r>
            <a:endParaRPr lang="en-US" sz="1400" dirty="0"/>
          </a:p>
        </p:txBody>
      </p:sp>
      <p:sp>
        <p:nvSpPr>
          <p:cNvPr id="17" name="Text 14"/>
          <p:cNvSpPr txBox="1"/>
          <p:nvPr/>
        </p:nvSpPr>
        <p:spPr>
          <a:xfrm>
            <a:off x="4470502" y="4378147"/>
            <a:ext cx="1343254" cy="277063"/>
          </a:xfrm>
          <a:prstGeom prst="rect">
            <a:avLst/>
          </a:prstGeom>
          <a:noFill/>
          <a:ln/>
        </p:spPr>
        <p:txBody>
          <a:bodyPr wrap="square" lIns="0" tIns="0" rIns="0" bIns="0" rtlCol="0" anchor="ctr"/>
          <a:lstStyle/>
          <a:p>
            <a:pPr algn="l" indent="0" marL="0">
              <a:buNone/>
            </a:pPr>
            <a:r>
              <a:rPr lang="en-US" sz="1400" dirty="0">
                <a:solidFill>
                  <a:srgbClr val="0B4D6C"/>
                </a:solidFill>
                <a:latin typeface="Montserrat" pitchFamily="34" charset="0"/>
                <a:ea typeface="Montserrat" pitchFamily="34" charset="-122"/>
                <a:cs typeface="Montserrat" pitchFamily="34" charset="-120"/>
              </a:rPr>
              <a:t>PQ Overview</a:t>
            </a:r>
            <a:endParaRPr lang="en-US" sz="1400" dirty="0"/>
          </a:p>
        </p:txBody>
      </p:sp>
      <p:sp>
        <p:nvSpPr>
          <p:cNvPr id="18" name="Text 15"/>
          <p:cNvSpPr txBox="1"/>
          <p:nvPr/>
        </p:nvSpPr>
        <p:spPr>
          <a:xfrm>
            <a:off x="743407" y="1760220"/>
            <a:ext cx="3057754"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Quantum algorithm for integer factorization that threatens RSA and discrete logarithm cryptography.</a:t>
            </a:r>
            <a:endParaRPr lang="en-US" sz="1200" dirty="0"/>
          </a:p>
        </p:txBody>
      </p:sp>
      <p:sp>
        <p:nvSpPr>
          <p:cNvPr id="19" name="Text 16"/>
          <p:cNvSpPr txBox="1"/>
          <p:nvPr/>
        </p:nvSpPr>
        <p:spPr>
          <a:xfrm>
            <a:off x="4289450" y="1760220"/>
            <a:ext cx="3076956"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Hidden Number &amp; Data Leakage exploits side-channel vulnerabilities in cryptographic implementations.</a:t>
            </a:r>
            <a:endParaRPr lang="en-US" sz="1200" dirty="0"/>
          </a:p>
        </p:txBody>
      </p:sp>
      <p:sp>
        <p:nvSpPr>
          <p:cNvPr id="20" name="Text 17"/>
          <p:cNvSpPr txBox="1"/>
          <p:nvPr/>
        </p:nvSpPr>
        <p:spPr>
          <a:xfrm>
            <a:off x="743407" y="4756709"/>
            <a:ext cx="3020263" cy="609905"/>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Novel hybrid quantum-classical cryptanalysis approach combining multiple attack vectors.</a:t>
            </a:r>
            <a:endParaRPr lang="en-US" sz="1200" dirty="0"/>
          </a:p>
        </p:txBody>
      </p:sp>
      <p:sp>
        <p:nvSpPr>
          <p:cNvPr id="21" name="Text 18"/>
          <p:cNvSpPr txBox="1"/>
          <p:nvPr/>
        </p:nvSpPr>
        <p:spPr>
          <a:xfrm>
            <a:off x="4289450" y="4756709"/>
            <a:ext cx="3086100" cy="400507"/>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Post-quantum algorithms designed to resist quantum computing threats.</a:t>
            </a:r>
            <a:endParaRPr lang="en-US" sz="1200" dirty="0"/>
          </a:p>
        </p:txBody>
      </p:sp>
      <p:sp>
        <p:nvSpPr>
          <p:cNvPr id="22" name="Text 19"/>
          <p:cNvSpPr txBox="1"/>
          <p:nvPr/>
        </p:nvSpPr>
        <p:spPr>
          <a:xfrm>
            <a:off x="933602" y="2467051"/>
            <a:ext cx="2419502"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Exploits quantum superposition and interference</a:t>
            </a:r>
            <a:endParaRPr lang="en-US" sz="1100" dirty="0"/>
          </a:p>
        </p:txBody>
      </p:sp>
      <p:sp>
        <p:nvSpPr>
          <p:cNvPr id="23" name="Text 20"/>
          <p:cNvSpPr txBox="1"/>
          <p:nvPr/>
        </p:nvSpPr>
        <p:spPr>
          <a:xfrm>
            <a:off x="933602" y="2919679"/>
            <a:ext cx="2524658"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Reduces factorization to order-finding</a:t>
            </a:r>
            <a:endParaRPr lang="en-US" sz="1100" dirty="0"/>
          </a:p>
        </p:txBody>
      </p:sp>
      <p:sp>
        <p:nvSpPr>
          <p:cNvPr id="24" name="Text 21"/>
          <p:cNvSpPr txBox="1"/>
          <p:nvPr/>
        </p:nvSpPr>
        <p:spPr>
          <a:xfrm>
            <a:off x="933602" y="3183941"/>
            <a:ext cx="2905963"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Exponentially faster than classical methods</a:t>
            </a:r>
            <a:endParaRPr lang="en-US" sz="1100" dirty="0"/>
          </a:p>
        </p:txBody>
      </p:sp>
      <p:sp>
        <p:nvSpPr>
          <p:cNvPr id="25" name="Text 22"/>
          <p:cNvSpPr txBox="1"/>
          <p:nvPr/>
        </p:nvSpPr>
        <p:spPr>
          <a:xfrm>
            <a:off x="933602" y="3449117"/>
            <a:ext cx="2076602"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Primary threat to RSA and ECC cryptosystems</a:t>
            </a:r>
            <a:endParaRPr lang="en-US" sz="1100" dirty="0"/>
          </a:p>
        </p:txBody>
      </p:sp>
      <p:pic>
        <p:nvPicPr>
          <p:cNvPr id="26" name="Image 1" descr="preencoded.png">    </p:cNvPr>
          <p:cNvPicPr>
            <a:picLocks noChangeAspect="1"/>
          </p:cNvPicPr>
          <p:nvPr/>
        </p:nvPicPr>
        <p:blipFill>
          <a:blip r:embed="rId2"/>
          <a:srcRect l="0" r="0" t="0" b="0"/>
          <a:stretch/>
        </p:blipFill>
        <p:spPr>
          <a:xfrm>
            <a:off x="4289450" y="1427378"/>
            <a:ext cx="181051" cy="181051"/>
          </a:xfrm>
          <a:prstGeom prst="rect">
            <a:avLst/>
          </a:prstGeom>
        </p:spPr>
      </p:pic>
      <p:sp>
        <p:nvSpPr>
          <p:cNvPr id="27" name="Text 23"/>
          <p:cNvSpPr txBox="1"/>
          <p:nvPr/>
        </p:nvSpPr>
        <p:spPr>
          <a:xfrm>
            <a:off x="4479646" y="2467051"/>
            <a:ext cx="2895905"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Exploits partial nonce leakage in signatures</a:t>
            </a:r>
            <a:endParaRPr lang="en-US" sz="1100" dirty="0"/>
          </a:p>
        </p:txBody>
      </p:sp>
      <p:sp>
        <p:nvSpPr>
          <p:cNvPr id="28" name="Text 24"/>
          <p:cNvSpPr txBox="1"/>
          <p:nvPr/>
        </p:nvSpPr>
        <p:spPr>
          <a:xfrm>
            <a:off x="4479646" y="2731313"/>
            <a:ext cx="276240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Uses power/timing/EM radiation analysis</a:t>
            </a:r>
            <a:endParaRPr lang="en-US" sz="1100" dirty="0"/>
          </a:p>
        </p:txBody>
      </p:sp>
      <p:sp>
        <p:nvSpPr>
          <p:cNvPr id="29" name="Text 25"/>
          <p:cNvSpPr txBox="1"/>
          <p:nvPr/>
        </p:nvSpPr>
        <p:spPr>
          <a:xfrm>
            <a:off x="4479646" y="2996489"/>
            <a:ext cx="2848356"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Recovers secret keys from implementation flaws</a:t>
            </a:r>
            <a:endParaRPr lang="en-US" sz="1100" dirty="0"/>
          </a:p>
        </p:txBody>
      </p:sp>
      <p:sp>
        <p:nvSpPr>
          <p:cNvPr id="30" name="Text 26"/>
          <p:cNvSpPr txBox="1"/>
          <p:nvPr/>
        </p:nvSpPr>
        <p:spPr>
          <a:xfrm>
            <a:off x="4479646" y="3449117"/>
            <a:ext cx="2581351"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Threatens both classical and some PQ systems</a:t>
            </a:r>
            <a:endParaRPr lang="en-US" sz="1100" dirty="0"/>
          </a:p>
        </p:txBody>
      </p:sp>
      <p:pic>
        <p:nvPicPr>
          <p:cNvPr id="31" name="Image 2" descr="preencoded.png">    </p:cNvPr>
          <p:cNvPicPr>
            <a:picLocks noChangeAspect="1"/>
          </p:cNvPicPr>
          <p:nvPr/>
        </p:nvPicPr>
        <p:blipFill>
          <a:blip r:embed="rId3"/>
          <a:srcRect l="-505" r="-505" t="0" b="0"/>
          <a:stretch/>
        </p:blipFill>
        <p:spPr>
          <a:xfrm>
            <a:off x="743407" y="4424782"/>
            <a:ext cx="228600" cy="181051"/>
          </a:xfrm>
          <a:prstGeom prst="rect">
            <a:avLst/>
          </a:prstGeom>
        </p:spPr>
      </p:pic>
      <p:sp>
        <p:nvSpPr>
          <p:cNvPr id="32" name="Text 27"/>
          <p:cNvSpPr txBox="1"/>
          <p:nvPr/>
        </p:nvSpPr>
        <p:spPr>
          <a:xfrm>
            <a:off x="933602" y="5463540"/>
            <a:ext cx="2496312"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Integrates quantum and side-channel methods</a:t>
            </a:r>
            <a:endParaRPr lang="en-US" sz="1100" dirty="0"/>
          </a:p>
        </p:txBody>
      </p:sp>
      <p:sp>
        <p:nvSpPr>
          <p:cNvPr id="33" name="Text 28"/>
          <p:cNvSpPr txBox="1"/>
          <p:nvPr/>
        </p:nvSpPr>
        <p:spPr>
          <a:xfrm>
            <a:off x="933602" y="5916168"/>
            <a:ext cx="1943100"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Targets hybrid cryptographic implementations</a:t>
            </a:r>
            <a:endParaRPr lang="en-US" sz="1100" dirty="0"/>
          </a:p>
        </p:txBody>
      </p:sp>
      <p:sp>
        <p:nvSpPr>
          <p:cNvPr id="34" name="Text 29"/>
          <p:cNvSpPr txBox="1"/>
          <p:nvPr/>
        </p:nvSpPr>
        <p:spPr>
          <a:xfrm>
            <a:off x="933602" y="6368796"/>
            <a:ext cx="2934310"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Demonstrates need for multi-vector defense</a:t>
            </a:r>
            <a:endParaRPr lang="en-US" sz="1100" dirty="0"/>
          </a:p>
        </p:txBody>
      </p:sp>
      <p:sp>
        <p:nvSpPr>
          <p:cNvPr id="35" name="Text 30"/>
          <p:cNvSpPr txBox="1"/>
          <p:nvPr/>
        </p:nvSpPr>
        <p:spPr>
          <a:xfrm>
            <a:off x="933602" y="6633972"/>
            <a:ext cx="2514600"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Used for security analysis and testing</a:t>
            </a:r>
            <a:endParaRPr lang="en-US" sz="1100" dirty="0"/>
          </a:p>
        </p:txBody>
      </p:sp>
      <p:pic>
        <p:nvPicPr>
          <p:cNvPr id="36" name="Image 3" descr="preencoded.png">    </p:cNvPr>
          <p:cNvPicPr>
            <a:picLocks noChangeAspect="1"/>
          </p:cNvPicPr>
          <p:nvPr/>
        </p:nvPicPr>
        <p:blipFill>
          <a:blip r:embed="rId4"/>
          <a:srcRect l="0" r="0" t="0" b="0"/>
          <a:stretch/>
        </p:blipFill>
        <p:spPr>
          <a:xfrm>
            <a:off x="4289450" y="4424782"/>
            <a:ext cx="181051" cy="181051"/>
          </a:xfrm>
          <a:prstGeom prst="rect">
            <a:avLst/>
          </a:prstGeom>
        </p:spPr>
      </p:pic>
      <p:sp>
        <p:nvSpPr>
          <p:cNvPr id="37" name="Text 31"/>
          <p:cNvSpPr txBox="1"/>
          <p:nvPr/>
        </p:nvSpPr>
        <p:spPr>
          <a:xfrm>
            <a:off x="4479646" y="5250485"/>
            <a:ext cx="2705710"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Based on mathematically hard problems</a:t>
            </a:r>
            <a:endParaRPr lang="en-US" sz="1100" dirty="0"/>
          </a:p>
        </p:txBody>
      </p:sp>
      <p:sp>
        <p:nvSpPr>
          <p:cNvPr id="38" name="Text 32"/>
          <p:cNvSpPr txBox="1"/>
          <p:nvPr/>
        </p:nvSpPr>
        <p:spPr>
          <a:xfrm>
            <a:off x="4479646" y="5514746"/>
            <a:ext cx="2809951"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Diverse approaches: lattice, code, isogeny, etc.</a:t>
            </a:r>
            <a:endParaRPr lang="en-US" sz="1100" dirty="0"/>
          </a:p>
        </p:txBody>
      </p:sp>
      <p:sp>
        <p:nvSpPr>
          <p:cNvPr id="39" name="Text 33"/>
          <p:cNvSpPr txBox="1"/>
          <p:nvPr/>
        </p:nvSpPr>
        <p:spPr>
          <a:xfrm>
            <a:off x="4479646" y="5967374"/>
            <a:ext cx="241950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Currently in standardization process</a:t>
            </a:r>
            <a:endParaRPr lang="en-US" sz="1100" dirty="0"/>
          </a:p>
        </p:txBody>
      </p:sp>
      <p:sp>
        <p:nvSpPr>
          <p:cNvPr id="40" name="Text 34"/>
          <p:cNvSpPr txBox="1"/>
          <p:nvPr/>
        </p:nvSpPr>
        <p:spPr>
          <a:xfrm>
            <a:off x="4479646" y="6231636"/>
            <a:ext cx="24670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Different size/performance tradeoffs</a:t>
            </a:r>
            <a:endParaRPr lang="en-US" sz="1100" dirty="0"/>
          </a:p>
        </p:txBody>
      </p:sp>
      <p:sp>
        <p:nvSpPr>
          <p:cNvPr id="41" name="Shape 35"/>
          <p:cNvSpPr/>
          <p:nvPr/>
        </p:nvSpPr>
        <p:spPr>
          <a:xfrm>
            <a:off x="7759598" y="1238098"/>
            <a:ext cx="3866998" cy="6001207"/>
          </a:xfrm>
          <a:prstGeom prst="rect">
            <a:avLst/>
          </a:prstGeom>
          <a:solidFill>
            <a:srgbClr val="F5F9FC"/>
          </a:solidFill>
          <a:ln/>
        </p:spPr>
      </p:sp>
      <p:sp>
        <p:nvSpPr>
          <p:cNvPr id="42" name="Shape 36"/>
          <p:cNvSpPr/>
          <p:nvPr/>
        </p:nvSpPr>
        <p:spPr>
          <a:xfrm>
            <a:off x="7759598" y="1238098"/>
            <a:ext cx="28346" cy="6001207"/>
          </a:xfrm>
          <a:prstGeom prst="rect">
            <a:avLst/>
          </a:prstGeom>
          <a:solidFill>
            <a:srgbClr val="168EA9"/>
          </a:solidFill>
          <a:ln/>
        </p:spPr>
      </p:sp>
      <p:sp>
        <p:nvSpPr>
          <p:cNvPr id="43" name="Text 37"/>
          <p:cNvSpPr txBox="1"/>
          <p:nvPr/>
        </p:nvSpPr>
        <p:spPr>
          <a:xfrm>
            <a:off x="7979054" y="1447495"/>
            <a:ext cx="2315261"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NIST PQ Algorithms</a:t>
            </a:r>
            <a:endParaRPr lang="en-US" sz="1700" dirty="0"/>
          </a:p>
        </p:txBody>
      </p:sp>
      <p:sp>
        <p:nvSpPr>
          <p:cNvPr id="44" name="Shape 38"/>
          <p:cNvSpPr/>
          <p:nvPr/>
        </p:nvSpPr>
        <p:spPr>
          <a:xfrm>
            <a:off x="7979054" y="1891894"/>
            <a:ext cx="19202" cy="866851"/>
          </a:xfrm>
          <a:prstGeom prst="rect">
            <a:avLst/>
          </a:prstGeom>
          <a:solidFill>
            <a:srgbClr val="168EA9"/>
          </a:solidFill>
          <a:ln/>
        </p:spPr>
      </p:sp>
      <p:sp>
        <p:nvSpPr>
          <p:cNvPr id="45" name="Shape 39"/>
          <p:cNvSpPr/>
          <p:nvPr/>
        </p:nvSpPr>
        <p:spPr>
          <a:xfrm>
            <a:off x="7979054" y="2869387"/>
            <a:ext cx="19202" cy="866851"/>
          </a:xfrm>
          <a:prstGeom prst="rect">
            <a:avLst/>
          </a:prstGeom>
          <a:solidFill>
            <a:srgbClr val="168EA9"/>
          </a:solidFill>
          <a:ln/>
        </p:spPr>
      </p:sp>
      <p:sp>
        <p:nvSpPr>
          <p:cNvPr id="46" name="Shape 40"/>
          <p:cNvSpPr/>
          <p:nvPr/>
        </p:nvSpPr>
        <p:spPr>
          <a:xfrm>
            <a:off x="7979054" y="3846881"/>
            <a:ext cx="19202" cy="866851"/>
          </a:xfrm>
          <a:prstGeom prst="rect">
            <a:avLst/>
          </a:prstGeom>
          <a:solidFill>
            <a:srgbClr val="168EA9"/>
          </a:solidFill>
          <a:ln/>
        </p:spPr>
      </p:sp>
      <p:sp>
        <p:nvSpPr>
          <p:cNvPr id="47" name="Shape 41"/>
          <p:cNvSpPr/>
          <p:nvPr/>
        </p:nvSpPr>
        <p:spPr>
          <a:xfrm>
            <a:off x="7979054" y="4824374"/>
            <a:ext cx="19202" cy="866851"/>
          </a:xfrm>
          <a:prstGeom prst="rect">
            <a:avLst/>
          </a:prstGeom>
          <a:solidFill>
            <a:srgbClr val="168EA9"/>
          </a:solidFill>
          <a:ln/>
        </p:spPr>
      </p:sp>
      <p:sp>
        <p:nvSpPr>
          <p:cNvPr id="48" name="Shape 42"/>
          <p:cNvSpPr/>
          <p:nvPr/>
        </p:nvSpPr>
        <p:spPr>
          <a:xfrm>
            <a:off x="7979054" y="5801868"/>
            <a:ext cx="19202" cy="866851"/>
          </a:xfrm>
          <a:prstGeom prst="rect">
            <a:avLst/>
          </a:prstGeom>
          <a:solidFill>
            <a:srgbClr val="168EA9"/>
          </a:solidFill>
          <a:ln/>
        </p:spPr>
      </p:sp>
      <p:sp>
        <p:nvSpPr>
          <p:cNvPr id="49" name="Text 43"/>
          <p:cNvSpPr txBox="1"/>
          <p:nvPr/>
        </p:nvSpPr>
        <p:spPr>
          <a:xfrm>
            <a:off x="8093354" y="1911096"/>
            <a:ext cx="1295705" cy="181051"/>
          </a:xfrm>
          <a:prstGeom prst="rect">
            <a:avLst/>
          </a:prstGeom>
          <a:noFill/>
          <a:ln/>
        </p:spPr>
        <p:txBody>
          <a:bodyPr wrap="square" lIns="0" tIns="0" rIns="0" bIns="0" rtlCol="0" anchor="ctr"/>
          <a:lstStyle/>
          <a:p>
            <a:pPr algn="l" indent="0" marL="0">
              <a:buNone/>
            </a:pPr>
            <a:r>
              <a:rPr lang="en-US" sz="1200" dirty="0">
                <a:solidFill>
                  <a:srgbClr val="0B4D6C"/>
                </a:solidFill>
                <a:latin typeface="Roboto" pitchFamily="34" charset="0"/>
                <a:ea typeface="Roboto" pitchFamily="34" charset="-122"/>
                <a:cs typeface="Roboto" pitchFamily="34" charset="-120"/>
              </a:rPr>
              <a:t>CRYSTALS-Kyber</a:t>
            </a:r>
            <a:endParaRPr lang="en-US" sz="1200" dirty="0"/>
          </a:p>
        </p:txBody>
      </p:sp>
      <p:sp>
        <p:nvSpPr>
          <p:cNvPr id="50" name="Text 44"/>
          <p:cNvSpPr txBox="1"/>
          <p:nvPr/>
        </p:nvSpPr>
        <p:spPr>
          <a:xfrm>
            <a:off x="8093354" y="2888590"/>
            <a:ext cx="1515161" cy="181051"/>
          </a:xfrm>
          <a:prstGeom prst="rect">
            <a:avLst/>
          </a:prstGeom>
          <a:noFill/>
          <a:ln/>
        </p:spPr>
        <p:txBody>
          <a:bodyPr wrap="square" lIns="0" tIns="0" rIns="0" bIns="0" rtlCol="0" anchor="ctr"/>
          <a:lstStyle/>
          <a:p>
            <a:pPr algn="l" indent="0" marL="0">
              <a:buNone/>
            </a:pPr>
            <a:r>
              <a:rPr lang="en-US" sz="1200" dirty="0">
                <a:solidFill>
                  <a:srgbClr val="0B4D6C"/>
                </a:solidFill>
                <a:latin typeface="Roboto" pitchFamily="34" charset="0"/>
                <a:ea typeface="Roboto" pitchFamily="34" charset="-122"/>
                <a:cs typeface="Roboto" pitchFamily="34" charset="-120"/>
              </a:rPr>
              <a:t>CRYSTALS-Dilithium</a:t>
            </a:r>
            <a:endParaRPr lang="en-US" sz="1200" dirty="0"/>
          </a:p>
        </p:txBody>
      </p:sp>
      <p:sp>
        <p:nvSpPr>
          <p:cNvPr id="51" name="Text 45"/>
          <p:cNvSpPr txBox="1"/>
          <p:nvPr/>
        </p:nvSpPr>
        <p:spPr>
          <a:xfrm>
            <a:off x="8093354" y="3866083"/>
            <a:ext cx="571500" cy="181051"/>
          </a:xfrm>
          <a:prstGeom prst="rect">
            <a:avLst/>
          </a:prstGeom>
          <a:noFill/>
          <a:ln/>
        </p:spPr>
        <p:txBody>
          <a:bodyPr wrap="square" lIns="0" tIns="0" rIns="0" bIns="0" rtlCol="0" anchor="ctr"/>
          <a:lstStyle/>
          <a:p>
            <a:pPr algn="l" indent="0" marL="0">
              <a:buNone/>
            </a:pPr>
            <a:r>
              <a:rPr lang="en-US" sz="1200" dirty="0">
                <a:solidFill>
                  <a:srgbClr val="0B4D6C"/>
                </a:solidFill>
                <a:latin typeface="Roboto" pitchFamily="34" charset="0"/>
                <a:ea typeface="Roboto" pitchFamily="34" charset="-122"/>
                <a:cs typeface="Roboto" pitchFamily="34" charset="-120"/>
              </a:rPr>
              <a:t>Falcon</a:t>
            </a:r>
            <a:endParaRPr lang="en-US" sz="1200" dirty="0"/>
          </a:p>
        </p:txBody>
      </p:sp>
      <p:sp>
        <p:nvSpPr>
          <p:cNvPr id="52" name="Text 46"/>
          <p:cNvSpPr txBox="1"/>
          <p:nvPr/>
        </p:nvSpPr>
        <p:spPr>
          <a:xfrm>
            <a:off x="8093354" y="4843577"/>
            <a:ext cx="848563" cy="181051"/>
          </a:xfrm>
          <a:prstGeom prst="rect">
            <a:avLst/>
          </a:prstGeom>
          <a:noFill/>
          <a:ln/>
        </p:spPr>
        <p:txBody>
          <a:bodyPr wrap="square" lIns="0" tIns="0" rIns="0" bIns="0" rtlCol="0" anchor="ctr"/>
          <a:lstStyle/>
          <a:p>
            <a:pPr algn="l" indent="0" marL="0">
              <a:buNone/>
            </a:pPr>
            <a:r>
              <a:rPr lang="en-US" sz="1200" dirty="0">
                <a:solidFill>
                  <a:srgbClr val="0B4D6C"/>
                </a:solidFill>
                <a:latin typeface="Roboto" pitchFamily="34" charset="0"/>
                <a:ea typeface="Roboto" pitchFamily="34" charset="-122"/>
                <a:cs typeface="Roboto" pitchFamily="34" charset="-120"/>
              </a:rPr>
              <a:t>SPHINCS+</a:t>
            </a:r>
            <a:endParaRPr lang="en-US" sz="1200" dirty="0"/>
          </a:p>
        </p:txBody>
      </p:sp>
      <p:sp>
        <p:nvSpPr>
          <p:cNvPr id="53" name="Text 47"/>
          <p:cNvSpPr txBox="1"/>
          <p:nvPr/>
        </p:nvSpPr>
        <p:spPr>
          <a:xfrm>
            <a:off x="8093354" y="5821070"/>
            <a:ext cx="428854" cy="181051"/>
          </a:xfrm>
          <a:prstGeom prst="rect">
            <a:avLst/>
          </a:prstGeom>
          <a:noFill/>
          <a:ln/>
        </p:spPr>
        <p:txBody>
          <a:bodyPr wrap="square" lIns="0" tIns="0" rIns="0" bIns="0" rtlCol="0" anchor="ctr"/>
          <a:lstStyle/>
          <a:p>
            <a:pPr algn="l" indent="0" marL="0">
              <a:buNone/>
            </a:pPr>
            <a:r>
              <a:rPr lang="en-US" sz="1200" dirty="0">
                <a:solidFill>
                  <a:srgbClr val="0B4D6C"/>
                </a:solidFill>
                <a:latin typeface="Roboto" pitchFamily="34" charset="0"/>
                <a:ea typeface="Roboto" pitchFamily="34" charset="-122"/>
                <a:cs typeface="Roboto" pitchFamily="34" charset="-120"/>
              </a:rPr>
              <a:t>HQC</a:t>
            </a:r>
            <a:endParaRPr lang="en-US" sz="1200" dirty="0"/>
          </a:p>
        </p:txBody>
      </p:sp>
      <p:sp>
        <p:nvSpPr>
          <p:cNvPr id="54" name="Text 48"/>
          <p:cNvSpPr txBox="1"/>
          <p:nvPr/>
        </p:nvSpPr>
        <p:spPr>
          <a:xfrm>
            <a:off x="8093354" y="2139696"/>
            <a:ext cx="1819656"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Lattice-based KEM (FIPS 203)</a:t>
            </a:r>
            <a:endParaRPr lang="en-US" sz="1000" dirty="0"/>
          </a:p>
        </p:txBody>
      </p:sp>
      <p:sp>
        <p:nvSpPr>
          <p:cNvPr id="55" name="Text 49"/>
          <p:cNvSpPr txBox="1"/>
          <p:nvPr/>
        </p:nvSpPr>
        <p:spPr>
          <a:xfrm>
            <a:off x="8093354" y="3117190"/>
            <a:ext cx="2095805"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Lattice-based Signature (FIPS 204)</a:t>
            </a:r>
            <a:endParaRPr lang="en-US" sz="1000" dirty="0"/>
          </a:p>
        </p:txBody>
      </p:sp>
      <p:sp>
        <p:nvSpPr>
          <p:cNvPr id="56" name="Text 50"/>
          <p:cNvSpPr txBox="1"/>
          <p:nvPr/>
        </p:nvSpPr>
        <p:spPr>
          <a:xfrm>
            <a:off x="8093354" y="4094683"/>
            <a:ext cx="2095805"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Lattice-based Signature (FIPS 205)</a:t>
            </a:r>
            <a:endParaRPr lang="en-US" sz="1000" dirty="0"/>
          </a:p>
        </p:txBody>
      </p:sp>
      <p:sp>
        <p:nvSpPr>
          <p:cNvPr id="57" name="Text 51"/>
          <p:cNvSpPr txBox="1"/>
          <p:nvPr/>
        </p:nvSpPr>
        <p:spPr>
          <a:xfrm>
            <a:off x="8093354" y="5072177"/>
            <a:ext cx="1371600"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Hash-based Signature</a:t>
            </a:r>
            <a:endParaRPr lang="en-US" sz="1000" dirty="0"/>
          </a:p>
        </p:txBody>
      </p:sp>
      <p:sp>
        <p:nvSpPr>
          <p:cNvPr id="58" name="Text 52"/>
          <p:cNvSpPr txBox="1"/>
          <p:nvPr/>
        </p:nvSpPr>
        <p:spPr>
          <a:xfrm>
            <a:off x="8093354" y="6049670"/>
            <a:ext cx="1495958" cy="152705"/>
          </a:xfrm>
          <a:prstGeom prst="rect">
            <a:avLst/>
          </a:prstGeom>
          <a:noFill/>
          <a:ln/>
        </p:spPr>
        <p:txBody>
          <a:bodyPr wrap="square" lIns="0" tIns="0" rIns="0" bIns="0" rtlCol="0" anchor="ctr"/>
          <a:lstStyle/>
          <a:p>
            <a:pPr algn="l" indent="0" marL="0">
              <a:buNone/>
            </a:pPr>
            <a:r>
              <a:rPr lang="en-US" sz="1000" i="1" dirty="0">
                <a:solidFill>
                  <a:srgbClr val="666666"/>
                </a:solidFill>
                <a:latin typeface="Roboto" pitchFamily="34" charset="0"/>
                <a:ea typeface="Roboto" pitchFamily="34" charset="-122"/>
                <a:cs typeface="Roboto" pitchFamily="34" charset="-120"/>
              </a:rPr>
              <a:t>Code-based KEM (2025)</a:t>
            </a:r>
            <a:endParaRPr lang="en-US" sz="1000" dirty="0"/>
          </a:p>
        </p:txBody>
      </p:sp>
      <p:sp>
        <p:nvSpPr>
          <p:cNvPr id="59" name="Text 53"/>
          <p:cNvSpPr txBox="1"/>
          <p:nvPr/>
        </p:nvSpPr>
        <p:spPr>
          <a:xfrm>
            <a:off x="8093354" y="2361895"/>
            <a:ext cx="3277210"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Primary key encapsulation mechanism with efficient performance and compact keys.</a:t>
            </a:r>
            <a:endParaRPr lang="en-US" sz="1100" dirty="0"/>
          </a:p>
        </p:txBody>
      </p:sp>
      <p:sp>
        <p:nvSpPr>
          <p:cNvPr id="60" name="Text 54"/>
          <p:cNvSpPr txBox="1"/>
          <p:nvPr/>
        </p:nvSpPr>
        <p:spPr>
          <a:xfrm>
            <a:off x="8093354" y="3340303"/>
            <a:ext cx="2915107"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Digital signature algorithm with balanced size-performance characteristics.</a:t>
            </a:r>
            <a:endParaRPr lang="en-US" sz="1100" dirty="0"/>
          </a:p>
        </p:txBody>
      </p:sp>
      <p:sp>
        <p:nvSpPr>
          <p:cNvPr id="61" name="Text 55"/>
          <p:cNvSpPr txBox="1"/>
          <p:nvPr/>
        </p:nvSpPr>
        <p:spPr>
          <a:xfrm>
            <a:off x="8093354" y="4317797"/>
            <a:ext cx="3333902"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Alternative signature scheme with smaller signatures but complex implementation.</a:t>
            </a:r>
            <a:endParaRPr lang="en-US" sz="1100" dirty="0"/>
          </a:p>
        </p:txBody>
      </p:sp>
      <p:sp>
        <p:nvSpPr>
          <p:cNvPr id="62" name="Text 56"/>
          <p:cNvSpPr txBox="1"/>
          <p:nvPr/>
        </p:nvSpPr>
        <p:spPr>
          <a:xfrm>
            <a:off x="8093354" y="5295290"/>
            <a:ext cx="3143707"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Conservative approach based on minimal security assumptions.</a:t>
            </a:r>
            <a:endParaRPr lang="en-US" sz="1100" dirty="0"/>
          </a:p>
        </p:txBody>
      </p:sp>
      <p:sp>
        <p:nvSpPr>
          <p:cNvPr id="63" name="Text 57"/>
          <p:cNvSpPr txBox="1"/>
          <p:nvPr/>
        </p:nvSpPr>
        <p:spPr>
          <a:xfrm>
            <a:off x="8093354" y="6272784"/>
            <a:ext cx="3105302" cy="372161"/>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Backup KEM standardized in 2025 using different mathematical foundation.</a:t>
            </a:r>
            <a:endParaRPr lang="en-US" sz="1100" dirty="0"/>
          </a:p>
        </p:txBody>
      </p:sp>
      <p:sp>
        <p:nvSpPr>
          <p:cNvPr id="64" name="Shape 58"/>
          <p:cNvSpPr/>
          <p:nvPr/>
        </p:nvSpPr>
        <p:spPr>
          <a:xfrm>
            <a:off x="0" y="7327087"/>
            <a:ext cx="12191695" cy="286207"/>
          </a:xfrm>
          <a:prstGeom prst="rect">
            <a:avLst/>
          </a:prstGeom>
          <a:solidFill>
            <a:srgbClr val="0B4D6C"/>
          </a:solidFill>
          <a:ln/>
        </p:spPr>
      </p:sp>
      <p:sp>
        <p:nvSpPr>
          <p:cNvPr id="65" name="Text 59"/>
          <p:cNvSpPr txBox="1"/>
          <p:nvPr/>
        </p:nvSpPr>
        <p:spPr>
          <a:xfrm>
            <a:off x="381305" y="738560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66" name="Text 60"/>
          <p:cNvSpPr txBox="1"/>
          <p:nvPr/>
        </p:nvSpPr>
        <p:spPr>
          <a:xfrm>
            <a:off x="11733581" y="738560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6</a:t>
            </a:r>
            <a:endParaRPr lang="en-US" sz="1100" dirty="0"/>
          </a:p>
        </p:txBody>
      </p:sp>
      <p:sp>
        <p:nvSpPr>
          <p:cNvPr id="67" name="Shape 61"/>
          <p:cNvSpPr/>
          <p:nvPr/>
        </p:nvSpPr>
        <p:spPr>
          <a:xfrm>
            <a:off x="10541203" y="6344107"/>
            <a:ext cx="1466698" cy="323698"/>
          </a:xfrm>
          <a:prstGeom prst="roundRect">
            <a:avLst>
              <a:gd name="adj" fmla="val 33234"/>
            </a:avLst>
          </a:prstGeom>
          <a:solidFill>
            <a:srgbClr val="333333"/>
          </a:solidFill>
          <a:ln/>
        </p:spPr>
      </p:sp>
      <p:pic>
        <p:nvPicPr>
          <p:cNvPr id="68"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69" name="Shape 62"/>
          <p:cNvSpPr/>
          <p:nvPr/>
        </p:nvSpPr>
        <p:spPr>
          <a:xfrm>
            <a:off x="10541203" y="6344107"/>
            <a:ext cx="1466698" cy="323698"/>
          </a:xfrm>
          <a:prstGeom prst="roundRect">
            <a:avLst>
              <a:gd name="adj" fmla="val 33234"/>
            </a:avLst>
          </a:prstGeom>
          <a:solidFill>
            <a:srgbClr val="333333"/>
          </a:solidFill>
          <a:ln/>
        </p:spPr>
      </p:sp>
      <p:sp>
        <p:nvSpPr>
          <p:cNvPr id="70" name="Text 6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71"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72" name="Text 6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6458407"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Hybrid Approaches in Cryptography</a:t>
            </a:r>
            <a:endParaRPr lang="en-US" sz="2600" dirty="0"/>
          </a:p>
        </p:txBody>
      </p:sp>
      <p:sp>
        <p:nvSpPr>
          <p:cNvPr id="5" name="Text 3"/>
          <p:cNvSpPr txBox="1"/>
          <p:nvPr/>
        </p:nvSpPr>
        <p:spPr>
          <a:xfrm>
            <a:off x="571500" y="1257300"/>
            <a:ext cx="3191256"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What is a Hybrid Approach?</a:t>
            </a:r>
            <a:endParaRPr lang="en-US" sz="1700" dirty="0"/>
          </a:p>
        </p:txBody>
      </p:sp>
      <p:sp>
        <p:nvSpPr>
          <p:cNvPr id="6" name="Text 4"/>
          <p:cNvSpPr txBox="1"/>
          <p:nvPr/>
        </p:nvSpPr>
        <p:spPr>
          <a:xfrm>
            <a:off x="571500" y="4347972"/>
            <a:ext cx="2296058"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Migration Rationale</a:t>
            </a:r>
            <a:endParaRPr lang="en-US" sz="1700" dirty="0"/>
          </a:p>
        </p:txBody>
      </p:sp>
      <p:sp>
        <p:nvSpPr>
          <p:cNvPr id="7" name="Text 5"/>
          <p:cNvSpPr txBox="1"/>
          <p:nvPr/>
        </p:nvSpPr>
        <p:spPr>
          <a:xfrm>
            <a:off x="571500" y="1730045"/>
            <a:ext cx="6658661" cy="695858"/>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A hybrid cryptographic architecture combines both classical cryptographic algorithms (RSA, ECC) and post-quantum cryptographic algorithms (Kyber, Dilithium, etc.) in parallel deployment to provide comprehensive security coverage during the transition period.</a:t>
            </a:r>
            <a:endParaRPr lang="en-US" sz="1300" dirty="0"/>
          </a:p>
        </p:txBody>
      </p:sp>
      <p:sp>
        <p:nvSpPr>
          <p:cNvPr id="8" name="Shape 6"/>
          <p:cNvSpPr/>
          <p:nvPr/>
        </p:nvSpPr>
        <p:spPr>
          <a:xfrm>
            <a:off x="571500" y="2646274"/>
            <a:ext cx="6782105" cy="1447495"/>
          </a:xfrm>
          <a:prstGeom prst="roundRect">
            <a:avLst>
              <a:gd name="adj" fmla="val 3325"/>
            </a:avLst>
          </a:prstGeom>
          <a:solidFill>
            <a:srgbClr val="F5F9FC"/>
          </a:solidFill>
          <a:ln/>
        </p:spPr>
      </p:sp>
      <p:sp>
        <p:nvSpPr>
          <p:cNvPr id="9" name="Shape 7"/>
          <p:cNvSpPr/>
          <p:nvPr/>
        </p:nvSpPr>
        <p:spPr>
          <a:xfrm>
            <a:off x="714146" y="2788920"/>
            <a:ext cx="2924251" cy="1162202"/>
          </a:xfrm>
          <a:prstGeom prst="roundRect">
            <a:avLst>
              <a:gd name="adj" fmla="val 3869"/>
            </a:avLst>
          </a:prstGeom>
          <a:solidFill>
            <a:srgbClr val="168EA9">
              <a:alpha val="15000"/>
            </a:srgbClr>
          </a:solidFill>
          <a:ln w="12700">
            <a:solidFill>
              <a:srgbClr val="168EA9"/>
            </a:solidFill>
            <a:prstDash val="solid"/>
          </a:ln>
        </p:spPr>
      </p:sp>
      <p:sp>
        <p:nvSpPr>
          <p:cNvPr id="10" name="Text 8"/>
          <p:cNvSpPr txBox="1"/>
          <p:nvPr/>
        </p:nvSpPr>
        <p:spPr>
          <a:xfrm>
            <a:off x="1389888" y="2960827"/>
            <a:ext cx="1686154" cy="181051"/>
          </a:xfrm>
          <a:prstGeom prst="rect">
            <a:avLst/>
          </a:prstGeom>
          <a:noFill/>
          <a:ln/>
        </p:spPr>
        <p:txBody>
          <a:bodyPr wrap="square" lIns="0" tIns="0" rIns="0" bIns="0" rtlCol="0" anchor="ctr"/>
          <a:lstStyle/>
          <a:p>
            <a:pPr algn="ctr" indent="0" marL="0">
              <a:buNone/>
            </a:pPr>
            <a:r>
              <a:rPr lang="en-US" sz="1200" dirty="0">
                <a:solidFill>
                  <a:srgbClr val="168EA9"/>
                </a:solidFill>
                <a:latin typeface="Roboto" pitchFamily="34" charset="0"/>
                <a:ea typeface="Roboto" pitchFamily="34" charset="-122"/>
                <a:cs typeface="Roboto" pitchFamily="34" charset="-120"/>
              </a:rPr>
              <a:t>Classical Cryptography</a:t>
            </a:r>
            <a:endParaRPr lang="en-US" sz="1200" dirty="0"/>
          </a:p>
        </p:txBody>
      </p:sp>
      <p:sp>
        <p:nvSpPr>
          <p:cNvPr id="11" name="Text 9"/>
          <p:cNvSpPr txBox="1"/>
          <p:nvPr/>
        </p:nvSpPr>
        <p:spPr>
          <a:xfrm>
            <a:off x="1677010" y="3284525"/>
            <a:ext cx="1114654" cy="181051"/>
          </a:xfrm>
          <a:prstGeom prst="rect">
            <a:avLst/>
          </a:prstGeom>
          <a:noFill/>
          <a:ln/>
        </p:spPr>
        <p:txBody>
          <a:bodyPr wrap="square" lIns="0" tIns="0" rIns="0" bIns="0" rtlCol="0" anchor="ctr"/>
          <a:lstStyle/>
          <a:p>
            <a:pPr algn="ctr" indent="0" marL="0">
              <a:buNone/>
            </a:pPr>
            <a:r>
              <a:rPr lang="en-US" sz="1200" dirty="0">
                <a:solidFill>
                  <a:srgbClr val="333333"/>
                </a:solidFill>
                <a:latin typeface="Roboto" pitchFamily="34" charset="0"/>
                <a:ea typeface="Roboto" pitchFamily="34" charset="-122"/>
                <a:cs typeface="Roboto" pitchFamily="34" charset="-120"/>
              </a:rPr>
              <a:t>RSA, ECC, DSA</a:t>
            </a:r>
            <a:endParaRPr lang="en-US" sz="1200" dirty="0"/>
          </a:p>
        </p:txBody>
      </p:sp>
      <p:sp>
        <p:nvSpPr>
          <p:cNvPr id="12" name="Text 10"/>
          <p:cNvSpPr txBox="1"/>
          <p:nvPr/>
        </p:nvSpPr>
        <p:spPr>
          <a:xfrm>
            <a:off x="1159459" y="3608222"/>
            <a:ext cx="2143354" cy="162763"/>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Well-established, widely deployed</a:t>
            </a:r>
            <a:endParaRPr lang="en-US" sz="1100" dirty="0"/>
          </a:p>
        </p:txBody>
      </p:sp>
      <p:sp>
        <p:nvSpPr>
          <p:cNvPr id="13" name="Text 11"/>
          <p:cNvSpPr txBox="1"/>
          <p:nvPr/>
        </p:nvSpPr>
        <p:spPr>
          <a:xfrm>
            <a:off x="3873398" y="3140050"/>
            <a:ext cx="409651" cy="457200"/>
          </a:xfrm>
          <a:prstGeom prst="rect">
            <a:avLst/>
          </a:prstGeom>
          <a:noFill/>
          <a:ln/>
        </p:spPr>
        <p:txBody>
          <a:bodyPr wrap="square" lIns="0" tIns="0" rIns="0" bIns="0" rtlCol="0" anchor="ctr"/>
          <a:lstStyle/>
          <a:p>
            <a:pPr algn="l" indent="0" marL="0">
              <a:buNone/>
            </a:pPr>
            <a:r>
              <a:rPr lang="en-US" sz="2400" dirty="0">
                <a:solidFill>
                  <a:srgbClr val="333333"/>
                </a:solidFill>
                <a:latin typeface="Roboto" pitchFamily="34" charset="0"/>
                <a:ea typeface="Roboto" pitchFamily="34" charset="-122"/>
                <a:cs typeface="Roboto" pitchFamily="34" charset="-120"/>
              </a:rPr>
              <a:t>+</a:t>
            </a:r>
            <a:endParaRPr lang="en-US" sz="2400" dirty="0"/>
          </a:p>
        </p:txBody>
      </p:sp>
      <p:sp>
        <p:nvSpPr>
          <p:cNvPr id="14" name="Shape 12"/>
          <p:cNvSpPr/>
          <p:nvPr/>
        </p:nvSpPr>
        <p:spPr>
          <a:xfrm>
            <a:off x="4283964" y="2788920"/>
            <a:ext cx="2924251" cy="1162202"/>
          </a:xfrm>
          <a:prstGeom prst="roundRect">
            <a:avLst>
              <a:gd name="adj" fmla="val 3869"/>
            </a:avLst>
          </a:prstGeom>
          <a:solidFill>
            <a:srgbClr val="0B4D6C">
              <a:alpha val="15000"/>
            </a:srgbClr>
          </a:solidFill>
          <a:ln w="12700">
            <a:solidFill>
              <a:srgbClr val="0B4D6C"/>
            </a:solidFill>
            <a:prstDash val="solid"/>
          </a:ln>
        </p:spPr>
      </p:sp>
      <p:sp>
        <p:nvSpPr>
          <p:cNvPr id="15" name="Text 13"/>
          <p:cNvSpPr txBox="1"/>
          <p:nvPr/>
        </p:nvSpPr>
        <p:spPr>
          <a:xfrm>
            <a:off x="4773168" y="2960827"/>
            <a:ext cx="2057400" cy="181051"/>
          </a:xfrm>
          <a:prstGeom prst="rect">
            <a:avLst/>
          </a:prstGeom>
          <a:noFill/>
          <a:ln/>
        </p:spPr>
        <p:txBody>
          <a:bodyPr wrap="square" lIns="0" tIns="0" rIns="0" bIns="0" rtlCol="0" anchor="ctr"/>
          <a:lstStyle/>
          <a:p>
            <a:pPr algn="ctr" indent="0" marL="0">
              <a:buNone/>
            </a:pPr>
            <a:r>
              <a:rPr lang="en-US" sz="1200" dirty="0">
                <a:solidFill>
                  <a:srgbClr val="0B4D6C"/>
                </a:solidFill>
                <a:latin typeface="Roboto" pitchFamily="34" charset="0"/>
                <a:ea typeface="Roboto" pitchFamily="34" charset="-122"/>
                <a:cs typeface="Roboto" pitchFamily="34" charset="-120"/>
              </a:rPr>
              <a:t>Post-Quantum Cryptography</a:t>
            </a:r>
            <a:endParaRPr lang="en-US" sz="1200" dirty="0"/>
          </a:p>
        </p:txBody>
      </p:sp>
      <p:sp>
        <p:nvSpPr>
          <p:cNvPr id="16" name="Text 14"/>
          <p:cNvSpPr txBox="1"/>
          <p:nvPr/>
        </p:nvSpPr>
        <p:spPr>
          <a:xfrm>
            <a:off x="4963363" y="3284525"/>
            <a:ext cx="1677010" cy="181051"/>
          </a:xfrm>
          <a:prstGeom prst="rect">
            <a:avLst/>
          </a:prstGeom>
          <a:noFill/>
          <a:ln/>
        </p:spPr>
        <p:txBody>
          <a:bodyPr wrap="square" lIns="0" tIns="0" rIns="0" bIns="0" rtlCol="0" anchor="ctr"/>
          <a:lstStyle/>
          <a:p>
            <a:pPr algn="ctr" indent="0" marL="0">
              <a:buNone/>
            </a:pPr>
            <a:r>
              <a:rPr lang="en-US" sz="1200" dirty="0">
                <a:solidFill>
                  <a:srgbClr val="333333"/>
                </a:solidFill>
                <a:latin typeface="Roboto" pitchFamily="34" charset="0"/>
                <a:ea typeface="Roboto" pitchFamily="34" charset="-122"/>
                <a:cs typeface="Roboto" pitchFamily="34" charset="-120"/>
              </a:rPr>
              <a:t>Kyber, Dilithium, Falcon</a:t>
            </a:r>
            <a:endParaRPr lang="en-US" sz="1200" dirty="0"/>
          </a:p>
        </p:txBody>
      </p:sp>
      <p:sp>
        <p:nvSpPr>
          <p:cNvPr id="17" name="Text 15"/>
          <p:cNvSpPr txBox="1"/>
          <p:nvPr/>
        </p:nvSpPr>
        <p:spPr>
          <a:xfrm>
            <a:off x="4834433" y="3608222"/>
            <a:ext cx="1933956" cy="162763"/>
          </a:xfrm>
          <a:prstGeom prst="rect">
            <a:avLst/>
          </a:prstGeom>
          <a:noFill/>
          <a:ln/>
        </p:spPr>
        <p:txBody>
          <a:bodyPr wrap="square" lIns="0" tIns="0" rIns="0" bIns="0" rtlCol="0" anchor="ctr"/>
          <a:lstStyle/>
          <a:p>
            <a:pPr algn="ctr" indent="0" marL="0">
              <a:buNone/>
            </a:pPr>
            <a:r>
              <a:rPr lang="en-US" sz="1100" dirty="0">
                <a:solidFill>
                  <a:srgbClr val="333333"/>
                </a:solidFill>
                <a:latin typeface="Roboto" pitchFamily="34" charset="0"/>
                <a:ea typeface="Roboto" pitchFamily="34" charset="-122"/>
                <a:cs typeface="Roboto" pitchFamily="34" charset="-120"/>
              </a:rPr>
              <a:t>Quantum-resistant algorithms</a:t>
            </a:r>
            <a:endParaRPr lang="en-US" sz="1100" dirty="0"/>
          </a:p>
        </p:txBody>
      </p:sp>
      <p:sp>
        <p:nvSpPr>
          <p:cNvPr id="18" name="Text 16"/>
          <p:cNvSpPr txBox="1"/>
          <p:nvPr/>
        </p:nvSpPr>
        <p:spPr>
          <a:xfrm>
            <a:off x="809244" y="4800600"/>
            <a:ext cx="3762756"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Protection against "harvest now, decrypt later" attacks</a:t>
            </a:r>
            <a:endParaRPr lang="en-US" sz="1200" dirty="0"/>
          </a:p>
        </p:txBody>
      </p:sp>
      <p:sp>
        <p:nvSpPr>
          <p:cNvPr id="19" name="Text 17"/>
          <p:cNvSpPr txBox="1"/>
          <p:nvPr/>
        </p:nvSpPr>
        <p:spPr>
          <a:xfrm>
            <a:off x="809244" y="5128870"/>
            <a:ext cx="466801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Smoother transition path avoiding complete cryptographic overhaul</a:t>
            </a:r>
            <a:endParaRPr lang="en-US" sz="1200" dirty="0"/>
          </a:p>
        </p:txBody>
      </p:sp>
      <p:sp>
        <p:nvSpPr>
          <p:cNvPr id="20" name="Text 18"/>
          <p:cNvSpPr txBox="1"/>
          <p:nvPr/>
        </p:nvSpPr>
        <p:spPr>
          <a:xfrm>
            <a:off x="809244" y="5456225"/>
            <a:ext cx="390540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Provides defense-in-depth during standardization period</a:t>
            </a:r>
            <a:endParaRPr lang="en-US" sz="1200" dirty="0"/>
          </a:p>
        </p:txBody>
      </p:sp>
      <p:sp>
        <p:nvSpPr>
          <p:cNvPr id="21" name="Text 19"/>
          <p:cNvSpPr txBox="1"/>
          <p:nvPr/>
        </p:nvSpPr>
        <p:spPr>
          <a:xfrm>
            <a:off x="809244" y="5784494"/>
            <a:ext cx="4038905"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Addresses unknown vulnerabilities in new PQC algorithms</a:t>
            </a:r>
            <a:endParaRPr lang="en-US" sz="1200" dirty="0"/>
          </a:p>
        </p:txBody>
      </p:sp>
      <p:sp>
        <p:nvSpPr>
          <p:cNvPr id="22" name="Shape 20"/>
          <p:cNvSpPr/>
          <p:nvPr/>
        </p:nvSpPr>
        <p:spPr>
          <a:xfrm>
            <a:off x="7727594" y="1238098"/>
            <a:ext cx="3895344" cy="4990795"/>
          </a:xfrm>
          <a:prstGeom prst="rect">
            <a:avLst/>
          </a:prstGeom>
          <a:solidFill>
            <a:srgbClr val="F5F9FC"/>
          </a:solidFill>
          <a:ln/>
        </p:spPr>
      </p:sp>
      <p:sp>
        <p:nvSpPr>
          <p:cNvPr id="23" name="Shape 21"/>
          <p:cNvSpPr/>
          <p:nvPr/>
        </p:nvSpPr>
        <p:spPr>
          <a:xfrm>
            <a:off x="7727594" y="1238098"/>
            <a:ext cx="28346" cy="4990795"/>
          </a:xfrm>
          <a:prstGeom prst="rect">
            <a:avLst/>
          </a:prstGeom>
          <a:solidFill>
            <a:srgbClr val="168EA9"/>
          </a:solidFill>
          <a:ln/>
        </p:spPr>
      </p:sp>
      <p:sp>
        <p:nvSpPr>
          <p:cNvPr id="24" name="Text 22"/>
          <p:cNvSpPr txBox="1"/>
          <p:nvPr/>
        </p:nvSpPr>
        <p:spPr>
          <a:xfrm>
            <a:off x="7994599" y="1495044"/>
            <a:ext cx="1524305" cy="267005"/>
          </a:xfrm>
          <a:prstGeom prst="rect">
            <a:avLst/>
          </a:prstGeom>
          <a:noFill/>
          <a:ln/>
        </p:spPr>
        <p:txBody>
          <a:bodyPr wrap="square" lIns="0" tIns="0" rIns="0" bIns="0" rtlCol="0" anchor="ctr"/>
          <a:lstStyle/>
          <a:p>
            <a:pPr algn="l" indent="0" marL="0">
              <a:buNone/>
            </a:pPr>
            <a:r>
              <a:rPr lang="en-US" sz="1700" dirty="0">
                <a:solidFill>
                  <a:srgbClr val="168EA9"/>
                </a:solidFill>
                <a:latin typeface="Montserrat" pitchFamily="34" charset="0"/>
                <a:ea typeface="Montserrat" pitchFamily="34" charset="-122"/>
                <a:cs typeface="Montserrat" pitchFamily="34" charset="-120"/>
              </a:rPr>
              <a:t>Key Benefits</a:t>
            </a:r>
            <a:endParaRPr lang="en-US" sz="1700" dirty="0"/>
          </a:p>
        </p:txBody>
      </p:sp>
      <p:pic>
        <p:nvPicPr>
          <p:cNvPr id="25" name="Image 0" descr="preencoded.png">    </p:cNvPr>
          <p:cNvPicPr>
            <a:picLocks noChangeAspect="1"/>
          </p:cNvPicPr>
          <p:nvPr/>
        </p:nvPicPr>
        <p:blipFill>
          <a:blip r:embed="rId1"/>
          <a:srcRect l="0" r="0" t="0" b="0"/>
          <a:stretch/>
        </p:blipFill>
        <p:spPr>
          <a:xfrm>
            <a:off x="7994599" y="1939442"/>
            <a:ext cx="181051" cy="181051"/>
          </a:xfrm>
          <a:prstGeom prst="rect">
            <a:avLst/>
          </a:prstGeom>
        </p:spPr>
      </p:pic>
      <p:sp>
        <p:nvSpPr>
          <p:cNvPr id="26" name="Text 23"/>
          <p:cNvSpPr txBox="1"/>
          <p:nvPr/>
        </p:nvSpPr>
        <p:spPr>
          <a:xfrm>
            <a:off x="8175650" y="1967789"/>
            <a:ext cx="3191256"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Maximum security through cryptographic diversity</a:t>
            </a:r>
            <a:endParaRPr lang="en-US" sz="1300" dirty="0"/>
          </a:p>
        </p:txBody>
      </p:sp>
      <p:pic>
        <p:nvPicPr>
          <p:cNvPr id="27" name="Image 1" descr="preencoded.png">    </p:cNvPr>
          <p:cNvPicPr>
            <a:picLocks noChangeAspect="1"/>
          </p:cNvPicPr>
          <p:nvPr/>
        </p:nvPicPr>
        <p:blipFill>
          <a:blip r:embed="rId2"/>
          <a:srcRect l="0" r="0" t="0" b="0"/>
          <a:stretch/>
        </p:blipFill>
        <p:spPr>
          <a:xfrm>
            <a:off x="7994599" y="2632558"/>
            <a:ext cx="181051" cy="181051"/>
          </a:xfrm>
          <a:prstGeom prst="rect">
            <a:avLst/>
          </a:prstGeom>
        </p:spPr>
      </p:pic>
      <p:sp>
        <p:nvSpPr>
          <p:cNvPr id="28" name="Text 24"/>
          <p:cNvSpPr txBox="1"/>
          <p:nvPr/>
        </p:nvSpPr>
        <p:spPr>
          <a:xfrm>
            <a:off x="8175650" y="2661818"/>
            <a:ext cx="287670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Seamless transition to post-quantum standards</a:t>
            </a:r>
            <a:endParaRPr lang="en-US" sz="1300" dirty="0"/>
          </a:p>
        </p:txBody>
      </p:sp>
      <p:pic>
        <p:nvPicPr>
          <p:cNvPr id="29" name="Image 2" descr="preencoded.png">    </p:cNvPr>
          <p:cNvPicPr>
            <a:picLocks noChangeAspect="1"/>
          </p:cNvPicPr>
          <p:nvPr/>
        </p:nvPicPr>
        <p:blipFill>
          <a:blip r:embed="rId3"/>
          <a:srcRect l="0" r="0" t="0" b="0"/>
          <a:stretch/>
        </p:blipFill>
        <p:spPr>
          <a:xfrm>
            <a:off x="7994599" y="3326587"/>
            <a:ext cx="181051" cy="181051"/>
          </a:xfrm>
          <a:prstGeom prst="rect">
            <a:avLst/>
          </a:prstGeom>
        </p:spPr>
      </p:pic>
      <p:sp>
        <p:nvSpPr>
          <p:cNvPr id="30" name="Text 25"/>
          <p:cNvSpPr txBox="1"/>
          <p:nvPr/>
        </p:nvSpPr>
        <p:spPr>
          <a:xfrm>
            <a:off x="8175650" y="3354934"/>
            <a:ext cx="2743200"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Backward compatibility with legacy systems</a:t>
            </a:r>
            <a:endParaRPr lang="en-US" sz="1300" dirty="0"/>
          </a:p>
        </p:txBody>
      </p:sp>
      <p:pic>
        <p:nvPicPr>
          <p:cNvPr id="31" name="Image 3" descr="preencoded.png">    </p:cNvPr>
          <p:cNvPicPr>
            <a:picLocks noChangeAspect="1"/>
          </p:cNvPicPr>
          <p:nvPr/>
        </p:nvPicPr>
        <p:blipFill>
          <a:blip r:embed="rId4"/>
          <a:srcRect l="-505" r="-505" t="0" b="0"/>
          <a:stretch/>
        </p:blipFill>
        <p:spPr>
          <a:xfrm>
            <a:off x="7994599" y="4019702"/>
            <a:ext cx="228600" cy="181051"/>
          </a:xfrm>
          <a:prstGeom prst="rect">
            <a:avLst/>
          </a:prstGeom>
        </p:spPr>
      </p:pic>
      <p:sp>
        <p:nvSpPr>
          <p:cNvPr id="32" name="Text 26"/>
          <p:cNvSpPr txBox="1"/>
          <p:nvPr/>
        </p:nvSpPr>
        <p:spPr>
          <a:xfrm>
            <a:off x="8223199" y="4048963"/>
            <a:ext cx="3086100" cy="191110"/>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Balanced performance-security tradeoff</a:t>
            </a:r>
            <a:endParaRPr lang="en-US" sz="1300" dirty="0"/>
          </a:p>
        </p:txBody>
      </p:sp>
      <p:pic>
        <p:nvPicPr>
          <p:cNvPr id="33" name="Image 4" descr="preencoded.png">    </p:cNvPr>
          <p:cNvPicPr>
            <a:picLocks noChangeAspect="1"/>
          </p:cNvPicPr>
          <p:nvPr/>
        </p:nvPicPr>
        <p:blipFill>
          <a:blip r:embed="rId5"/>
          <a:srcRect l="0" r="0" t="0" b="0"/>
          <a:stretch/>
        </p:blipFill>
        <p:spPr>
          <a:xfrm>
            <a:off x="7994599" y="4462272"/>
            <a:ext cx="181051" cy="181051"/>
          </a:xfrm>
          <a:prstGeom prst="rect">
            <a:avLst/>
          </a:prstGeom>
        </p:spPr>
      </p:pic>
      <p:sp>
        <p:nvSpPr>
          <p:cNvPr id="34" name="Text 27"/>
          <p:cNvSpPr txBox="1"/>
          <p:nvPr/>
        </p:nvSpPr>
        <p:spPr>
          <a:xfrm>
            <a:off x="8175650" y="4490618"/>
            <a:ext cx="2905963"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Compliance with emerging regulatory requirements</a:t>
            </a:r>
            <a:endParaRPr lang="en-US" sz="1300" dirty="0"/>
          </a:p>
        </p:txBody>
      </p:sp>
      <p:sp>
        <p:nvSpPr>
          <p:cNvPr id="35" name="Shape 28"/>
          <p:cNvSpPr/>
          <p:nvPr/>
        </p:nvSpPr>
        <p:spPr>
          <a:xfrm>
            <a:off x="0" y="6572707"/>
            <a:ext cx="12191695" cy="286207"/>
          </a:xfrm>
          <a:prstGeom prst="rect">
            <a:avLst/>
          </a:prstGeom>
          <a:solidFill>
            <a:srgbClr val="0B4D6C"/>
          </a:solidFill>
          <a:ln/>
        </p:spPr>
      </p:sp>
      <p:sp>
        <p:nvSpPr>
          <p:cNvPr id="36" name="Text 29"/>
          <p:cNvSpPr txBox="1"/>
          <p:nvPr/>
        </p:nvSpPr>
        <p:spPr>
          <a:xfrm>
            <a:off x="381305" y="6631229"/>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37" name="Text 30"/>
          <p:cNvSpPr txBox="1"/>
          <p:nvPr/>
        </p:nvSpPr>
        <p:spPr>
          <a:xfrm>
            <a:off x="11733581" y="6631229"/>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7</a:t>
            </a:r>
            <a:endParaRPr lang="en-US" sz="1100" dirty="0"/>
          </a:p>
        </p:txBody>
      </p:sp>
      <p:sp>
        <p:nvSpPr>
          <p:cNvPr id="38" name="Shape 31"/>
          <p:cNvSpPr/>
          <p:nvPr/>
        </p:nvSpPr>
        <p:spPr>
          <a:xfrm>
            <a:off x="10541203" y="6344107"/>
            <a:ext cx="1466698" cy="323698"/>
          </a:xfrm>
          <a:prstGeom prst="roundRect">
            <a:avLst>
              <a:gd name="adj" fmla="val 33234"/>
            </a:avLst>
          </a:prstGeom>
          <a:solidFill>
            <a:srgbClr val="333333"/>
          </a:solidFill>
          <a:ln/>
        </p:spPr>
      </p:sp>
      <p:pic>
        <p:nvPicPr>
          <p:cNvPr id="39"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40" name="Shape 32"/>
          <p:cNvSpPr/>
          <p:nvPr/>
        </p:nvSpPr>
        <p:spPr>
          <a:xfrm>
            <a:off x="10541203" y="6344107"/>
            <a:ext cx="1466698" cy="323698"/>
          </a:xfrm>
          <a:prstGeom prst="roundRect">
            <a:avLst>
              <a:gd name="adj" fmla="val 33234"/>
            </a:avLst>
          </a:prstGeom>
          <a:solidFill>
            <a:srgbClr val="333333"/>
          </a:solidFill>
          <a:ln/>
        </p:spPr>
      </p:sp>
      <p:sp>
        <p:nvSpPr>
          <p:cNvPr id="41" name="Text 33"/>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42" name="Image 6" descr="preencoded.png">    </p:cNvPr>
          <p:cNvPicPr>
            <a:picLocks noChangeAspect="1"/>
          </p:cNvPicPr>
          <p:nvPr/>
        </p:nvPicPr>
        <p:blipFill>
          <a:blip r:embed="rId7"/>
          <a:srcRect l="0" r="0" t="0" b="0"/>
          <a:stretch/>
        </p:blipFill>
        <p:spPr>
          <a:xfrm>
            <a:off x="10655503" y="6439205"/>
            <a:ext cx="133502" cy="133502"/>
          </a:xfrm>
          <a:prstGeom prst="rect">
            <a:avLst/>
          </a:prstGeom>
        </p:spPr>
      </p:pic>
      <p:sp>
        <p:nvSpPr>
          <p:cNvPr id="43" name="Text 34"/>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8695944"/>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5058461"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Threat Landscape Overview</a:t>
            </a:r>
            <a:endParaRPr lang="en-US" sz="2600" dirty="0"/>
          </a:p>
        </p:txBody>
      </p:sp>
      <p:sp>
        <p:nvSpPr>
          <p:cNvPr id="5" name="Text 3"/>
          <p:cNvSpPr txBox="1"/>
          <p:nvPr/>
        </p:nvSpPr>
        <p:spPr>
          <a:xfrm>
            <a:off x="571500" y="1266444"/>
            <a:ext cx="9620402" cy="448056"/>
          </a:xfrm>
          <a:prstGeom prst="rect">
            <a:avLst/>
          </a:prstGeom>
          <a:noFill/>
          <a:ln/>
        </p:spPr>
        <p:txBody>
          <a:bodyPr wrap="square" lIns="0" tIns="0" rIns="0" bIns="0" rtlCol="0" anchor="ctr"/>
          <a:lstStyle/>
          <a:p>
            <a:pPr algn="l" indent="0" marL="0">
              <a:buNone/>
            </a:pPr>
            <a:r>
              <a:rPr lang="en-US" sz="1300" dirty="0">
                <a:solidFill>
                  <a:srgbClr val="333333"/>
                </a:solidFill>
                <a:latin typeface="Roboto" pitchFamily="34" charset="0"/>
                <a:ea typeface="Roboto" pitchFamily="34" charset="-122"/>
                <a:cs typeface="Roboto" pitchFamily="34" charset="-120"/>
              </a:rPr>
              <a:t>Modern cryptographic systems face a diverse spectrum of threats. Our hybrid security framework addresses four primary attack vectors through layered defenses, providing comprehensive protection against both current and emerging threats.</a:t>
            </a:r>
            <a:endParaRPr lang="en-US" sz="1300" dirty="0"/>
          </a:p>
        </p:txBody>
      </p:sp>
      <p:sp>
        <p:nvSpPr>
          <p:cNvPr id="6" name="Shape 4"/>
          <p:cNvSpPr/>
          <p:nvPr/>
        </p:nvSpPr>
        <p:spPr>
          <a:xfrm>
            <a:off x="571500" y="2027225"/>
            <a:ext cx="5381244" cy="1561795"/>
          </a:xfrm>
          <a:prstGeom prst="roundRect">
            <a:avLst>
              <a:gd name="adj" fmla="val 1785"/>
            </a:avLst>
          </a:prstGeom>
          <a:solidFill>
            <a:srgbClr val="F5F9FC"/>
          </a:solidFill>
          <a:ln/>
          <a:effectLst>
            <a:outerShdw sx="100000" sy="100000" kx="0" ky="0" algn="bl" rotWithShape="0" blurRad="50800" dist="25400" dir="5400000">
              <a:srgbClr val="000000">
                <a:alpha val="10000"/>
              </a:srgbClr>
            </a:outerShdw>
          </a:effectLst>
        </p:spPr>
      </p:sp>
      <p:sp>
        <p:nvSpPr>
          <p:cNvPr id="7" name="Shape 5"/>
          <p:cNvSpPr/>
          <p:nvPr/>
        </p:nvSpPr>
        <p:spPr>
          <a:xfrm>
            <a:off x="571500" y="2027225"/>
            <a:ext cx="47549" cy="1561795"/>
          </a:xfrm>
          <a:prstGeom prst="rect">
            <a:avLst/>
          </a:prstGeom>
          <a:solidFill>
            <a:srgbClr val="4CAF50"/>
          </a:solidFill>
          <a:ln/>
        </p:spPr>
      </p:sp>
      <p:sp>
        <p:nvSpPr>
          <p:cNvPr id="8" name="Shape 6"/>
          <p:cNvSpPr/>
          <p:nvPr/>
        </p:nvSpPr>
        <p:spPr>
          <a:xfrm>
            <a:off x="6238951" y="2027225"/>
            <a:ext cx="5381244" cy="1561795"/>
          </a:xfrm>
          <a:prstGeom prst="roundRect">
            <a:avLst>
              <a:gd name="adj" fmla="val 1785"/>
            </a:avLst>
          </a:prstGeom>
          <a:solidFill>
            <a:srgbClr val="F5F9FC"/>
          </a:solidFill>
          <a:ln/>
          <a:effectLst>
            <a:outerShdw sx="100000" sy="100000" kx="0" ky="0" algn="bl" rotWithShape="0" blurRad="50800" dist="25400" dir="5400000">
              <a:srgbClr val="000000">
                <a:alpha val="10000"/>
              </a:srgbClr>
            </a:outerShdw>
          </a:effectLst>
        </p:spPr>
      </p:sp>
      <p:sp>
        <p:nvSpPr>
          <p:cNvPr id="9" name="Shape 7"/>
          <p:cNvSpPr/>
          <p:nvPr/>
        </p:nvSpPr>
        <p:spPr>
          <a:xfrm>
            <a:off x="6238951" y="2027225"/>
            <a:ext cx="47549" cy="1561795"/>
          </a:xfrm>
          <a:prstGeom prst="rect">
            <a:avLst/>
          </a:prstGeom>
          <a:solidFill>
            <a:srgbClr val="FF6B35"/>
          </a:solidFill>
          <a:ln/>
        </p:spPr>
      </p:sp>
      <p:sp>
        <p:nvSpPr>
          <p:cNvPr id="10" name="Shape 8"/>
          <p:cNvSpPr/>
          <p:nvPr/>
        </p:nvSpPr>
        <p:spPr>
          <a:xfrm>
            <a:off x="809244" y="2221078"/>
            <a:ext cx="267005" cy="267005"/>
          </a:xfrm>
          <a:prstGeom prst="ellipse">
            <a:avLst/>
          </a:prstGeom>
          <a:solidFill>
            <a:srgbClr val="4CAF50"/>
          </a:solidFill>
          <a:ln/>
        </p:spPr>
      </p:sp>
      <p:pic>
        <p:nvPicPr>
          <p:cNvPr id="11" name="Image 0" descr="preencoded.png">    </p:cNvPr>
          <p:cNvPicPr>
            <a:picLocks noChangeAspect="1"/>
          </p:cNvPicPr>
          <p:nvPr/>
        </p:nvPicPr>
        <p:blipFill>
          <a:blip r:embed="rId1"/>
          <a:srcRect l="0" r="0" t="-856" b="-856"/>
          <a:stretch/>
        </p:blipFill>
        <p:spPr>
          <a:xfrm>
            <a:off x="875995" y="2264054"/>
            <a:ext cx="133502" cy="181051"/>
          </a:xfrm>
          <a:prstGeom prst="rect">
            <a:avLst/>
          </a:prstGeom>
        </p:spPr>
      </p:pic>
      <p:sp>
        <p:nvSpPr>
          <p:cNvPr id="12" name="Shape 9"/>
          <p:cNvSpPr/>
          <p:nvPr/>
        </p:nvSpPr>
        <p:spPr>
          <a:xfrm>
            <a:off x="571500" y="3874313"/>
            <a:ext cx="5381244" cy="1561795"/>
          </a:xfrm>
          <a:prstGeom prst="roundRect">
            <a:avLst>
              <a:gd name="adj" fmla="val 1785"/>
            </a:avLst>
          </a:prstGeom>
          <a:solidFill>
            <a:srgbClr val="F5F9FC"/>
          </a:solidFill>
          <a:ln/>
          <a:effectLst>
            <a:outerShdw sx="100000" sy="100000" kx="0" ky="0" algn="bl" rotWithShape="0" blurRad="50800" dist="25400" dir="5400000">
              <a:srgbClr val="000000">
                <a:alpha val="10000"/>
              </a:srgbClr>
            </a:outerShdw>
          </a:effectLst>
        </p:spPr>
      </p:sp>
      <p:sp>
        <p:nvSpPr>
          <p:cNvPr id="13" name="Shape 10"/>
          <p:cNvSpPr/>
          <p:nvPr/>
        </p:nvSpPr>
        <p:spPr>
          <a:xfrm>
            <a:off x="571500" y="3874313"/>
            <a:ext cx="47549" cy="1561795"/>
          </a:xfrm>
          <a:prstGeom prst="rect">
            <a:avLst/>
          </a:prstGeom>
          <a:solidFill>
            <a:srgbClr val="168EA9"/>
          </a:solidFill>
          <a:ln/>
        </p:spPr>
      </p:sp>
      <p:sp>
        <p:nvSpPr>
          <p:cNvPr id="14" name="Shape 11"/>
          <p:cNvSpPr/>
          <p:nvPr/>
        </p:nvSpPr>
        <p:spPr>
          <a:xfrm>
            <a:off x="6238951" y="3874313"/>
            <a:ext cx="5381244" cy="1561795"/>
          </a:xfrm>
          <a:prstGeom prst="roundRect">
            <a:avLst>
              <a:gd name="adj" fmla="val 1785"/>
            </a:avLst>
          </a:prstGeom>
          <a:solidFill>
            <a:srgbClr val="F5F9FC"/>
          </a:solidFill>
          <a:ln/>
          <a:effectLst>
            <a:outerShdw sx="100000" sy="100000" kx="0" ky="0" algn="bl" rotWithShape="0" blurRad="50800" dist="25400" dir="5400000">
              <a:srgbClr val="000000">
                <a:alpha val="10000"/>
              </a:srgbClr>
            </a:outerShdw>
          </a:effectLst>
        </p:spPr>
      </p:sp>
      <p:sp>
        <p:nvSpPr>
          <p:cNvPr id="15" name="Shape 12"/>
          <p:cNvSpPr/>
          <p:nvPr/>
        </p:nvSpPr>
        <p:spPr>
          <a:xfrm>
            <a:off x="6238951" y="3874313"/>
            <a:ext cx="47549" cy="1561795"/>
          </a:xfrm>
          <a:prstGeom prst="rect">
            <a:avLst/>
          </a:prstGeom>
          <a:solidFill>
            <a:srgbClr val="F44336"/>
          </a:solidFill>
          <a:ln/>
        </p:spPr>
      </p:sp>
      <p:sp>
        <p:nvSpPr>
          <p:cNvPr id="16" name="Shape 13"/>
          <p:cNvSpPr/>
          <p:nvPr/>
        </p:nvSpPr>
        <p:spPr>
          <a:xfrm>
            <a:off x="6476695" y="2221078"/>
            <a:ext cx="267005" cy="267005"/>
          </a:xfrm>
          <a:prstGeom prst="ellipse">
            <a:avLst/>
          </a:prstGeom>
          <a:solidFill>
            <a:srgbClr val="FF6B35"/>
          </a:solidFill>
          <a:ln/>
        </p:spPr>
      </p:sp>
      <p:sp>
        <p:nvSpPr>
          <p:cNvPr id="17" name="Shape 14"/>
          <p:cNvSpPr/>
          <p:nvPr/>
        </p:nvSpPr>
        <p:spPr>
          <a:xfrm>
            <a:off x="809244" y="4068166"/>
            <a:ext cx="267005" cy="267005"/>
          </a:xfrm>
          <a:prstGeom prst="ellipse">
            <a:avLst/>
          </a:prstGeom>
          <a:solidFill>
            <a:srgbClr val="168EA9"/>
          </a:solidFill>
          <a:ln/>
        </p:spPr>
      </p:sp>
      <p:sp>
        <p:nvSpPr>
          <p:cNvPr id="18" name="Text 15"/>
          <p:cNvSpPr txBox="1"/>
          <p:nvPr/>
        </p:nvSpPr>
        <p:spPr>
          <a:xfrm>
            <a:off x="1171346" y="2217420"/>
            <a:ext cx="1705356" cy="277063"/>
          </a:xfrm>
          <a:prstGeom prst="rect">
            <a:avLst/>
          </a:prstGeom>
          <a:noFill/>
          <a:ln/>
        </p:spPr>
        <p:txBody>
          <a:bodyPr wrap="square" lIns="0" tIns="0" rIns="0" bIns="0" rtlCol="0" anchor="ctr"/>
          <a:lstStyle/>
          <a:p>
            <a:pPr algn="l" indent="0" marL="0">
              <a:buNone/>
            </a:pPr>
            <a:r>
              <a:rPr lang="en-US" sz="1400" b="1" dirty="0">
                <a:solidFill>
                  <a:srgbClr val="333333"/>
                </a:solidFill>
                <a:latin typeface="Montserrat" pitchFamily="34" charset="0"/>
                <a:ea typeface="Montserrat" pitchFamily="34" charset="-122"/>
                <a:cs typeface="Montserrat" pitchFamily="34" charset="-120"/>
              </a:rPr>
              <a:t>Classical Attacks</a:t>
            </a:r>
            <a:endParaRPr lang="en-US" sz="1400" dirty="0"/>
          </a:p>
        </p:txBody>
      </p:sp>
      <p:sp>
        <p:nvSpPr>
          <p:cNvPr id="19" name="Text 16"/>
          <p:cNvSpPr txBox="1"/>
          <p:nvPr/>
        </p:nvSpPr>
        <p:spPr>
          <a:xfrm>
            <a:off x="6838798" y="2217420"/>
            <a:ext cx="1810512" cy="277063"/>
          </a:xfrm>
          <a:prstGeom prst="rect">
            <a:avLst/>
          </a:prstGeom>
          <a:noFill/>
          <a:ln/>
        </p:spPr>
        <p:txBody>
          <a:bodyPr wrap="square" lIns="0" tIns="0" rIns="0" bIns="0" rtlCol="0" anchor="ctr"/>
          <a:lstStyle/>
          <a:p>
            <a:pPr algn="l" indent="0" marL="0">
              <a:buNone/>
            </a:pPr>
            <a:r>
              <a:rPr lang="en-US" sz="1400" b="1" dirty="0">
                <a:solidFill>
                  <a:srgbClr val="333333"/>
                </a:solidFill>
                <a:latin typeface="Montserrat" pitchFamily="34" charset="0"/>
                <a:ea typeface="Montserrat" pitchFamily="34" charset="-122"/>
                <a:cs typeface="Montserrat" pitchFamily="34" charset="-120"/>
              </a:rPr>
              <a:t>Quantum Attacks</a:t>
            </a:r>
            <a:endParaRPr lang="en-US" sz="1400" dirty="0"/>
          </a:p>
        </p:txBody>
      </p:sp>
      <p:sp>
        <p:nvSpPr>
          <p:cNvPr id="20" name="Text 17"/>
          <p:cNvSpPr txBox="1"/>
          <p:nvPr/>
        </p:nvSpPr>
        <p:spPr>
          <a:xfrm>
            <a:off x="809244" y="2596896"/>
            <a:ext cx="4953305" cy="581558"/>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Traditional mathematical attacks targeting factorization of large integers (RSA) and discrete logarithm problems (ECC/DSA). These include advances in integer factorization and number field sieve algorithms.</a:t>
            </a:r>
            <a:endParaRPr lang="en-US" sz="1100" dirty="0"/>
          </a:p>
        </p:txBody>
      </p:sp>
      <p:pic>
        <p:nvPicPr>
          <p:cNvPr id="21" name="Image 1" descr="preencoded.png">    </p:cNvPr>
          <p:cNvPicPr>
            <a:picLocks noChangeAspect="1"/>
          </p:cNvPicPr>
          <p:nvPr/>
        </p:nvPicPr>
        <p:blipFill>
          <a:blip r:embed="rId2"/>
          <a:srcRect l="0" r="0" t="0" b="0"/>
          <a:stretch/>
        </p:blipFill>
        <p:spPr>
          <a:xfrm>
            <a:off x="6519672" y="2264054"/>
            <a:ext cx="181051" cy="181051"/>
          </a:xfrm>
          <a:prstGeom prst="rect">
            <a:avLst/>
          </a:prstGeom>
        </p:spPr>
      </p:pic>
      <p:sp>
        <p:nvSpPr>
          <p:cNvPr id="22" name="Text 18"/>
          <p:cNvSpPr txBox="1"/>
          <p:nvPr/>
        </p:nvSpPr>
        <p:spPr>
          <a:xfrm>
            <a:off x="6476695" y="2596896"/>
            <a:ext cx="4924958" cy="78181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Leveraging quantum algorithms like Shor's to efficiently solve integer factorization and discrete logarithm problems, fundamentally breaking RSA and ECC. Quantum algorithms provide exponential speedup for these problems.</a:t>
            </a:r>
            <a:endParaRPr lang="en-US" sz="1100" dirty="0"/>
          </a:p>
        </p:txBody>
      </p:sp>
      <p:pic>
        <p:nvPicPr>
          <p:cNvPr id="23" name="Image 2" descr="preencoded.png">    </p:cNvPr>
          <p:cNvPicPr>
            <a:picLocks noChangeAspect="1"/>
          </p:cNvPicPr>
          <p:nvPr/>
        </p:nvPicPr>
        <p:blipFill>
          <a:blip r:embed="rId3"/>
          <a:srcRect l="-505" r="-505" t="0" b="0"/>
          <a:stretch/>
        </p:blipFill>
        <p:spPr>
          <a:xfrm>
            <a:off x="828446" y="4111142"/>
            <a:ext cx="228600" cy="181051"/>
          </a:xfrm>
          <a:prstGeom prst="rect">
            <a:avLst/>
          </a:prstGeom>
        </p:spPr>
      </p:pic>
      <p:sp>
        <p:nvSpPr>
          <p:cNvPr id="24" name="Shape 19"/>
          <p:cNvSpPr/>
          <p:nvPr/>
        </p:nvSpPr>
        <p:spPr>
          <a:xfrm>
            <a:off x="6476695" y="4068166"/>
            <a:ext cx="267005" cy="267005"/>
          </a:xfrm>
          <a:prstGeom prst="ellipse">
            <a:avLst/>
          </a:prstGeom>
          <a:solidFill>
            <a:srgbClr val="F44336"/>
          </a:solidFill>
          <a:ln/>
        </p:spPr>
      </p:sp>
      <p:sp>
        <p:nvSpPr>
          <p:cNvPr id="25" name="Text 20"/>
          <p:cNvSpPr txBox="1"/>
          <p:nvPr/>
        </p:nvSpPr>
        <p:spPr>
          <a:xfrm>
            <a:off x="1171346" y="4064508"/>
            <a:ext cx="1696212" cy="277063"/>
          </a:xfrm>
          <a:prstGeom prst="rect">
            <a:avLst/>
          </a:prstGeom>
          <a:noFill/>
          <a:ln/>
        </p:spPr>
        <p:txBody>
          <a:bodyPr wrap="square" lIns="0" tIns="0" rIns="0" bIns="0" rtlCol="0" anchor="ctr"/>
          <a:lstStyle/>
          <a:p>
            <a:pPr algn="l" indent="0" marL="0">
              <a:buNone/>
            </a:pPr>
            <a:r>
              <a:rPr lang="en-US" sz="1400" b="1" dirty="0">
                <a:solidFill>
                  <a:srgbClr val="333333"/>
                </a:solidFill>
                <a:latin typeface="Montserrat" pitchFamily="34" charset="0"/>
                <a:ea typeface="Montserrat" pitchFamily="34" charset="-122"/>
                <a:cs typeface="Montserrat" pitchFamily="34" charset="-120"/>
              </a:rPr>
              <a:t>Leakage Attacks</a:t>
            </a:r>
            <a:endParaRPr lang="en-US" sz="1400" dirty="0"/>
          </a:p>
        </p:txBody>
      </p:sp>
      <p:sp>
        <p:nvSpPr>
          <p:cNvPr id="26" name="Text 21"/>
          <p:cNvSpPr txBox="1"/>
          <p:nvPr/>
        </p:nvSpPr>
        <p:spPr>
          <a:xfrm>
            <a:off x="6838798" y="4064508"/>
            <a:ext cx="1534363" cy="277063"/>
          </a:xfrm>
          <a:prstGeom prst="rect">
            <a:avLst/>
          </a:prstGeom>
          <a:noFill/>
          <a:ln/>
        </p:spPr>
        <p:txBody>
          <a:bodyPr wrap="square" lIns="0" tIns="0" rIns="0" bIns="0" rtlCol="0" anchor="ctr"/>
          <a:lstStyle/>
          <a:p>
            <a:pPr algn="l" indent="0" marL="0">
              <a:buNone/>
            </a:pPr>
            <a:r>
              <a:rPr lang="en-US" sz="1400" b="1" dirty="0">
                <a:solidFill>
                  <a:srgbClr val="333333"/>
                </a:solidFill>
                <a:latin typeface="Montserrat" pitchFamily="34" charset="0"/>
                <a:ea typeface="Montserrat" pitchFamily="34" charset="-122"/>
                <a:cs typeface="Montserrat" pitchFamily="34" charset="-120"/>
              </a:rPr>
              <a:t>Hybrid Attacks</a:t>
            </a:r>
            <a:endParaRPr lang="en-US" sz="1400" dirty="0"/>
          </a:p>
        </p:txBody>
      </p:sp>
      <p:sp>
        <p:nvSpPr>
          <p:cNvPr id="27" name="Text 22"/>
          <p:cNvSpPr txBox="1"/>
          <p:nvPr/>
        </p:nvSpPr>
        <p:spPr>
          <a:xfrm>
            <a:off x="809244" y="4443984"/>
            <a:ext cx="5058461" cy="581558"/>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Side-channel exploitations targeting implementation flaws rather than mathematical foundations. These include timing attacks, power analysis, acoustic analysis, cache attacks, and electromagnetic emanation monitoring.</a:t>
            </a:r>
            <a:endParaRPr lang="en-US" sz="1100" dirty="0"/>
          </a:p>
        </p:txBody>
      </p:sp>
      <p:pic>
        <p:nvPicPr>
          <p:cNvPr id="28" name="Image 3" descr="preencoded.png">    </p:cNvPr>
          <p:cNvPicPr>
            <a:picLocks noChangeAspect="1"/>
          </p:cNvPicPr>
          <p:nvPr/>
        </p:nvPicPr>
        <p:blipFill>
          <a:blip r:embed="rId4"/>
          <a:srcRect l="-1403" r="-1403" t="0" b="0"/>
          <a:stretch/>
        </p:blipFill>
        <p:spPr>
          <a:xfrm>
            <a:off x="6505956" y="4111142"/>
            <a:ext cx="209398" cy="181051"/>
          </a:xfrm>
          <a:prstGeom prst="rect">
            <a:avLst/>
          </a:prstGeom>
        </p:spPr>
      </p:pic>
      <p:sp>
        <p:nvSpPr>
          <p:cNvPr id="29" name="Text 23"/>
          <p:cNvSpPr txBox="1"/>
          <p:nvPr/>
        </p:nvSpPr>
        <p:spPr>
          <a:xfrm>
            <a:off x="6476695" y="4443984"/>
            <a:ext cx="5020056" cy="78181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Combined approaches using quantum computation with leaked side-channel information. These represent the most dangerous emerging threat, where partial information from side-channels accelerates quantum attack effectiveness.</a:t>
            </a:r>
            <a:endParaRPr lang="en-US" sz="1100" dirty="0"/>
          </a:p>
        </p:txBody>
      </p:sp>
      <p:sp>
        <p:nvSpPr>
          <p:cNvPr id="30" name="Shape 24"/>
          <p:cNvSpPr/>
          <p:nvPr/>
        </p:nvSpPr>
        <p:spPr>
          <a:xfrm>
            <a:off x="571500" y="5911596"/>
            <a:ext cx="11048695" cy="9144"/>
          </a:xfrm>
          <a:prstGeom prst="rect">
            <a:avLst/>
          </a:prstGeom>
          <a:solidFill>
            <a:srgbClr val="E0E0E0"/>
          </a:solidFill>
          <a:ln/>
        </p:spPr>
      </p:sp>
      <p:sp>
        <p:nvSpPr>
          <p:cNvPr id="31" name="Text 25"/>
          <p:cNvSpPr txBox="1"/>
          <p:nvPr/>
        </p:nvSpPr>
        <p:spPr>
          <a:xfrm>
            <a:off x="571500" y="6140196"/>
            <a:ext cx="2915107" cy="238658"/>
          </a:xfrm>
          <a:prstGeom prst="rect">
            <a:avLst/>
          </a:prstGeom>
          <a:noFill/>
          <a:ln/>
        </p:spPr>
        <p:txBody>
          <a:bodyPr wrap="square" lIns="0" tIns="0" rIns="0" bIns="0" rtlCol="0" anchor="ctr"/>
          <a:lstStyle/>
          <a:p>
            <a:pPr algn="l" indent="0" marL="0">
              <a:buNone/>
            </a:pPr>
            <a:r>
              <a:rPr lang="en-US" sz="1600" b="1" dirty="0">
                <a:solidFill>
                  <a:srgbClr val="0B4D6C"/>
                </a:solidFill>
                <a:latin typeface="Montserrat" pitchFamily="34" charset="0"/>
                <a:ea typeface="Montserrat" pitchFamily="34" charset="-122"/>
                <a:cs typeface="Montserrat" pitchFamily="34" charset="-120"/>
              </a:rPr>
              <a:t>Defense Effectiveness Map</a:t>
            </a:r>
            <a:endParaRPr lang="en-US" sz="1600" dirty="0"/>
          </a:p>
        </p:txBody>
      </p:sp>
      <p:sp>
        <p:nvSpPr>
          <p:cNvPr id="32" name="Text 26"/>
          <p:cNvSpPr txBox="1"/>
          <p:nvPr/>
        </p:nvSpPr>
        <p:spPr>
          <a:xfrm>
            <a:off x="571500" y="6603797"/>
            <a:ext cx="781812" cy="228600"/>
          </a:xfrm>
          <a:prstGeom prst="rect">
            <a:avLst/>
          </a:prstGeom>
          <a:noFill/>
          <a:ln/>
        </p:spPr>
        <p:txBody>
          <a:bodyPr wrap="square" lIns="0" tIns="0" rIns="0" bIns="0" rtlCol="0" anchor="ctr"/>
          <a:lstStyle/>
          <a:p>
            <a:pPr algn="l" indent="0" marL="0">
              <a:buNone/>
            </a:pPr>
            <a:r>
              <a:rPr lang="en-US" sz="1200" dirty="0">
                <a:solidFill>
                  <a:srgbClr val="0B4D6C"/>
                </a:solidFill>
                <a:latin typeface="Montserrat" pitchFamily="34" charset="0"/>
                <a:ea typeface="Montserrat" pitchFamily="34" charset="-122"/>
                <a:cs typeface="Montserrat" pitchFamily="34" charset="-120"/>
              </a:rPr>
              <a:t>Classical</a:t>
            </a:r>
            <a:endParaRPr lang="en-US" sz="1200" dirty="0"/>
          </a:p>
        </p:txBody>
      </p:sp>
      <p:sp>
        <p:nvSpPr>
          <p:cNvPr id="33" name="Text 27"/>
          <p:cNvSpPr txBox="1"/>
          <p:nvPr/>
        </p:nvSpPr>
        <p:spPr>
          <a:xfrm>
            <a:off x="571500" y="7080199"/>
            <a:ext cx="762610" cy="228600"/>
          </a:xfrm>
          <a:prstGeom prst="rect">
            <a:avLst/>
          </a:prstGeom>
          <a:noFill/>
          <a:ln/>
        </p:spPr>
        <p:txBody>
          <a:bodyPr wrap="square" lIns="0" tIns="0" rIns="0" bIns="0" rtlCol="0" anchor="ctr"/>
          <a:lstStyle/>
          <a:p>
            <a:pPr algn="l" indent="0" marL="0">
              <a:buNone/>
            </a:pPr>
            <a:r>
              <a:rPr lang="en-US" sz="1200" dirty="0">
                <a:solidFill>
                  <a:srgbClr val="0B4D6C"/>
                </a:solidFill>
                <a:latin typeface="Montserrat" pitchFamily="34" charset="0"/>
                <a:ea typeface="Montserrat" pitchFamily="34" charset="-122"/>
                <a:cs typeface="Montserrat" pitchFamily="34" charset="-120"/>
              </a:rPr>
              <a:t>PQ Only</a:t>
            </a:r>
            <a:endParaRPr lang="en-US" sz="1200" dirty="0"/>
          </a:p>
        </p:txBody>
      </p:sp>
      <p:sp>
        <p:nvSpPr>
          <p:cNvPr id="34" name="Text 28"/>
          <p:cNvSpPr txBox="1"/>
          <p:nvPr/>
        </p:nvSpPr>
        <p:spPr>
          <a:xfrm>
            <a:off x="571500" y="7556602"/>
            <a:ext cx="1162202" cy="228600"/>
          </a:xfrm>
          <a:prstGeom prst="rect">
            <a:avLst/>
          </a:prstGeom>
          <a:noFill/>
          <a:ln/>
        </p:spPr>
        <p:txBody>
          <a:bodyPr wrap="square" lIns="0" tIns="0" rIns="0" bIns="0" rtlCol="0" anchor="ctr"/>
          <a:lstStyle/>
          <a:p>
            <a:pPr algn="l" indent="0" marL="0">
              <a:buNone/>
            </a:pPr>
            <a:r>
              <a:rPr lang="en-US" sz="1200" dirty="0">
                <a:solidFill>
                  <a:srgbClr val="0B4D6C"/>
                </a:solidFill>
                <a:latin typeface="Montserrat" pitchFamily="34" charset="0"/>
                <a:ea typeface="Montserrat" pitchFamily="34" charset="-122"/>
                <a:cs typeface="Montserrat" pitchFamily="34" charset="-120"/>
              </a:rPr>
              <a:t>Side-Channel</a:t>
            </a:r>
            <a:endParaRPr lang="en-US" sz="1200" dirty="0"/>
          </a:p>
        </p:txBody>
      </p:sp>
      <p:sp>
        <p:nvSpPr>
          <p:cNvPr id="35" name="Text 29"/>
          <p:cNvSpPr txBox="1"/>
          <p:nvPr/>
        </p:nvSpPr>
        <p:spPr>
          <a:xfrm>
            <a:off x="571500" y="8033004"/>
            <a:ext cx="914400" cy="228600"/>
          </a:xfrm>
          <a:prstGeom prst="rect">
            <a:avLst/>
          </a:prstGeom>
          <a:noFill/>
          <a:ln/>
        </p:spPr>
        <p:txBody>
          <a:bodyPr wrap="square" lIns="0" tIns="0" rIns="0" bIns="0" rtlCol="0" anchor="ctr"/>
          <a:lstStyle/>
          <a:p>
            <a:pPr algn="l" indent="0" marL="0">
              <a:buNone/>
            </a:pPr>
            <a:r>
              <a:rPr lang="en-US" sz="1200" dirty="0">
                <a:solidFill>
                  <a:srgbClr val="0B4D6C"/>
                </a:solidFill>
                <a:latin typeface="Montserrat" pitchFamily="34" charset="0"/>
                <a:ea typeface="Montserrat" pitchFamily="34" charset="-122"/>
                <a:cs typeface="Montserrat" pitchFamily="34" charset="-120"/>
              </a:rPr>
              <a:t>Hybrid PQ</a:t>
            </a:r>
            <a:endParaRPr lang="en-US" sz="1200" dirty="0"/>
          </a:p>
        </p:txBody>
      </p:sp>
      <p:sp>
        <p:nvSpPr>
          <p:cNvPr id="36" name="Shape 30"/>
          <p:cNvSpPr/>
          <p:nvPr/>
        </p:nvSpPr>
        <p:spPr>
          <a:xfrm>
            <a:off x="1857146" y="6599225"/>
            <a:ext cx="8791956" cy="237744"/>
          </a:xfrm>
          <a:prstGeom prst="rect">
            <a:avLst/>
          </a:prstGeom>
          <a:solidFill>
            <a:srgbClr val="4CAF50"/>
          </a:solidFill>
          <a:ln/>
        </p:spPr>
      </p:sp>
      <p:sp>
        <p:nvSpPr>
          <p:cNvPr id="37" name="Shape 31"/>
          <p:cNvSpPr/>
          <p:nvPr/>
        </p:nvSpPr>
        <p:spPr>
          <a:xfrm>
            <a:off x="10644530" y="6599225"/>
            <a:ext cx="981151" cy="237744"/>
          </a:xfrm>
          <a:prstGeom prst="rect">
            <a:avLst/>
          </a:prstGeom>
          <a:solidFill>
            <a:srgbClr val="F44336"/>
          </a:solidFill>
          <a:ln/>
        </p:spPr>
      </p:sp>
      <p:sp>
        <p:nvSpPr>
          <p:cNvPr id="38" name="Shape 32"/>
          <p:cNvSpPr/>
          <p:nvPr/>
        </p:nvSpPr>
        <p:spPr>
          <a:xfrm>
            <a:off x="1857146" y="7075627"/>
            <a:ext cx="1466698" cy="237744"/>
          </a:xfrm>
          <a:prstGeom prst="rect">
            <a:avLst/>
          </a:prstGeom>
          <a:solidFill>
            <a:srgbClr val="4CAF50"/>
          </a:solidFill>
          <a:ln/>
        </p:spPr>
      </p:sp>
      <p:sp>
        <p:nvSpPr>
          <p:cNvPr id="39" name="Shape 33"/>
          <p:cNvSpPr/>
          <p:nvPr/>
        </p:nvSpPr>
        <p:spPr>
          <a:xfrm>
            <a:off x="3322015" y="7075627"/>
            <a:ext cx="7324344" cy="237744"/>
          </a:xfrm>
          <a:prstGeom prst="rect">
            <a:avLst/>
          </a:prstGeom>
          <a:solidFill>
            <a:srgbClr val="FF6B35"/>
          </a:solidFill>
          <a:ln/>
        </p:spPr>
      </p:sp>
      <p:sp>
        <p:nvSpPr>
          <p:cNvPr id="40" name="Shape 34"/>
          <p:cNvSpPr/>
          <p:nvPr/>
        </p:nvSpPr>
        <p:spPr>
          <a:xfrm>
            <a:off x="10644530" y="7075627"/>
            <a:ext cx="981151" cy="237744"/>
          </a:xfrm>
          <a:prstGeom prst="rect">
            <a:avLst/>
          </a:prstGeom>
          <a:solidFill>
            <a:srgbClr val="F44336"/>
          </a:solidFill>
          <a:ln/>
        </p:spPr>
      </p:sp>
      <p:sp>
        <p:nvSpPr>
          <p:cNvPr id="41" name="Shape 35"/>
          <p:cNvSpPr/>
          <p:nvPr/>
        </p:nvSpPr>
        <p:spPr>
          <a:xfrm>
            <a:off x="1857146" y="7552030"/>
            <a:ext cx="1466698" cy="237744"/>
          </a:xfrm>
          <a:prstGeom prst="rect">
            <a:avLst/>
          </a:prstGeom>
          <a:solidFill>
            <a:srgbClr val="4CAF50"/>
          </a:solidFill>
          <a:ln/>
        </p:spPr>
      </p:sp>
      <p:sp>
        <p:nvSpPr>
          <p:cNvPr id="42" name="Shape 36"/>
          <p:cNvSpPr/>
          <p:nvPr/>
        </p:nvSpPr>
        <p:spPr>
          <a:xfrm>
            <a:off x="3322015" y="7552030"/>
            <a:ext cx="1466698" cy="237744"/>
          </a:xfrm>
          <a:prstGeom prst="rect">
            <a:avLst/>
          </a:prstGeom>
          <a:solidFill>
            <a:srgbClr val="FF6B35"/>
          </a:solidFill>
          <a:ln/>
        </p:spPr>
      </p:sp>
      <p:sp>
        <p:nvSpPr>
          <p:cNvPr id="43" name="Shape 37"/>
          <p:cNvSpPr/>
          <p:nvPr/>
        </p:nvSpPr>
        <p:spPr>
          <a:xfrm>
            <a:off x="4785970" y="7552030"/>
            <a:ext cx="5857646" cy="237744"/>
          </a:xfrm>
          <a:prstGeom prst="rect">
            <a:avLst/>
          </a:prstGeom>
          <a:solidFill>
            <a:srgbClr val="168EA9"/>
          </a:solidFill>
          <a:ln/>
        </p:spPr>
      </p:sp>
      <p:sp>
        <p:nvSpPr>
          <p:cNvPr id="44" name="Shape 38"/>
          <p:cNvSpPr/>
          <p:nvPr/>
        </p:nvSpPr>
        <p:spPr>
          <a:xfrm>
            <a:off x="10644530" y="7552030"/>
            <a:ext cx="981151" cy="237744"/>
          </a:xfrm>
          <a:prstGeom prst="rect">
            <a:avLst/>
          </a:prstGeom>
          <a:solidFill>
            <a:srgbClr val="F44336"/>
          </a:solidFill>
          <a:ln/>
        </p:spPr>
      </p:sp>
      <p:sp>
        <p:nvSpPr>
          <p:cNvPr id="45" name="Shape 39"/>
          <p:cNvSpPr/>
          <p:nvPr/>
        </p:nvSpPr>
        <p:spPr>
          <a:xfrm>
            <a:off x="1857146" y="8028432"/>
            <a:ext cx="8791956" cy="237744"/>
          </a:xfrm>
          <a:prstGeom prst="rect">
            <a:avLst/>
          </a:prstGeom>
          <a:solidFill>
            <a:srgbClr val="4CAF50"/>
          </a:solidFill>
          <a:ln/>
        </p:spPr>
      </p:sp>
      <p:sp>
        <p:nvSpPr>
          <p:cNvPr id="46" name="Shape 40"/>
          <p:cNvSpPr/>
          <p:nvPr/>
        </p:nvSpPr>
        <p:spPr>
          <a:xfrm>
            <a:off x="10644530" y="8028432"/>
            <a:ext cx="981151" cy="237744"/>
          </a:xfrm>
          <a:prstGeom prst="rect">
            <a:avLst/>
          </a:prstGeom>
          <a:solidFill>
            <a:srgbClr val="FFC107"/>
          </a:solidFill>
          <a:ln/>
        </p:spPr>
      </p:sp>
      <p:sp>
        <p:nvSpPr>
          <p:cNvPr id="47" name="Text 41"/>
          <p:cNvSpPr txBox="1"/>
          <p:nvPr/>
        </p:nvSpPr>
        <p:spPr>
          <a:xfrm>
            <a:off x="6069787" y="6626657"/>
            <a:ext cx="467258"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a:t>
            </a:r>
            <a:endParaRPr lang="en-US" sz="1000" dirty="0"/>
          </a:p>
        </p:txBody>
      </p:sp>
      <p:sp>
        <p:nvSpPr>
          <p:cNvPr id="48" name="Text 42"/>
          <p:cNvSpPr txBox="1"/>
          <p:nvPr/>
        </p:nvSpPr>
        <p:spPr>
          <a:xfrm>
            <a:off x="10981944" y="6626657"/>
            <a:ext cx="400507"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Weak</a:t>
            </a:r>
            <a:endParaRPr lang="en-US" sz="1000" dirty="0"/>
          </a:p>
        </p:txBody>
      </p:sp>
      <p:sp>
        <p:nvSpPr>
          <p:cNvPr id="49" name="Text 43"/>
          <p:cNvSpPr txBox="1"/>
          <p:nvPr/>
        </p:nvSpPr>
        <p:spPr>
          <a:xfrm>
            <a:off x="2408530" y="7103059"/>
            <a:ext cx="467258"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a:t>
            </a:r>
            <a:endParaRPr lang="en-US" sz="1000" dirty="0"/>
          </a:p>
        </p:txBody>
      </p:sp>
      <p:sp>
        <p:nvSpPr>
          <p:cNvPr id="50" name="Text 44"/>
          <p:cNvSpPr txBox="1"/>
          <p:nvPr/>
        </p:nvSpPr>
        <p:spPr>
          <a:xfrm>
            <a:off x="6802222" y="7103059"/>
            <a:ext cx="467258"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a:t>
            </a:r>
            <a:endParaRPr lang="en-US" sz="1000" dirty="0"/>
          </a:p>
        </p:txBody>
      </p:sp>
      <p:sp>
        <p:nvSpPr>
          <p:cNvPr id="51" name="Text 45"/>
          <p:cNvSpPr txBox="1"/>
          <p:nvPr/>
        </p:nvSpPr>
        <p:spPr>
          <a:xfrm>
            <a:off x="10981944" y="7103059"/>
            <a:ext cx="400507"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Weak</a:t>
            </a:r>
            <a:endParaRPr lang="en-US" sz="1000" dirty="0"/>
          </a:p>
        </p:txBody>
      </p:sp>
      <p:sp>
        <p:nvSpPr>
          <p:cNvPr id="52" name="Text 46"/>
          <p:cNvSpPr txBox="1"/>
          <p:nvPr/>
        </p:nvSpPr>
        <p:spPr>
          <a:xfrm>
            <a:off x="2408530" y="7579462"/>
            <a:ext cx="467258"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a:t>
            </a:r>
            <a:endParaRPr lang="en-US" sz="1000" dirty="0"/>
          </a:p>
        </p:txBody>
      </p:sp>
      <p:sp>
        <p:nvSpPr>
          <p:cNvPr id="53" name="Text 47"/>
          <p:cNvSpPr txBox="1"/>
          <p:nvPr/>
        </p:nvSpPr>
        <p:spPr>
          <a:xfrm>
            <a:off x="3904488" y="7579462"/>
            <a:ext cx="400507"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Weak</a:t>
            </a:r>
            <a:endParaRPr lang="en-US" sz="1000" dirty="0"/>
          </a:p>
        </p:txBody>
      </p:sp>
      <p:sp>
        <p:nvSpPr>
          <p:cNvPr id="54" name="Text 48"/>
          <p:cNvSpPr txBox="1"/>
          <p:nvPr/>
        </p:nvSpPr>
        <p:spPr>
          <a:xfrm>
            <a:off x="7533742" y="7579462"/>
            <a:ext cx="467258"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a:t>
            </a:r>
            <a:endParaRPr lang="en-US" sz="1000" dirty="0"/>
          </a:p>
        </p:txBody>
      </p:sp>
      <p:sp>
        <p:nvSpPr>
          <p:cNvPr id="55" name="Text 49"/>
          <p:cNvSpPr txBox="1"/>
          <p:nvPr/>
        </p:nvSpPr>
        <p:spPr>
          <a:xfrm>
            <a:off x="10981944" y="7579462"/>
            <a:ext cx="400507"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Weak</a:t>
            </a:r>
            <a:endParaRPr lang="en-US" sz="1000" dirty="0"/>
          </a:p>
        </p:txBody>
      </p:sp>
      <p:sp>
        <p:nvSpPr>
          <p:cNvPr id="56" name="Text 50"/>
          <p:cNvSpPr txBox="1"/>
          <p:nvPr/>
        </p:nvSpPr>
        <p:spPr>
          <a:xfrm>
            <a:off x="5533949" y="8055864"/>
            <a:ext cx="1534363"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Strong Against All Vectors</a:t>
            </a:r>
            <a:endParaRPr lang="en-US" sz="1000" dirty="0"/>
          </a:p>
        </p:txBody>
      </p:sp>
      <p:sp>
        <p:nvSpPr>
          <p:cNvPr id="57" name="Text 51"/>
          <p:cNvSpPr txBox="1"/>
          <p:nvPr/>
        </p:nvSpPr>
        <p:spPr>
          <a:xfrm>
            <a:off x="10909706" y="8055864"/>
            <a:ext cx="543154" cy="191110"/>
          </a:xfrm>
          <a:prstGeom prst="rect">
            <a:avLst/>
          </a:prstGeom>
          <a:noFill/>
          <a:ln/>
        </p:spPr>
        <p:txBody>
          <a:bodyPr wrap="square" lIns="0" tIns="0" rIns="0" bIns="0" rtlCol="0" anchor="ctr"/>
          <a:lstStyle/>
          <a:p>
            <a:pPr algn="l" indent="0" marL="0">
              <a:buNone/>
            </a:pPr>
            <a:r>
              <a:rPr lang="en-US" sz="1000" dirty="0">
                <a:solidFill>
                  <a:srgbClr val="FFFFFF"/>
                </a:solidFill>
                <a:latin typeface="Roboto" pitchFamily="34" charset="0"/>
                <a:ea typeface="Roboto" pitchFamily="34" charset="-122"/>
                <a:cs typeface="Roboto" pitchFamily="34" charset="-120"/>
              </a:rPr>
              <a:t>Medium</a:t>
            </a:r>
            <a:endParaRPr lang="en-US" sz="1000" dirty="0"/>
          </a:p>
        </p:txBody>
      </p:sp>
      <p:sp>
        <p:nvSpPr>
          <p:cNvPr id="58" name="Shape 52"/>
          <p:cNvSpPr/>
          <p:nvPr/>
        </p:nvSpPr>
        <p:spPr>
          <a:xfrm>
            <a:off x="0" y="8408822"/>
            <a:ext cx="12191695" cy="286207"/>
          </a:xfrm>
          <a:prstGeom prst="rect">
            <a:avLst/>
          </a:prstGeom>
          <a:solidFill>
            <a:srgbClr val="0B4D6C"/>
          </a:solidFill>
          <a:ln/>
        </p:spPr>
      </p:sp>
      <p:sp>
        <p:nvSpPr>
          <p:cNvPr id="59" name="Text 53"/>
          <p:cNvSpPr txBox="1"/>
          <p:nvPr/>
        </p:nvSpPr>
        <p:spPr>
          <a:xfrm>
            <a:off x="381305" y="8468258"/>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60" name="Text 54"/>
          <p:cNvSpPr txBox="1"/>
          <p:nvPr/>
        </p:nvSpPr>
        <p:spPr>
          <a:xfrm>
            <a:off x="11733581" y="8468258"/>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8</a:t>
            </a:r>
            <a:endParaRPr lang="en-US" sz="1100" dirty="0"/>
          </a:p>
        </p:txBody>
      </p:sp>
      <p:sp>
        <p:nvSpPr>
          <p:cNvPr id="61" name="Shape 55"/>
          <p:cNvSpPr/>
          <p:nvPr/>
        </p:nvSpPr>
        <p:spPr>
          <a:xfrm>
            <a:off x="10541203" y="6344107"/>
            <a:ext cx="1466698" cy="323698"/>
          </a:xfrm>
          <a:prstGeom prst="roundRect">
            <a:avLst>
              <a:gd name="adj" fmla="val 33234"/>
            </a:avLst>
          </a:prstGeom>
          <a:solidFill>
            <a:srgbClr val="333333"/>
          </a:solidFill>
          <a:ln/>
        </p:spPr>
      </p:sp>
      <p:pic>
        <p:nvPicPr>
          <p:cNvPr id="62" name="Image 4" descr="preencoded.png">    </p:cNvPr>
          <p:cNvPicPr>
            <a:picLocks noChangeAspect="1"/>
          </p:cNvPicPr>
          <p:nvPr/>
        </p:nvPicPr>
        <p:blipFill>
          <a:blip r:embed="rId5"/>
          <a:srcRect l="0" r="0" t="0" b="0"/>
          <a:stretch/>
        </p:blipFill>
        <p:spPr>
          <a:xfrm>
            <a:off x="10655503" y="6439205"/>
            <a:ext cx="133502" cy="133502"/>
          </a:xfrm>
          <a:prstGeom prst="rect">
            <a:avLst/>
          </a:prstGeom>
        </p:spPr>
      </p:pic>
      <p:sp>
        <p:nvSpPr>
          <p:cNvPr id="63" name="Shape 56"/>
          <p:cNvSpPr/>
          <p:nvPr/>
        </p:nvSpPr>
        <p:spPr>
          <a:xfrm>
            <a:off x="10541203" y="6344107"/>
            <a:ext cx="1466698" cy="323698"/>
          </a:xfrm>
          <a:prstGeom prst="roundRect">
            <a:avLst>
              <a:gd name="adj" fmla="val 33234"/>
            </a:avLst>
          </a:prstGeom>
          <a:solidFill>
            <a:srgbClr val="333333"/>
          </a:solidFill>
          <a:ln/>
        </p:spPr>
      </p:sp>
      <p:sp>
        <p:nvSpPr>
          <p:cNvPr id="64" name="Text 57"/>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65" name="Image 5" descr="preencoded.png">    </p:cNvPr>
          <p:cNvPicPr>
            <a:picLocks noChangeAspect="1"/>
          </p:cNvPicPr>
          <p:nvPr/>
        </p:nvPicPr>
        <p:blipFill>
          <a:blip r:embed="rId6"/>
          <a:srcRect l="0" r="0" t="0" b="0"/>
          <a:stretch/>
        </p:blipFill>
        <p:spPr>
          <a:xfrm>
            <a:off x="10655503" y="6439205"/>
            <a:ext cx="133502" cy="133502"/>
          </a:xfrm>
          <a:prstGeom prst="rect">
            <a:avLst/>
          </a:prstGeom>
        </p:spPr>
      </p:pic>
      <p:sp>
        <p:nvSpPr>
          <p:cNvPr id="66" name="Text 58"/>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8153705"/>
          </a:xfrm>
          <a:prstGeom prst="rect">
            <a:avLst/>
          </a:prstGeom>
          <a:solidFill>
            <a:srgbClr val="FFFFFF"/>
          </a:solidFill>
          <a:ln/>
        </p:spPr>
      </p:sp>
      <p:sp>
        <p:nvSpPr>
          <p:cNvPr id="3" name="Shape 1"/>
          <p:cNvSpPr/>
          <p:nvPr/>
        </p:nvSpPr>
        <p:spPr>
          <a:xfrm>
            <a:off x="0" y="0"/>
            <a:ext cx="12191695" cy="857707"/>
          </a:xfrm>
          <a:prstGeom prst="rect">
            <a:avLst/>
          </a:prstGeom>
          <a:solidFill>
            <a:srgbClr val="0B4D6C"/>
          </a:solidFill>
          <a:ln/>
        </p:spPr>
      </p:sp>
      <p:sp>
        <p:nvSpPr>
          <p:cNvPr id="4" name="Text 2"/>
          <p:cNvSpPr txBox="1"/>
          <p:nvPr/>
        </p:nvSpPr>
        <p:spPr>
          <a:xfrm>
            <a:off x="381305" y="214884"/>
            <a:ext cx="7896758" cy="409651"/>
          </a:xfrm>
          <a:prstGeom prst="rect">
            <a:avLst/>
          </a:prstGeom>
          <a:noFill/>
          <a:ln/>
        </p:spPr>
        <p:txBody>
          <a:bodyPr wrap="square" lIns="0" tIns="0" rIns="0" bIns="0" rtlCol="0" anchor="ctr"/>
          <a:lstStyle/>
          <a:p>
            <a:pPr algn="l" indent="0" marL="0">
              <a:buNone/>
            </a:pPr>
            <a:r>
              <a:rPr lang="en-US" sz="2600" b="1" dirty="0">
                <a:solidFill>
                  <a:srgbClr val="FFFFFF"/>
                </a:solidFill>
                <a:latin typeface="Montserrat" pitchFamily="34" charset="0"/>
                <a:ea typeface="Montserrat" pitchFamily="34" charset="-122"/>
                <a:cs typeface="Montserrat" pitchFamily="34" charset="-120"/>
              </a:rPr>
              <a:t>NIST-Selected PQ Algorithms and Standards</a:t>
            </a:r>
            <a:endParaRPr lang="en-US" sz="2600" dirty="0"/>
          </a:p>
        </p:txBody>
      </p:sp>
      <p:sp>
        <p:nvSpPr>
          <p:cNvPr id="5" name="Shape 3"/>
          <p:cNvSpPr/>
          <p:nvPr/>
        </p:nvSpPr>
        <p:spPr>
          <a:xfrm>
            <a:off x="571500" y="1238098"/>
            <a:ext cx="6782105" cy="1990649"/>
          </a:xfrm>
          <a:prstGeom prst="rect">
            <a:avLst/>
          </a:prstGeom>
          <a:solidFill>
            <a:srgbClr val="F8F9FA"/>
          </a:solidFill>
          <a:ln/>
        </p:spPr>
      </p:sp>
      <p:sp>
        <p:nvSpPr>
          <p:cNvPr id="6" name="Shape 4"/>
          <p:cNvSpPr/>
          <p:nvPr/>
        </p:nvSpPr>
        <p:spPr>
          <a:xfrm>
            <a:off x="571500" y="1238098"/>
            <a:ext cx="38405" cy="1990649"/>
          </a:xfrm>
          <a:prstGeom prst="rect">
            <a:avLst/>
          </a:prstGeom>
          <a:solidFill>
            <a:srgbClr val="0B4D6C"/>
          </a:solidFill>
          <a:ln/>
        </p:spPr>
      </p:sp>
      <p:sp>
        <p:nvSpPr>
          <p:cNvPr id="7" name="Shape 5"/>
          <p:cNvSpPr/>
          <p:nvPr/>
        </p:nvSpPr>
        <p:spPr>
          <a:xfrm>
            <a:off x="571500" y="3413455"/>
            <a:ext cx="6782105" cy="1990649"/>
          </a:xfrm>
          <a:prstGeom prst="rect">
            <a:avLst/>
          </a:prstGeom>
          <a:solidFill>
            <a:srgbClr val="F8F9FA"/>
          </a:solidFill>
          <a:ln/>
        </p:spPr>
      </p:sp>
      <p:sp>
        <p:nvSpPr>
          <p:cNvPr id="8" name="Shape 6"/>
          <p:cNvSpPr/>
          <p:nvPr/>
        </p:nvSpPr>
        <p:spPr>
          <a:xfrm>
            <a:off x="571500" y="3413455"/>
            <a:ext cx="38405" cy="1990649"/>
          </a:xfrm>
          <a:prstGeom prst="rect">
            <a:avLst/>
          </a:prstGeom>
          <a:solidFill>
            <a:srgbClr val="0B4D6C"/>
          </a:solidFill>
          <a:ln/>
        </p:spPr>
      </p:sp>
      <p:sp>
        <p:nvSpPr>
          <p:cNvPr id="9" name="Shape 7"/>
          <p:cNvSpPr/>
          <p:nvPr/>
        </p:nvSpPr>
        <p:spPr>
          <a:xfrm>
            <a:off x="571500" y="5587898"/>
            <a:ext cx="6782105" cy="1990649"/>
          </a:xfrm>
          <a:prstGeom prst="rect">
            <a:avLst/>
          </a:prstGeom>
          <a:solidFill>
            <a:srgbClr val="F8F9FA"/>
          </a:solidFill>
          <a:ln/>
        </p:spPr>
      </p:sp>
      <p:sp>
        <p:nvSpPr>
          <p:cNvPr id="10" name="Shape 8"/>
          <p:cNvSpPr/>
          <p:nvPr/>
        </p:nvSpPr>
        <p:spPr>
          <a:xfrm>
            <a:off x="571500" y="5587898"/>
            <a:ext cx="38405" cy="1990649"/>
          </a:xfrm>
          <a:prstGeom prst="rect">
            <a:avLst/>
          </a:prstGeom>
          <a:solidFill>
            <a:srgbClr val="0B4D6C"/>
          </a:solidFill>
          <a:ln/>
        </p:spPr>
      </p:sp>
      <p:sp>
        <p:nvSpPr>
          <p:cNvPr id="11" name="Text 9"/>
          <p:cNvSpPr txBox="1"/>
          <p:nvPr/>
        </p:nvSpPr>
        <p:spPr>
          <a:xfrm>
            <a:off x="847649" y="1395374"/>
            <a:ext cx="2029054" cy="342900"/>
          </a:xfrm>
          <a:prstGeom prst="rect">
            <a:avLst/>
          </a:prstGeom>
          <a:solidFill>
            <a:srgbClr val="0B4D6C"/>
          </a:solidFill>
          <a:ln/>
        </p:spPr>
        <p:txBody>
          <a:bodyPr wrap="square" lIns="0" tIns="0" rIns="0" bIns="0" rtlCol="0" anchor="ctr"/>
          <a:lstStyle/>
          <a:p>
            <a:pPr algn="l" indent="0" marL="0">
              <a:buNone/>
            </a:pPr>
            <a:r>
              <a:rPr lang="en-US" sz="1600" b="1" dirty="0">
                <a:solidFill>
                  <a:srgbClr val="0B4D6C"/>
                </a:solidFill>
                <a:latin typeface="Montserrat" pitchFamily="34" charset="0"/>
                <a:ea typeface="Montserrat" pitchFamily="34" charset="-122"/>
                <a:cs typeface="Montserrat" pitchFamily="34" charset="-120"/>
              </a:rPr>
              <a:t>CRYSTALS-Kyber</a:t>
            </a:r>
            <a:endParaRPr lang="en-US" sz="1600" dirty="0"/>
          </a:p>
        </p:txBody>
      </p:sp>
      <p:sp>
        <p:nvSpPr>
          <p:cNvPr id="12" name="Shape 10"/>
          <p:cNvSpPr/>
          <p:nvPr/>
        </p:nvSpPr>
        <p:spPr>
          <a:xfrm>
            <a:off x="2814523" y="1380744"/>
            <a:ext cx="1009498" cy="371246"/>
          </a:xfrm>
          <a:prstGeom prst="roundRect">
            <a:avLst>
              <a:gd name="adj" fmla="val 25262"/>
            </a:avLst>
          </a:prstGeom>
          <a:solidFill>
            <a:srgbClr val="0B4D6C"/>
          </a:solidFill>
          <a:ln/>
        </p:spPr>
      </p:sp>
      <p:sp>
        <p:nvSpPr>
          <p:cNvPr id="13" name="Text 11"/>
          <p:cNvSpPr txBox="1"/>
          <p:nvPr/>
        </p:nvSpPr>
        <p:spPr>
          <a:xfrm>
            <a:off x="847649" y="3570732"/>
            <a:ext cx="2382012" cy="342900"/>
          </a:xfrm>
          <a:prstGeom prst="rect">
            <a:avLst/>
          </a:prstGeom>
          <a:solidFill>
            <a:srgbClr val="0B4D6C"/>
          </a:solidFill>
          <a:ln/>
        </p:spPr>
        <p:txBody>
          <a:bodyPr wrap="square" lIns="0" tIns="0" rIns="0" bIns="0" rtlCol="0" anchor="ctr"/>
          <a:lstStyle/>
          <a:p>
            <a:pPr algn="l" indent="0" marL="0">
              <a:buNone/>
            </a:pPr>
            <a:r>
              <a:rPr lang="en-US" sz="1600" b="1" dirty="0">
                <a:solidFill>
                  <a:srgbClr val="0B4D6C"/>
                </a:solidFill>
                <a:latin typeface="Montserrat" pitchFamily="34" charset="0"/>
                <a:ea typeface="Montserrat" pitchFamily="34" charset="-122"/>
                <a:cs typeface="Montserrat" pitchFamily="34" charset="-120"/>
              </a:rPr>
              <a:t>CRYSTALS-Dilithium</a:t>
            </a:r>
            <a:endParaRPr lang="en-US" sz="1600" dirty="0"/>
          </a:p>
        </p:txBody>
      </p:sp>
      <p:sp>
        <p:nvSpPr>
          <p:cNvPr id="14" name="Shape 12"/>
          <p:cNvSpPr/>
          <p:nvPr/>
        </p:nvSpPr>
        <p:spPr>
          <a:xfrm>
            <a:off x="3169310" y="3556102"/>
            <a:ext cx="1028700" cy="371246"/>
          </a:xfrm>
          <a:prstGeom prst="roundRect">
            <a:avLst>
              <a:gd name="adj" fmla="val 25262"/>
            </a:avLst>
          </a:prstGeom>
          <a:solidFill>
            <a:srgbClr val="0B4D6C"/>
          </a:solidFill>
          <a:ln/>
        </p:spPr>
      </p:sp>
      <p:sp>
        <p:nvSpPr>
          <p:cNvPr id="15" name="Text 13"/>
          <p:cNvSpPr txBox="1"/>
          <p:nvPr/>
        </p:nvSpPr>
        <p:spPr>
          <a:xfrm>
            <a:off x="847649" y="5745175"/>
            <a:ext cx="1153058" cy="342900"/>
          </a:xfrm>
          <a:prstGeom prst="rect">
            <a:avLst/>
          </a:prstGeom>
          <a:solidFill>
            <a:srgbClr val="0B4D6C"/>
          </a:solidFill>
          <a:ln/>
        </p:spPr>
        <p:txBody>
          <a:bodyPr wrap="square" lIns="0" tIns="0" rIns="0" bIns="0" rtlCol="0" anchor="ctr"/>
          <a:lstStyle/>
          <a:p>
            <a:pPr algn="l" indent="0" marL="0">
              <a:buNone/>
            </a:pPr>
            <a:r>
              <a:rPr lang="en-US" sz="1600" b="1" dirty="0">
                <a:solidFill>
                  <a:srgbClr val="0B4D6C"/>
                </a:solidFill>
                <a:latin typeface="Montserrat" pitchFamily="34" charset="0"/>
                <a:ea typeface="Montserrat" pitchFamily="34" charset="-122"/>
                <a:cs typeface="Montserrat" pitchFamily="34" charset="-120"/>
              </a:rPr>
              <a:t>FALCON</a:t>
            </a:r>
            <a:endParaRPr lang="en-US" sz="1600" dirty="0"/>
          </a:p>
        </p:txBody>
      </p:sp>
      <p:sp>
        <p:nvSpPr>
          <p:cNvPr id="16" name="Shape 14"/>
          <p:cNvSpPr/>
          <p:nvPr/>
        </p:nvSpPr>
        <p:spPr>
          <a:xfrm>
            <a:off x="1943100" y="5731459"/>
            <a:ext cx="1009498" cy="371246"/>
          </a:xfrm>
          <a:prstGeom prst="roundRect">
            <a:avLst>
              <a:gd name="adj" fmla="val 25262"/>
            </a:avLst>
          </a:prstGeom>
          <a:solidFill>
            <a:srgbClr val="0B4D6C"/>
          </a:solidFill>
          <a:ln/>
        </p:spPr>
      </p:sp>
      <p:sp>
        <p:nvSpPr>
          <p:cNvPr id="17" name="Text 15"/>
          <p:cNvSpPr txBox="1"/>
          <p:nvPr/>
        </p:nvSpPr>
        <p:spPr>
          <a:xfrm>
            <a:off x="2985516" y="1466698"/>
            <a:ext cx="866851" cy="210312"/>
          </a:xfrm>
          <a:prstGeom prst="rect">
            <a:avLst/>
          </a:prstGeom>
          <a:solidFill>
            <a:srgbClr val="0B4D6C"/>
          </a:solidFill>
          <a:ln/>
        </p:spPr>
        <p:txBody>
          <a:bodyPr wrap="square" lIns="0" tIns="0" rIns="0" bIns="0" rtlCol="0" anchor="ctr"/>
          <a:lstStyle/>
          <a:p>
            <a:pPr algn="l" indent="0" marL="0">
              <a:buNone/>
            </a:pPr>
            <a:r>
              <a:rPr lang="en-US" sz="1100" b="1" dirty="0">
                <a:solidFill>
                  <a:srgbClr val="FFFFFF"/>
                </a:solidFill>
                <a:latin typeface="Montserrat" pitchFamily="34" charset="0"/>
                <a:ea typeface="Montserrat" pitchFamily="34" charset="-122"/>
                <a:cs typeface="Montserrat" pitchFamily="34" charset="-120"/>
              </a:rPr>
              <a:t>FIPS 203</a:t>
            </a:r>
            <a:endParaRPr lang="en-US" sz="1100" dirty="0"/>
          </a:p>
        </p:txBody>
      </p:sp>
      <p:sp>
        <p:nvSpPr>
          <p:cNvPr id="18" name="Text 16"/>
          <p:cNvSpPr txBox="1"/>
          <p:nvPr/>
        </p:nvSpPr>
        <p:spPr>
          <a:xfrm>
            <a:off x="3340303" y="3642055"/>
            <a:ext cx="886054" cy="210312"/>
          </a:xfrm>
          <a:prstGeom prst="rect">
            <a:avLst/>
          </a:prstGeom>
          <a:solidFill>
            <a:srgbClr val="0B4D6C"/>
          </a:solidFill>
          <a:ln/>
        </p:spPr>
        <p:txBody>
          <a:bodyPr wrap="square" lIns="0" tIns="0" rIns="0" bIns="0" rtlCol="0" anchor="ctr"/>
          <a:lstStyle/>
          <a:p>
            <a:pPr algn="l" indent="0" marL="0">
              <a:buNone/>
            </a:pPr>
            <a:r>
              <a:rPr lang="en-US" sz="1100" b="1" dirty="0">
                <a:solidFill>
                  <a:srgbClr val="FFFFFF"/>
                </a:solidFill>
                <a:latin typeface="Montserrat" pitchFamily="34" charset="0"/>
                <a:ea typeface="Montserrat" pitchFamily="34" charset="-122"/>
                <a:cs typeface="Montserrat" pitchFamily="34" charset="-120"/>
              </a:rPr>
              <a:t>FIPS 204</a:t>
            </a:r>
            <a:endParaRPr lang="en-US" sz="1100" dirty="0"/>
          </a:p>
        </p:txBody>
      </p:sp>
      <p:sp>
        <p:nvSpPr>
          <p:cNvPr id="19" name="Text 17"/>
          <p:cNvSpPr txBox="1"/>
          <p:nvPr/>
        </p:nvSpPr>
        <p:spPr>
          <a:xfrm>
            <a:off x="2114093" y="5816498"/>
            <a:ext cx="866851" cy="210312"/>
          </a:xfrm>
          <a:prstGeom prst="rect">
            <a:avLst/>
          </a:prstGeom>
          <a:solidFill>
            <a:srgbClr val="0B4D6C"/>
          </a:solidFill>
          <a:ln/>
        </p:spPr>
        <p:txBody>
          <a:bodyPr wrap="square" lIns="0" tIns="0" rIns="0" bIns="0" rtlCol="0" anchor="ctr"/>
          <a:lstStyle/>
          <a:p>
            <a:pPr algn="l" indent="0" marL="0">
              <a:buNone/>
            </a:pPr>
            <a:r>
              <a:rPr lang="en-US" sz="1100" b="1" dirty="0">
                <a:solidFill>
                  <a:srgbClr val="FFFFFF"/>
                </a:solidFill>
                <a:latin typeface="Montserrat" pitchFamily="34" charset="0"/>
                <a:ea typeface="Montserrat" pitchFamily="34" charset="-122"/>
                <a:cs typeface="Montserrat" pitchFamily="34" charset="-120"/>
              </a:rPr>
              <a:t>FIPS 205</a:t>
            </a:r>
            <a:endParaRPr lang="en-US" sz="1100" dirty="0"/>
          </a:p>
        </p:txBody>
      </p:sp>
      <p:sp>
        <p:nvSpPr>
          <p:cNvPr id="20" name="Text 18"/>
          <p:cNvSpPr txBox="1"/>
          <p:nvPr/>
        </p:nvSpPr>
        <p:spPr>
          <a:xfrm>
            <a:off x="752551" y="1858975"/>
            <a:ext cx="448056"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TYPE</a:t>
            </a:r>
            <a:endParaRPr lang="en-US" sz="1100" dirty="0"/>
          </a:p>
        </p:txBody>
      </p:sp>
      <p:sp>
        <p:nvSpPr>
          <p:cNvPr id="21" name="Text 19"/>
          <p:cNvSpPr txBox="1"/>
          <p:nvPr/>
        </p:nvSpPr>
        <p:spPr>
          <a:xfrm>
            <a:off x="3978554" y="1858975"/>
            <a:ext cx="495605"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BASIS</a:t>
            </a:r>
            <a:endParaRPr lang="en-US" sz="1100" dirty="0"/>
          </a:p>
        </p:txBody>
      </p:sp>
      <p:sp>
        <p:nvSpPr>
          <p:cNvPr id="22" name="Text 20"/>
          <p:cNvSpPr txBox="1"/>
          <p:nvPr/>
        </p:nvSpPr>
        <p:spPr>
          <a:xfrm>
            <a:off x="3978554" y="4034333"/>
            <a:ext cx="495605"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BASIS</a:t>
            </a:r>
            <a:endParaRPr lang="en-US" sz="1100" dirty="0"/>
          </a:p>
        </p:txBody>
      </p:sp>
      <p:sp>
        <p:nvSpPr>
          <p:cNvPr id="23" name="Text 21"/>
          <p:cNvSpPr txBox="1"/>
          <p:nvPr/>
        </p:nvSpPr>
        <p:spPr>
          <a:xfrm>
            <a:off x="3978554" y="6209690"/>
            <a:ext cx="495605"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BASIS</a:t>
            </a:r>
            <a:endParaRPr lang="en-US" sz="1100" dirty="0"/>
          </a:p>
        </p:txBody>
      </p:sp>
      <p:sp>
        <p:nvSpPr>
          <p:cNvPr id="24" name="Text 22"/>
          <p:cNvSpPr txBox="1"/>
          <p:nvPr/>
        </p:nvSpPr>
        <p:spPr>
          <a:xfrm>
            <a:off x="752551" y="2103120"/>
            <a:ext cx="264810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Key Encapsulation Mechanism (KEM)</a:t>
            </a:r>
            <a:endParaRPr lang="en-US" sz="1200" dirty="0"/>
          </a:p>
        </p:txBody>
      </p:sp>
      <p:sp>
        <p:nvSpPr>
          <p:cNvPr id="25" name="Text 23"/>
          <p:cNvSpPr txBox="1"/>
          <p:nvPr/>
        </p:nvSpPr>
        <p:spPr>
          <a:xfrm>
            <a:off x="3978554" y="2103120"/>
            <a:ext cx="12097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Module Lattices</a:t>
            </a:r>
            <a:endParaRPr lang="en-US" sz="1200" dirty="0"/>
          </a:p>
        </p:txBody>
      </p:sp>
      <p:pic>
        <p:nvPicPr>
          <p:cNvPr id="26" name="Image 0" descr="preencoded.png">    </p:cNvPr>
          <p:cNvPicPr>
            <a:picLocks noChangeAspect="1"/>
          </p:cNvPicPr>
          <p:nvPr/>
        </p:nvPicPr>
        <p:blipFill>
          <a:blip r:embed="rId1"/>
          <a:srcRect l="0" r="0" t="0" b="0"/>
          <a:stretch/>
        </p:blipFill>
        <p:spPr>
          <a:xfrm>
            <a:off x="752551" y="2560320"/>
            <a:ext cx="123444" cy="123444"/>
          </a:xfrm>
          <a:prstGeom prst="rect">
            <a:avLst/>
          </a:prstGeom>
        </p:spPr>
      </p:pic>
      <p:sp>
        <p:nvSpPr>
          <p:cNvPr id="27" name="Text 24"/>
          <p:cNvSpPr txBox="1"/>
          <p:nvPr/>
        </p:nvSpPr>
        <p:spPr>
          <a:xfrm>
            <a:off x="752551" y="4278478"/>
            <a:ext cx="1933956"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Digital Signature Algorithm</a:t>
            </a:r>
            <a:endParaRPr lang="en-US" sz="1200" dirty="0"/>
          </a:p>
        </p:txBody>
      </p:sp>
      <p:sp>
        <p:nvSpPr>
          <p:cNvPr id="28" name="Text 25"/>
          <p:cNvSpPr txBox="1"/>
          <p:nvPr/>
        </p:nvSpPr>
        <p:spPr>
          <a:xfrm>
            <a:off x="3978554" y="6452921"/>
            <a:ext cx="1086307"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NTRU Lattices</a:t>
            </a:r>
            <a:endParaRPr lang="en-US" sz="1200" dirty="0"/>
          </a:p>
        </p:txBody>
      </p:sp>
      <p:sp>
        <p:nvSpPr>
          <p:cNvPr id="29" name="Text 26"/>
          <p:cNvSpPr txBox="1"/>
          <p:nvPr/>
        </p:nvSpPr>
        <p:spPr>
          <a:xfrm>
            <a:off x="875995" y="2551176"/>
            <a:ext cx="535381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Balanced performance with manageable key sizes and strong security guarantees</a:t>
            </a:r>
            <a:endParaRPr lang="en-US" sz="1100" dirty="0"/>
          </a:p>
        </p:txBody>
      </p:sp>
      <p:pic>
        <p:nvPicPr>
          <p:cNvPr id="30" name="Image 1" descr="preencoded.png">    </p:cNvPr>
          <p:cNvPicPr>
            <a:picLocks noChangeAspect="1"/>
          </p:cNvPicPr>
          <p:nvPr/>
        </p:nvPicPr>
        <p:blipFill>
          <a:blip r:embed="rId2"/>
          <a:srcRect l="0" r="0" t="0" b="0"/>
          <a:stretch/>
        </p:blipFill>
        <p:spPr>
          <a:xfrm>
            <a:off x="752551" y="2824582"/>
            <a:ext cx="123444" cy="123444"/>
          </a:xfrm>
          <a:prstGeom prst="rect">
            <a:avLst/>
          </a:prstGeom>
        </p:spPr>
      </p:pic>
      <p:sp>
        <p:nvSpPr>
          <p:cNvPr id="31" name="Text 27"/>
          <p:cNvSpPr txBox="1"/>
          <p:nvPr/>
        </p:nvSpPr>
        <p:spPr>
          <a:xfrm>
            <a:off x="752551" y="4034333"/>
            <a:ext cx="448056"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TYPE</a:t>
            </a:r>
            <a:endParaRPr lang="en-US" sz="1100" dirty="0"/>
          </a:p>
        </p:txBody>
      </p:sp>
      <p:sp>
        <p:nvSpPr>
          <p:cNvPr id="32" name="Text 28"/>
          <p:cNvSpPr txBox="1"/>
          <p:nvPr/>
        </p:nvSpPr>
        <p:spPr>
          <a:xfrm>
            <a:off x="3978554" y="4278478"/>
            <a:ext cx="1209751"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Module Lattices</a:t>
            </a:r>
            <a:endParaRPr lang="en-US" sz="1200" dirty="0"/>
          </a:p>
        </p:txBody>
      </p:sp>
      <p:sp>
        <p:nvSpPr>
          <p:cNvPr id="33" name="Text 29"/>
          <p:cNvSpPr txBox="1"/>
          <p:nvPr/>
        </p:nvSpPr>
        <p:spPr>
          <a:xfrm>
            <a:off x="875995" y="2815438"/>
            <a:ext cx="4058107"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Primary algorithm for secure key exchange in hybrid schemes</a:t>
            </a:r>
            <a:endParaRPr lang="en-US" sz="1100" dirty="0"/>
          </a:p>
        </p:txBody>
      </p:sp>
      <p:pic>
        <p:nvPicPr>
          <p:cNvPr id="34" name="Image 2" descr="preencoded.png">    </p:cNvPr>
          <p:cNvPicPr>
            <a:picLocks noChangeAspect="1"/>
          </p:cNvPicPr>
          <p:nvPr/>
        </p:nvPicPr>
        <p:blipFill>
          <a:blip r:embed="rId3"/>
          <a:srcRect l="0" r="0" t="0" b="0"/>
          <a:stretch/>
        </p:blipFill>
        <p:spPr>
          <a:xfrm>
            <a:off x="752551" y="4735678"/>
            <a:ext cx="123444" cy="123444"/>
          </a:xfrm>
          <a:prstGeom prst="rect">
            <a:avLst/>
          </a:prstGeom>
        </p:spPr>
      </p:pic>
      <p:sp>
        <p:nvSpPr>
          <p:cNvPr id="35" name="Text 30"/>
          <p:cNvSpPr txBox="1"/>
          <p:nvPr/>
        </p:nvSpPr>
        <p:spPr>
          <a:xfrm>
            <a:off x="752551" y="6209690"/>
            <a:ext cx="448056"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TYPE</a:t>
            </a:r>
            <a:endParaRPr lang="en-US" sz="1100" dirty="0"/>
          </a:p>
        </p:txBody>
      </p:sp>
      <p:sp>
        <p:nvSpPr>
          <p:cNvPr id="36" name="Text 31"/>
          <p:cNvSpPr txBox="1"/>
          <p:nvPr/>
        </p:nvSpPr>
        <p:spPr>
          <a:xfrm>
            <a:off x="752551" y="6452921"/>
            <a:ext cx="1933956"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Digital Signature Algorithm</a:t>
            </a:r>
            <a:endParaRPr lang="en-US" sz="1200" dirty="0"/>
          </a:p>
        </p:txBody>
      </p:sp>
      <p:sp>
        <p:nvSpPr>
          <p:cNvPr id="37" name="Text 32"/>
          <p:cNvSpPr txBox="1"/>
          <p:nvPr/>
        </p:nvSpPr>
        <p:spPr>
          <a:xfrm>
            <a:off x="875995" y="4725619"/>
            <a:ext cx="39529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Efficient signature generation with moderate signature sizes</a:t>
            </a:r>
            <a:endParaRPr lang="en-US" sz="1100" dirty="0"/>
          </a:p>
        </p:txBody>
      </p:sp>
      <p:pic>
        <p:nvPicPr>
          <p:cNvPr id="38" name="Image 3" descr="preencoded.png">    </p:cNvPr>
          <p:cNvPicPr>
            <a:picLocks noChangeAspect="1"/>
          </p:cNvPicPr>
          <p:nvPr/>
        </p:nvPicPr>
        <p:blipFill>
          <a:blip r:embed="rId4"/>
          <a:srcRect l="0" r="0" t="0" b="0"/>
          <a:stretch/>
        </p:blipFill>
        <p:spPr>
          <a:xfrm>
            <a:off x="752551" y="4999939"/>
            <a:ext cx="123444" cy="123444"/>
          </a:xfrm>
          <a:prstGeom prst="rect">
            <a:avLst/>
          </a:prstGeom>
        </p:spPr>
      </p:pic>
      <p:sp>
        <p:nvSpPr>
          <p:cNvPr id="39" name="Text 33"/>
          <p:cNvSpPr txBox="1"/>
          <p:nvPr/>
        </p:nvSpPr>
        <p:spPr>
          <a:xfrm>
            <a:off x="875995" y="4990795"/>
            <a:ext cx="4181551"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Primary recommendation for general-purpose digital signatures</a:t>
            </a:r>
            <a:endParaRPr lang="en-US" sz="1100" dirty="0"/>
          </a:p>
        </p:txBody>
      </p:sp>
      <p:pic>
        <p:nvPicPr>
          <p:cNvPr id="40" name="Image 4" descr="preencoded.png">    </p:cNvPr>
          <p:cNvPicPr>
            <a:picLocks noChangeAspect="1"/>
          </p:cNvPicPr>
          <p:nvPr/>
        </p:nvPicPr>
        <p:blipFill>
          <a:blip r:embed="rId5"/>
          <a:srcRect l="0" r="0" t="0" b="0"/>
          <a:stretch/>
        </p:blipFill>
        <p:spPr>
          <a:xfrm>
            <a:off x="752551" y="6910121"/>
            <a:ext cx="123444" cy="123444"/>
          </a:xfrm>
          <a:prstGeom prst="rect">
            <a:avLst/>
          </a:prstGeom>
        </p:spPr>
      </p:pic>
      <p:sp>
        <p:nvSpPr>
          <p:cNvPr id="41" name="Text 34"/>
          <p:cNvSpPr txBox="1"/>
          <p:nvPr/>
        </p:nvSpPr>
        <p:spPr>
          <a:xfrm>
            <a:off x="875995" y="6900977"/>
            <a:ext cx="3848710"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Smaller signature sizes but more complex implementation</a:t>
            </a:r>
            <a:endParaRPr lang="en-US" sz="1100" dirty="0"/>
          </a:p>
        </p:txBody>
      </p:sp>
      <p:pic>
        <p:nvPicPr>
          <p:cNvPr id="42" name="Image 5" descr="preencoded.png">    </p:cNvPr>
          <p:cNvPicPr>
            <a:picLocks noChangeAspect="1"/>
          </p:cNvPicPr>
          <p:nvPr/>
        </p:nvPicPr>
        <p:blipFill>
          <a:blip r:embed="rId6"/>
          <a:srcRect l="0" r="0" t="0" b="0"/>
          <a:stretch/>
        </p:blipFill>
        <p:spPr>
          <a:xfrm>
            <a:off x="752551" y="7175297"/>
            <a:ext cx="123444" cy="123444"/>
          </a:xfrm>
          <a:prstGeom prst="rect">
            <a:avLst/>
          </a:prstGeom>
        </p:spPr>
      </p:pic>
      <p:sp>
        <p:nvSpPr>
          <p:cNvPr id="43" name="Text 35"/>
          <p:cNvSpPr txBox="1"/>
          <p:nvPr/>
        </p:nvSpPr>
        <p:spPr>
          <a:xfrm>
            <a:off x="875995" y="7165238"/>
            <a:ext cx="3629254"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Recommended for bandwidth-constrained applications</a:t>
            </a:r>
            <a:endParaRPr lang="en-US" sz="1100" dirty="0"/>
          </a:p>
        </p:txBody>
      </p:sp>
      <p:sp>
        <p:nvSpPr>
          <p:cNvPr id="44" name="Shape 36"/>
          <p:cNvSpPr/>
          <p:nvPr/>
        </p:nvSpPr>
        <p:spPr>
          <a:xfrm>
            <a:off x="7727594" y="1238098"/>
            <a:ext cx="3895344" cy="6534302"/>
          </a:xfrm>
          <a:prstGeom prst="rect">
            <a:avLst/>
          </a:prstGeom>
          <a:solidFill>
            <a:srgbClr val="F5F9FC"/>
          </a:solidFill>
          <a:ln/>
        </p:spPr>
      </p:sp>
      <p:sp>
        <p:nvSpPr>
          <p:cNvPr id="45" name="Shape 37"/>
          <p:cNvSpPr/>
          <p:nvPr/>
        </p:nvSpPr>
        <p:spPr>
          <a:xfrm>
            <a:off x="7727594" y="1238098"/>
            <a:ext cx="28346" cy="6534302"/>
          </a:xfrm>
          <a:prstGeom prst="rect">
            <a:avLst/>
          </a:prstGeom>
          <a:solidFill>
            <a:srgbClr val="168EA9"/>
          </a:solidFill>
          <a:ln/>
        </p:spPr>
      </p:sp>
      <p:sp>
        <p:nvSpPr>
          <p:cNvPr id="46" name="Shape 38"/>
          <p:cNvSpPr/>
          <p:nvPr/>
        </p:nvSpPr>
        <p:spPr>
          <a:xfrm>
            <a:off x="7994599" y="1476756"/>
            <a:ext cx="3390595" cy="2714854"/>
          </a:xfrm>
          <a:prstGeom prst="rect">
            <a:avLst/>
          </a:prstGeom>
          <a:solidFill>
            <a:srgbClr val="F8F9FA"/>
          </a:solidFill>
          <a:ln/>
        </p:spPr>
      </p:sp>
      <p:sp>
        <p:nvSpPr>
          <p:cNvPr id="47" name="Shape 39"/>
          <p:cNvSpPr/>
          <p:nvPr/>
        </p:nvSpPr>
        <p:spPr>
          <a:xfrm>
            <a:off x="7994599" y="1476756"/>
            <a:ext cx="38405" cy="2714854"/>
          </a:xfrm>
          <a:prstGeom prst="rect">
            <a:avLst/>
          </a:prstGeom>
          <a:solidFill>
            <a:srgbClr val="168EA9"/>
          </a:solidFill>
          <a:ln/>
        </p:spPr>
      </p:sp>
      <p:sp>
        <p:nvSpPr>
          <p:cNvPr id="48" name="Text 40"/>
          <p:cNvSpPr txBox="1"/>
          <p:nvPr/>
        </p:nvSpPr>
        <p:spPr>
          <a:xfrm>
            <a:off x="8270748" y="1619402"/>
            <a:ext cx="781812" cy="342900"/>
          </a:xfrm>
          <a:prstGeom prst="rect">
            <a:avLst/>
          </a:prstGeom>
          <a:solidFill>
            <a:srgbClr val="0B4D6C"/>
          </a:solidFill>
          <a:ln/>
        </p:spPr>
        <p:txBody>
          <a:bodyPr wrap="square" lIns="0" tIns="0" rIns="0" bIns="0" rtlCol="0" anchor="ctr"/>
          <a:lstStyle/>
          <a:p>
            <a:pPr algn="l" indent="0" marL="0">
              <a:buNone/>
            </a:pPr>
            <a:r>
              <a:rPr lang="en-US" sz="1600" b="1" dirty="0">
                <a:solidFill>
                  <a:srgbClr val="168EA9"/>
                </a:solidFill>
                <a:latin typeface="Montserrat" pitchFamily="34" charset="0"/>
                <a:ea typeface="Montserrat" pitchFamily="34" charset="-122"/>
                <a:cs typeface="Montserrat" pitchFamily="34" charset="-120"/>
              </a:rPr>
              <a:t>HQC</a:t>
            </a:r>
            <a:endParaRPr lang="en-US" sz="1600" dirty="0"/>
          </a:p>
        </p:txBody>
      </p:sp>
      <p:sp>
        <p:nvSpPr>
          <p:cNvPr id="49" name="Text 41"/>
          <p:cNvSpPr txBox="1"/>
          <p:nvPr/>
        </p:nvSpPr>
        <p:spPr>
          <a:xfrm>
            <a:off x="8175650" y="2069287"/>
            <a:ext cx="448056"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TYPE</a:t>
            </a:r>
            <a:endParaRPr lang="en-US" sz="1100" dirty="0"/>
          </a:p>
        </p:txBody>
      </p:sp>
      <p:sp>
        <p:nvSpPr>
          <p:cNvPr id="50" name="Text 42"/>
          <p:cNvSpPr txBox="1"/>
          <p:nvPr/>
        </p:nvSpPr>
        <p:spPr>
          <a:xfrm>
            <a:off x="8175650" y="2636215"/>
            <a:ext cx="495605" cy="162763"/>
          </a:xfrm>
          <a:prstGeom prst="rect">
            <a:avLst/>
          </a:prstGeom>
          <a:noFill/>
          <a:ln/>
        </p:spPr>
        <p:txBody>
          <a:bodyPr wrap="square" lIns="0" tIns="0" rIns="0" bIns="0" rtlCol="0" anchor="ctr"/>
          <a:lstStyle/>
          <a:p>
            <a:pPr algn="l" indent="0" marL="0">
              <a:buNone/>
            </a:pPr>
            <a:r>
              <a:rPr lang="en-US" sz="1100" b="1" dirty="0">
                <a:solidFill>
                  <a:srgbClr val="168EA9"/>
                </a:solidFill>
                <a:latin typeface="Roboto" pitchFamily="34" charset="0"/>
                <a:ea typeface="Roboto" pitchFamily="34" charset="-122"/>
                <a:cs typeface="Roboto" pitchFamily="34" charset="-120"/>
              </a:rPr>
              <a:t>BASIS</a:t>
            </a:r>
            <a:endParaRPr lang="en-US" sz="1100" dirty="0"/>
          </a:p>
        </p:txBody>
      </p:sp>
      <p:sp>
        <p:nvSpPr>
          <p:cNvPr id="51" name="Text 43"/>
          <p:cNvSpPr txBox="1"/>
          <p:nvPr/>
        </p:nvSpPr>
        <p:spPr>
          <a:xfrm>
            <a:off x="8175650" y="2312518"/>
            <a:ext cx="2190902"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Key Encapsulation Mechanism</a:t>
            </a:r>
            <a:endParaRPr lang="en-US" sz="1200" dirty="0"/>
          </a:p>
        </p:txBody>
      </p:sp>
      <p:sp>
        <p:nvSpPr>
          <p:cNvPr id="52" name="Text 44"/>
          <p:cNvSpPr txBox="1"/>
          <p:nvPr/>
        </p:nvSpPr>
        <p:spPr>
          <a:xfrm>
            <a:off x="8175650" y="2880360"/>
            <a:ext cx="1877263" cy="181051"/>
          </a:xfrm>
          <a:prstGeom prst="rect">
            <a:avLst/>
          </a:prstGeom>
          <a:noFill/>
          <a:ln/>
        </p:spPr>
        <p:txBody>
          <a:bodyPr wrap="square" lIns="0" tIns="0" rIns="0" bIns="0" rtlCol="0" anchor="ctr"/>
          <a:lstStyle/>
          <a:p>
            <a:pPr algn="l" indent="0" marL="0">
              <a:buNone/>
            </a:pPr>
            <a:r>
              <a:rPr lang="en-US" sz="1200" dirty="0">
                <a:solidFill>
                  <a:srgbClr val="333333"/>
                </a:solidFill>
                <a:latin typeface="Roboto" pitchFamily="34" charset="0"/>
                <a:ea typeface="Roboto" pitchFamily="34" charset="-122"/>
                <a:cs typeface="Roboto" pitchFamily="34" charset="-120"/>
              </a:rPr>
              <a:t>Code-Based Cryptography</a:t>
            </a:r>
            <a:endParaRPr lang="en-US" sz="1200" dirty="0"/>
          </a:p>
        </p:txBody>
      </p:sp>
      <p:pic>
        <p:nvPicPr>
          <p:cNvPr id="53" name="Image 6" descr="preencoded.png">    </p:cNvPr>
          <p:cNvPicPr>
            <a:picLocks noChangeAspect="1"/>
          </p:cNvPicPr>
          <p:nvPr/>
        </p:nvPicPr>
        <p:blipFill>
          <a:blip r:embed="rId7"/>
          <a:srcRect l="0" r="0" t="0" b="0"/>
          <a:stretch/>
        </p:blipFill>
        <p:spPr>
          <a:xfrm>
            <a:off x="8175650" y="3337560"/>
            <a:ext cx="123444" cy="123444"/>
          </a:xfrm>
          <a:prstGeom prst="rect">
            <a:avLst/>
          </a:prstGeom>
        </p:spPr>
      </p:pic>
      <p:sp>
        <p:nvSpPr>
          <p:cNvPr id="54" name="Text 45"/>
          <p:cNvSpPr txBox="1"/>
          <p:nvPr/>
        </p:nvSpPr>
        <p:spPr>
          <a:xfrm>
            <a:off x="8299094" y="3328416"/>
            <a:ext cx="2724912"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Added in March 2025 as backup defense</a:t>
            </a:r>
            <a:endParaRPr lang="en-US" sz="1100" dirty="0"/>
          </a:p>
        </p:txBody>
      </p:sp>
      <p:pic>
        <p:nvPicPr>
          <p:cNvPr id="55" name="Image 7" descr="preencoded.png">    </p:cNvPr>
          <p:cNvPicPr>
            <a:picLocks noChangeAspect="1"/>
          </p:cNvPicPr>
          <p:nvPr/>
        </p:nvPicPr>
        <p:blipFill>
          <a:blip r:embed="rId8"/>
          <a:srcRect l="0" r="0" t="0" b="0"/>
          <a:stretch/>
        </p:blipFill>
        <p:spPr>
          <a:xfrm>
            <a:off x="8175650" y="3601822"/>
            <a:ext cx="123444" cy="123444"/>
          </a:xfrm>
          <a:prstGeom prst="rect">
            <a:avLst/>
          </a:prstGeom>
        </p:spPr>
      </p:pic>
      <p:sp>
        <p:nvSpPr>
          <p:cNvPr id="56" name="Text 46"/>
          <p:cNvSpPr txBox="1"/>
          <p:nvPr/>
        </p:nvSpPr>
        <p:spPr>
          <a:xfrm>
            <a:off x="8299094" y="3592678"/>
            <a:ext cx="2543861"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Different mathematical foundation for diversity</a:t>
            </a:r>
            <a:endParaRPr lang="en-US" sz="1100" dirty="0"/>
          </a:p>
        </p:txBody>
      </p:sp>
      <p:sp>
        <p:nvSpPr>
          <p:cNvPr id="57" name="Shape 47"/>
          <p:cNvSpPr/>
          <p:nvPr/>
        </p:nvSpPr>
        <p:spPr>
          <a:xfrm>
            <a:off x="7994599" y="4379062"/>
            <a:ext cx="3390595" cy="1781251"/>
          </a:xfrm>
          <a:prstGeom prst="rect">
            <a:avLst/>
          </a:prstGeom>
          <a:solidFill>
            <a:srgbClr val="F0F7FA"/>
          </a:solidFill>
          <a:ln w="12700">
            <a:solidFill>
              <a:srgbClr val="168EA9"/>
            </a:solidFill>
            <a:prstDash val="solid"/>
          </a:ln>
        </p:spPr>
      </p:sp>
      <p:sp>
        <p:nvSpPr>
          <p:cNvPr id="58" name="Text 48"/>
          <p:cNvSpPr txBox="1"/>
          <p:nvPr/>
        </p:nvSpPr>
        <p:spPr>
          <a:xfrm>
            <a:off x="8147304" y="4550054"/>
            <a:ext cx="2448763" cy="181051"/>
          </a:xfrm>
          <a:prstGeom prst="rect">
            <a:avLst/>
          </a:prstGeom>
          <a:noFill/>
          <a:ln/>
        </p:spPr>
        <p:txBody>
          <a:bodyPr wrap="square" lIns="0" tIns="0" rIns="0" bIns="0" rtlCol="0" anchor="ctr"/>
          <a:lstStyle/>
          <a:p>
            <a:pPr algn="l" indent="0" marL="0">
              <a:buNone/>
            </a:pPr>
            <a:r>
              <a:rPr lang="en-US" sz="1200" b="1" dirty="0">
                <a:solidFill>
                  <a:srgbClr val="168EA9"/>
                </a:solidFill>
                <a:latin typeface="Montserrat" pitchFamily="34" charset="0"/>
                <a:ea typeface="Montserrat" pitchFamily="34" charset="-122"/>
                <a:cs typeface="Montserrat" pitchFamily="34" charset="-120"/>
              </a:rPr>
              <a:t>Implementation Status (2025)</a:t>
            </a:r>
            <a:endParaRPr lang="en-US" sz="1200" dirty="0"/>
          </a:p>
        </p:txBody>
      </p:sp>
      <p:pic>
        <p:nvPicPr>
          <p:cNvPr id="59" name="Image 8" descr="preencoded.png">    </p:cNvPr>
          <p:cNvPicPr>
            <a:picLocks noChangeAspect="1"/>
          </p:cNvPicPr>
          <p:nvPr/>
        </p:nvPicPr>
        <p:blipFill>
          <a:blip r:embed="rId9"/>
          <a:srcRect l="0" r="0" t="0" b="0"/>
          <a:stretch/>
        </p:blipFill>
        <p:spPr>
          <a:xfrm>
            <a:off x="8147304" y="4845406"/>
            <a:ext cx="123444" cy="123444"/>
          </a:xfrm>
          <a:prstGeom prst="rect">
            <a:avLst/>
          </a:prstGeom>
        </p:spPr>
      </p:pic>
      <p:sp>
        <p:nvSpPr>
          <p:cNvPr id="60" name="Text 49"/>
          <p:cNvSpPr txBox="1"/>
          <p:nvPr/>
        </p:nvSpPr>
        <p:spPr>
          <a:xfrm>
            <a:off x="8270748" y="4836262"/>
            <a:ext cx="2553005"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All finalized algorithms now have FIPS publication status</a:t>
            </a:r>
            <a:endParaRPr lang="en-US" sz="1100" dirty="0"/>
          </a:p>
        </p:txBody>
      </p:sp>
      <p:pic>
        <p:nvPicPr>
          <p:cNvPr id="61" name="Image 9" descr="preencoded.png">    </p:cNvPr>
          <p:cNvPicPr>
            <a:picLocks noChangeAspect="1"/>
          </p:cNvPicPr>
          <p:nvPr/>
        </p:nvPicPr>
        <p:blipFill>
          <a:blip r:embed="rId10"/>
          <a:srcRect l="0" r="0" t="0" b="0"/>
          <a:stretch/>
        </p:blipFill>
        <p:spPr>
          <a:xfrm>
            <a:off x="8147304" y="5298034"/>
            <a:ext cx="123444" cy="123444"/>
          </a:xfrm>
          <a:prstGeom prst="rect">
            <a:avLst/>
          </a:prstGeom>
        </p:spPr>
      </p:pic>
      <p:sp>
        <p:nvSpPr>
          <p:cNvPr id="62" name="Text 50"/>
          <p:cNvSpPr txBox="1"/>
          <p:nvPr/>
        </p:nvSpPr>
        <p:spPr>
          <a:xfrm>
            <a:off x="8270748" y="5288890"/>
            <a:ext cx="2505456" cy="171907"/>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Required for federal systems by 2026</a:t>
            </a:r>
            <a:endParaRPr lang="en-US" sz="1100" dirty="0"/>
          </a:p>
        </p:txBody>
      </p:sp>
      <p:pic>
        <p:nvPicPr>
          <p:cNvPr id="63" name="Image 10" descr="preencoded.png">    </p:cNvPr>
          <p:cNvPicPr>
            <a:picLocks noChangeAspect="1"/>
          </p:cNvPicPr>
          <p:nvPr/>
        </p:nvPicPr>
        <p:blipFill>
          <a:blip r:embed="rId11"/>
          <a:srcRect l="0" r="0" t="0" b="0"/>
          <a:stretch/>
        </p:blipFill>
        <p:spPr>
          <a:xfrm>
            <a:off x="8147304" y="5562295"/>
            <a:ext cx="123444" cy="123444"/>
          </a:xfrm>
          <a:prstGeom prst="rect">
            <a:avLst/>
          </a:prstGeom>
        </p:spPr>
      </p:pic>
      <p:sp>
        <p:nvSpPr>
          <p:cNvPr id="64" name="Text 51"/>
          <p:cNvSpPr txBox="1"/>
          <p:nvPr/>
        </p:nvSpPr>
        <p:spPr>
          <a:xfrm>
            <a:off x="8270748" y="5553151"/>
            <a:ext cx="3057754" cy="362102"/>
          </a:xfrm>
          <a:prstGeom prst="rect">
            <a:avLst/>
          </a:prstGeom>
          <a:noFill/>
          <a:ln/>
        </p:spPr>
        <p:txBody>
          <a:bodyPr wrap="square" lIns="0" tIns="0" rIns="0" bIns="0" rtlCol="0" anchor="ctr"/>
          <a:lstStyle/>
          <a:p>
            <a:pPr algn="l" indent="0" marL="0">
              <a:buNone/>
            </a:pPr>
            <a:r>
              <a:rPr lang="en-US" sz="1100" dirty="0">
                <a:solidFill>
                  <a:srgbClr val="333333"/>
                </a:solidFill>
                <a:latin typeface="Roboto" pitchFamily="34" charset="0"/>
                <a:ea typeface="Roboto" pitchFamily="34" charset="-122"/>
                <a:cs typeface="Roboto" pitchFamily="34" charset="-120"/>
              </a:rPr>
              <a:t>Hybrid implementations recommended during transition period</a:t>
            </a:r>
            <a:endParaRPr lang="en-US" sz="1100" dirty="0"/>
          </a:p>
        </p:txBody>
      </p:sp>
      <p:sp>
        <p:nvSpPr>
          <p:cNvPr id="65" name="Shape 52"/>
          <p:cNvSpPr/>
          <p:nvPr/>
        </p:nvSpPr>
        <p:spPr>
          <a:xfrm>
            <a:off x="0" y="7858354"/>
            <a:ext cx="12191695" cy="286207"/>
          </a:xfrm>
          <a:prstGeom prst="rect">
            <a:avLst/>
          </a:prstGeom>
          <a:solidFill>
            <a:srgbClr val="0B4D6C"/>
          </a:solidFill>
          <a:ln/>
        </p:spPr>
      </p:sp>
      <p:sp>
        <p:nvSpPr>
          <p:cNvPr id="66" name="Text 53"/>
          <p:cNvSpPr txBox="1"/>
          <p:nvPr/>
        </p:nvSpPr>
        <p:spPr>
          <a:xfrm>
            <a:off x="381305" y="7917790"/>
            <a:ext cx="2658161"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Post-Quantum Hybrid Security Framework</a:t>
            </a:r>
            <a:endParaRPr lang="en-US" sz="1100" dirty="0"/>
          </a:p>
        </p:txBody>
      </p:sp>
      <p:sp>
        <p:nvSpPr>
          <p:cNvPr id="67" name="Text 54"/>
          <p:cNvSpPr txBox="1"/>
          <p:nvPr/>
        </p:nvSpPr>
        <p:spPr>
          <a:xfrm>
            <a:off x="11733581" y="7917790"/>
            <a:ext cx="191110" cy="162763"/>
          </a:xfrm>
          <a:prstGeom prst="rect">
            <a:avLst/>
          </a:prstGeom>
          <a:noFill/>
          <a:ln/>
        </p:spPr>
        <p:txBody>
          <a:bodyPr wrap="square" lIns="0" tIns="0" rIns="0" bIns="0" rtlCol="0" anchor="ctr"/>
          <a:lstStyle/>
          <a:p>
            <a:pPr algn="l" indent="0" marL="0">
              <a:buNone/>
            </a:pPr>
            <a:r>
              <a:rPr lang="en-US" sz="1100" dirty="0">
                <a:solidFill>
                  <a:srgbClr val="FFFFFF"/>
                </a:solidFill>
                <a:latin typeface="Roboto" pitchFamily="34" charset="0"/>
                <a:ea typeface="Roboto" pitchFamily="34" charset="-122"/>
                <a:cs typeface="Roboto" pitchFamily="34" charset="-120"/>
              </a:rPr>
              <a:t>9</a:t>
            </a:r>
            <a:endParaRPr lang="en-US" sz="1100" dirty="0"/>
          </a:p>
        </p:txBody>
      </p:sp>
      <p:sp>
        <p:nvSpPr>
          <p:cNvPr id="68" name="Shape 55"/>
          <p:cNvSpPr/>
          <p:nvPr/>
        </p:nvSpPr>
        <p:spPr>
          <a:xfrm>
            <a:off x="10541203" y="6344107"/>
            <a:ext cx="1466698" cy="323698"/>
          </a:xfrm>
          <a:prstGeom prst="roundRect">
            <a:avLst>
              <a:gd name="adj" fmla="val 33234"/>
            </a:avLst>
          </a:prstGeom>
          <a:solidFill>
            <a:srgbClr val="333333"/>
          </a:solidFill>
          <a:ln/>
        </p:spPr>
      </p:sp>
      <p:pic>
        <p:nvPicPr>
          <p:cNvPr id="69" name="Image 11" descr="preencoded.png">    </p:cNvPr>
          <p:cNvPicPr>
            <a:picLocks noChangeAspect="1"/>
          </p:cNvPicPr>
          <p:nvPr/>
        </p:nvPicPr>
        <p:blipFill>
          <a:blip r:embed="rId12"/>
          <a:srcRect l="0" r="0" t="0" b="0"/>
          <a:stretch/>
        </p:blipFill>
        <p:spPr>
          <a:xfrm>
            <a:off x="10655503" y="6439205"/>
            <a:ext cx="133502" cy="133502"/>
          </a:xfrm>
          <a:prstGeom prst="rect">
            <a:avLst/>
          </a:prstGeom>
        </p:spPr>
      </p:pic>
      <p:sp>
        <p:nvSpPr>
          <p:cNvPr id="70" name="Shape 56"/>
          <p:cNvSpPr/>
          <p:nvPr/>
        </p:nvSpPr>
        <p:spPr>
          <a:xfrm>
            <a:off x="10541203" y="6344107"/>
            <a:ext cx="1466698" cy="323698"/>
          </a:xfrm>
          <a:prstGeom prst="roundRect">
            <a:avLst>
              <a:gd name="adj" fmla="val 33234"/>
            </a:avLst>
          </a:prstGeom>
          <a:solidFill>
            <a:srgbClr val="333333"/>
          </a:solidFill>
          <a:ln/>
        </p:spPr>
      </p:sp>
      <p:sp>
        <p:nvSpPr>
          <p:cNvPr id="71" name="Text 57"/>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pic>
        <p:nvPicPr>
          <p:cNvPr id="72" name="Image 12" descr="preencoded.png">    </p:cNvPr>
          <p:cNvPicPr>
            <a:picLocks noChangeAspect="1"/>
          </p:cNvPicPr>
          <p:nvPr/>
        </p:nvPicPr>
        <p:blipFill>
          <a:blip r:embed="rId13"/>
          <a:srcRect l="0" r="0" t="0" b="0"/>
          <a:stretch/>
        </p:blipFill>
        <p:spPr>
          <a:xfrm>
            <a:off x="10655503" y="6439205"/>
            <a:ext cx="133502" cy="133502"/>
          </a:xfrm>
          <a:prstGeom prst="rect">
            <a:avLst/>
          </a:prstGeom>
        </p:spPr>
      </p:pic>
      <p:sp>
        <p:nvSpPr>
          <p:cNvPr id="73" name="Text 58"/>
          <p:cNvSpPr txBox="1"/>
          <p:nvPr/>
        </p:nvSpPr>
        <p:spPr>
          <a:xfrm>
            <a:off x="10845698" y="6420002"/>
            <a:ext cx="1133856" cy="171907"/>
          </a:xfrm>
          <a:prstGeom prst="rect">
            <a:avLst/>
          </a:prstGeom>
          <a:noFill/>
          <a:ln/>
        </p:spPr>
        <p:txBody>
          <a:bodyPr wrap="square" lIns="0" tIns="0" rIns="0" bIns="0" rtlCol="0" anchor="ctr"/>
          <a:lstStyle/>
          <a:p>
            <a:pPr algn="ctr" indent="0" marL="0">
              <a:buNone/>
            </a:pPr>
            <a:r>
              <a:rPr lang="en-US" sz="900" dirty="0">
                <a:solidFill>
                  <a:srgbClr val="FFFFFF"/>
                </a:solidFill>
                <a:latin typeface="Roboto" pitchFamily="34" charset="0"/>
                <a:ea typeface="Roboto" pitchFamily="34" charset="-122"/>
                <a:cs typeface="Roboto" pitchFamily="34" charset="-120"/>
              </a:rPr>
              <a:t>Made with Genspark</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2025-09-04T05:06:14Z</dcterms:created>
  <dcterms:modified xsi:type="dcterms:W3CDTF">2025-09-04T05:06:14Z</dcterms:modified>
</cp:coreProperties>
</file>