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4" r:id="rId19"/>
    <p:sldId id="273" r:id="rId20"/>
    <p:sldId id="275" r:id="rId21"/>
    <p:sldId id="271" r:id="rId22"/>
  </p:sldIdLst>
  <p:sldSz cx="16256000" cy="9144000"/>
  <p:notesSz cx="6858000" cy="9144000"/>
  <p:defaultTextStyle>
    <a:defPPr>
      <a:defRPr lang="en-US"/>
    </a:defPPr>
    <a:lvl1pPr marL="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6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2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8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4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0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BCFD1"/>
    <a:srgbClr val="7D868C"/>
    <a:srgbClr val="808000"/>
    <a:srgbClr val="408000"/>
    <a:srgbClr val="108001"/>
    <a:srgbClr val="015068"/>
    <a:srgbClr val="0885AC"/>
    <a:srgbClr val="076F91"/>
    <a:srgbClr val="076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 autoAdjust="0"/>
    <p:restoredTop sz="88925" autoAdjust="0"/>
  </p:normalViewPr>
  <p:slideViewPr>
    <p:cSldViewPr snapToGrid="0">
      <p:cViewPr varScale="1">
        <p:scale>
          <a:sx n="59" d="100"/>
          <a:sy n="59" d="100"/>
        </p:scale>
        <p:origin x="-648" y="-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90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37" d="100"/>
          <a:sy n="137" d="100"/>
        </p:scale>
        <p:origin x="904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Chef Software Inc.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Chef Essentials - Windows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96250"/>
            <a:ext cx="1973179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Chef Software Inc.</a:t>
            </a:r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idx="1"/>
          </p:nvPr>
        </p:nvSpPr>
        <p:spPr>
          <a:xfrm>
            <a:off x="3884613" y="9625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1219120" rtl="0" eaLnBrk="1" latinLnBrk="0" hangingPunct="1">
      <a:lnSpc>
        <a:spcPct val="90000"/>
      </a:lnSpc>
      <a:spcAft>
        <a:spcPts val="444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3968" indent="-141102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37416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43779" indent="-19577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20155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Chef Essentials course provides a basic understanding of Chef's core components, basic architecture, commonly used tools, and basic troubleshooting methods.</a:t>
            </a:r>
          </a:p>
          <a:p>
            <a:endParaRPr lang="en-US" dirty="0"/>
          </a:p>
          <a:p>
            <a:r>
              <a:rPr lang="en-US" dirty="0"/>
              <a:t>This should provide you with enough knowledge to start using Chef to automate common infrastructure tasks and express solutions to common infrastructure problems.</a:t>
            </a:r>
          </a:p>
          <a:p>
            <a:endParaRPr lang="en-US" dirty="0"/>
          </a:p>
          <a:p>
            <a:r>
              <a:rPr lang="en-US" sz="1200" dirty="0"/>
              <a:t>Instructor Note: Be sure to read Appendix Z </a:t>
            </a:r>
            <a:r>
              <a:rPr lang="en-US" sz="1200"/>
              <a:t>for Chef DK version requirements,</a:t>
            </a:r>
            <a:r>
              <a:rPr lang="en-US" sz="1200" baseline="0"/>
              <a:t> the </a:t>
            </a:r>
            <a:r>
              <a:rPr lang="en-US" sz="1200"/>
              <a:t>training </a:t>
            </a:r>
            <a:r>
              <a:rPr lang="en-US" sz="1200" dirty="0"/>
              <a:t>lab set up notes and additional instructor notes. </a:t>
            </a:r>
          </a:p>
          <a:p>
            <a:endParaRPr lang="en-US" sz="1200" dirty="0"/>
          </a:p>
          <a:p>
            <a:pPr marL="0" marR="0" lvl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Also, be sure to read the "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About Copy/Paste" section of Appendix Z...The participant and instructor guides don’t lend themselves to copy/paste very well, depending on your PDF viewer. We expect participants to type commands and code rather then relying on copy/paste. (The exceptions are some gist URLs in Day 2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some other instances where long code has been pasted below some slides in the guides. Such code that is found below slides can be copied.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58877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the architecture</a:t>
            </a:r>
            <a:r>
              <a:rPr lang="en-US" sz="1200" baseline="0" dirty="0"/>
              <a:t> </a:t>
            </a:r>
            <a:r>
              <a:rPr lang="en-US" sz="1200" dirty="0"/>
              <a:t>you'll start</a:t>
            </a:r>
            <a:r>
              <a:rPr lang="en-US" sz="1200" baseline="0" dirty="0"/>
              <a:t> using in a few minutes. </a:t>
            </a:r>
            <a:r>
              <a:rPr lang="en-US" sz="1200" dirty="0"/>
              <a:t>To ensure the smoothest setup experience, you'll be using a virtual workstation with all the necessary tools installed</a:t>
            </a:r>
            <a:r>
              <a:rPr lang="en-US" sz="1200" baseline="0" dirty="0"/>
              <a:t> </a:t>
            </a:r>
            <a:r>
              <a:rPr lang="en-US" sz="1200" dirty="0"/>
              <a:t>so you can start using Chef right away.</a:t>
            </a:r>
          </a:p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50642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architecture you'll be using later in this course</a:t>
            </a:r>
            <a:r>
              <a:rPr lang="en-US" baseline="0" dirty="0"/>
              <a:t>. </a:t>
            </a:r>
            <a:r>
              <a:rPr lang="en-US" dirty="0"/>
              <a:t>When using this architecture, the Chef tools</a:t>
            </a:r>
            <a:r>
              <a:rPr lang="en-US" baseline="0" dirty="0"/>
              <a:t> will be installed on your laptop and you'll perform your configurations locally before pushing them to the Chef server and ultimately to the nodes you will be managing. 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this way, when you complete this course </a:t>
            </a:r>
            <a:r>
              <a:rPr lang="en-US" dirty="0"/>
              <a:t>you will have a code repository </a:t>
            </a:r>
            <a:r>
              <a:rPr lang="en-US" baseline="0" dirty="0"/>
              <a:t>on your laptop </a:t>
            </a:r>
            <a:r>
              <a:rPr lang="en-US" dirty="0"/>
              <a:t>that can be used and modified to solve real business problems.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aseline="0" dirty="0"/>
              <a:t>We'll discuss the items in this architecture in more detail later in this class.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32269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r>
              <a:rPr lang="en-US" baseline="0" dirty="0"/>
              <a:t>N</a:t>
            </a:r>
            <a:r>
              <a:rPr lang="en-US" dirty="0"/>
              <a:t>ote that Notepad will not be sufficient</a:t>
            </a:r>
            <a:r>
              <a:rPr lang="en-US" baseline="0" dirty="0"/>
              <a:t> for an Editor; we recommend using Atom or Visual Studio Code.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279616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this course, various slides and pages will be tagged with either Group Lab (or GL), or Lab. This</a:t>
            </a:r>
            <a:r>
              <a:rPr lang="en-US" baseline="0" dirty="0"/>
              <a:t> slide defines those tags.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49827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5011" y="4257329"/>
            <a:ext cx="6092791" cy="4405407"/>
          </a:xfrm>
          <a:prstGeom prst="rect">
            <a:avLst/>
          </a:prstGeom>
        </p:spPr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I mentioned there</a:t>
            </a:r>
            <a:r>
              <a:rPr lang="en-US" baseline="0" dirty="0"/>
              <a:t> is a lot work planned for the day. To ensure we </a:t>
            </a:r>
            <a:r>
              <a:rPr lang="en-US" dirty="0"/>
              <a:t>focus on the concepts we introduce and not on troubleshooting systems we are providing you</a:t>
            </a:r>
            <a:r>
              <a:rPr lang="en-US" baseline="0" dirty="0"/>
              <a:t> a workstation with the necessary tools installed to get started right away.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Instructor Note: </a:t>
            </a:r>
            <a:r>
              <a:rPr lang="en-US" dirty="0"/>
              <a:t>At the end of the training</a:t>
            </a:r>
            <a:r>
              <a:rPr lang="en-US" baseline="0" dirty="0"/>
              <a:t> it is often a good idea to offer your services to help individuals install necessary software or troubleshoot their systems.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74514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Username: Administrator</a:t>
            </a:r>
          </a:p>
          <a:p>
            <a:r>
              <a:rPr lang="en-US"/>
              <a:t>Password: Cod3Can!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67468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5011" y="4257329"/>
            <a:ext cx="6092791" cy="4405407"/>
          </a:xfrm>
          <a:prstGeom prst="rect">
            <a:avLst/>
          </a:prstGeom>
        </p:spPr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</a:t>
            </a:r>
            <a:r>
              <a:rPr lang="en-US" baseline="0" dirty="0"/>
              <a:t> that you are connected to that workstation we have taken care of all the necessary work to get started with the training.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404421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12084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64913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Chef is not, in itself, a solution to your infrastructure problems.  Chef is an automation framework.  You bring the domain expertise about your</a:t>
            </a:r>
            <a:r>
              <a:rPr lang="en-US" baseline="0" dirty="0"/>
              <a:t> </a:t>
            </a:r>
            <a:r>
              <a:rPr lang="en-US" dirty="0"/>
              <a:t>own business and its problems.  Chef provides a platform for modeling solutions to those problems.  Our job in this class is to work together to teach you how to express solutions to your unique problems with Chef.  </a:t>
            </a:r>
          </a:p>
          <a:p>
            <a:endParaRPr lang="en-US" dirty="0"/>
          </a:p>
          <a:p>
            <a:r>
              <a:rPr lang="en-US" dirty="0"/>
              <a:t>Together we get unicorns and rainbows, but we can't have one without the other.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22421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4621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245204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Chef can automate how you build, deploy, and manage your infrastructure. Your infrastructure becomes as </a:t>
            </a:r>
            <a:r>
              <a:rPr lang="en-US" sz="1200" dirty="0" err="1"/>
              <a:t>versionable</a:t>
            </a:r>
            <a:r>
              <a:rPr lang="en-US" sz="1200" dirty="0"/>
              <a:t>, testable, and repeatable as application code enabling you to automate the process of configuring, deploying and scaling servers and applications</a:t>
            </a:r>
          </a:p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5906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Chef is a large set of tools that are able to be used on multiple platforms and in numerous configurations. We will have time to only explore some of its most fundamental pieces.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Learning Chef is like learning a language. You will reach fluency very fast but it will take practice until you become comfortable.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352609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/>
              <a:t>Ask Me Anything</a:t>
            </a:r>
            <a:r>
              <a:rPr lang="en-US" sz="1200" dirty="0"/>
              <a:t>: All of us are coming here with </a:t>
            </a:r>
            <a:r>
              <a:rPr lang="en-US" sz="1200" i="1" dirty="0"/>
              <a:t>unique </a:t>
            </a:r>
            <a:r>
              <a:rPr lang="en-US" sz="1200" dirty="0"/>
              <a:t>experiences and from </a:t>
            </a:r>
            <a:r>
              <a:rPr lang="en-US" sz="1200" i="1" dirty="0"/>
              <a:t>unique </a:t>
            </a:r>
            <a:r>
              <a:rPr lang="en-US" sz="1200" dirty="0"/>
              <a:t>teams that are using Chef in </a:t>
            </a:r>
            <a:r>
              <a:rPr lang="en-US" sz="1200" i="1" dirty="0"/>
              <a:t>unique </a:t>
            </a:r>
            <a:r>
              <a:rPr lang="en-US" sz="1200" dirty="0"/>
              <a:t>ways. It is important that we answer your questions and set you on the path to find more.</a:t>
            </a:r>
          </a:p>
          <a:p>
            <a:endParaRPr lang="en-US" sz="1200" dirty="0"/>
          </a:p>
          <a:p>
            <a:r>
              <a:rPr lang="en-US" sz="1200" b="1" dirty="0"/>
              <a:t>Break It</a:t>
            </a:r>
            <a:r>
              <a:rPr lang="en-US" sz="1200" dirty="0"/>
              <a:t>: If everything works the first time go back and make some changes. Break it! It's rare that you have a safe space like this to explore. Sometimes its more important to know what something looks like when it does not work than when it does work.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67696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18729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>
            <a:lvl1pPr algn="ctr">
              <a:defRPr sz="1867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bject 41"/>
          <p:cNvSpPr txBox="1">
            <a:spLocks/>
          </p:cNvSpPr>
          <p:nvPr userDrawn="1"/>
        </p:nvSpPr>
        <p:spPr>
          <a:xfrm>
            <a:off x="7766111" y="8679544"/>
            <a:ext cx="731824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1867" b="0" dirty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1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C:\Users\sdelfante\Desktop\pic-chef-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9421" y="1807222"/>
            <a:ext cx="5048579" cy="49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3013752" y="3451138"/>
            <a:ext cx="10972800" cy="554062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67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 dirty="0"/>
              <a:t>2018</a:t>
            </a:r>
            <a:r>
              <a:rPr lang="en-US" dirty="0"/>
              <a:t> Chef Software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36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"/>
            <a:ext cx="16256000" cy="335450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/>
          <p:cNvSpPr txBox="1"/>
          <p:nvPr userDrawn="1"/>
        </p:nvSpPr>
        <p:spPr bwMode="white">
          <a:xfrm>
            <a:off x="136961" y="488145"/>
            <a:ext cx="713427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rtlCol="0" anchor="ctr">
            <a:noAutofit/>
          </a:bodyPr>
          <a:lstStyle/>
          <a:p>
            <a:r>
              <a:rPr lang="en-US" sz="16933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effectLst/>
              </a:rPr>
              <a:t>LAB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013752" y="2496327"/>
            <a:ext cx="10972800" cy="852712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Lab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 bwMode="white">
          <a:xfrm>
            <a:off x="2925924" y="5316750"/>
            <a:ext cx="11018907" cy="1631135"/>
          </a:xfrm>
          <a:prstGeom prst="rect">
            <a:avLst/>
          </a:prstGeom>
        </p:spPr>
        <p:txBody>
          <a:bodyPr vert="horz" wrap="square" lIns="121920" tIns="121920" rIns="121920" bIns="121920" rtlCol="0">
            <a:normAutofit/>
          </a:bodyPr>
          <a:lstStyle/>
          <a:p>
            <a:endParaRPr lang="en-US" sz="3200" dirty="0"/>
          </a:p>
        </p:txBody>
      </p:sp>
      <p:sp>
        <p:nvSpPr>
          <p:cNvPr id="25" name="TextBox 24"/>
          <p:cNvSpPr txBox="1"/>
          <p:nvPr userDrawn="1"/>
        </p:nvSpPr>
        <p:spPr bwMode="white">
          <a:xfrm>
            <a:off x="2228684" y="5129978"/>
            <a:ext cx="11778401" cy="784439"/>
          </a:xfrm>
          <a:prstGeom prst="rect">
            <a:avLst/>
          </a:prstGeom>
        </p:spPr>
        <p:txBody>
          <a:bodyPr vert="horz" wrap="square" lIns="121920" tIns="121920" rIns="121920" bIns="121920" rtlCol="0">
            <a:normAutofit/>
          </a:bodyPr>
          <a:lstStyle/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2273" y="5989430"/>
            <a:ext cx="11318532" cy="185495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400" baseline="0"/>
            </a:lvl1pPr>
          </a:lstStyle>
          <a:p>
            <a:pPr lvl="0"/>
            <a:r>
              <a:rPr lang="en-US" dirty="0"/>
              <a:t>A concrete list of steps to accomplish.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One</a:t>
            </a:r>
          </a:p>
          <a:p>
            <a:pPr lvl="0"/>
            <a:r>
              <a:rPr lang="en-US" dirty="0"/>
              <a:t>Two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017561" y="3462898"/>
            <a:ext cx="11319040" cy="1528233"/>
          </a:xfr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3733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Should I use a leading question that gives an overview of the lab?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71610" y="551454"/>
            <a:ext cx="3118372" cy="31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90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1" y="1524000"/>
            <a:ext cx="14938964" cy="70104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</a:t>
            </a:r>
            <a:r>
              <a:rPr lang="is-IS" dirty="0"/>
              <a:t>2018</a:t>
            </a:r>
            <a:r>
              <a:rPr lang="en-US" dirty="0"/>
              <a:t> Chef Software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2979" y="8178791"/>
            <a:ext cx="950463" cy="103959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3175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23" r:id="rId2"/>
    <p:sldLayoutId id="2147483790" r:id="rId3"/>
    <p:sldLayoutId id="214748379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120" rtl="0" eaLnBrk="1" latinLnBrk="0" hangingPunct="1">
        <a:lnSpc>
          <a:spcPct val="90000"/>
        </a:lnSpc>
        <a:spcBef>
          <a:spcPct val="0"/>
        </a:spcBef>
        <a:buNone/>
        <a:defRPr lang="en-US" sz="5867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42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30902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733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09585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4029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6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1068889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2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5376" userDrawn="1">
          <p15:clr>
            <a:srgbClr val="F26B43"/>
          </p15:clr>
        </p15:guide>
        <p15:guide id="5" pos="427" userDrawn="1">
          <p15:clr>
            <a:srgbClr val="F26B43"/>
          </p15:clr>
        </p15:guide>
        <p15:guide id="6" pos="9813" userDrawn="1">
          <p15:clr>
            <a:srgbClr val="F26B43"/>
          </p15:clr>
        </p15:guide>
        <p15:guide id="7" orient="horz" pos="1152" userDrawn="1">
          <p15:clr>
            <a:srgbClr val="F26B43"/>
          </p15:clr>
        </p15:guide>
        <p15:guide id="8" orient="horz" pos="4768" userDrawn="1">
          <p15:clr>
            <a:srgbClr val="F26B43"/>
          </p15:clr>
        </p15:guide>
        <p15:guide id="9" orient="horz" pos="1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/>
              <a:t>Chef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4400" y="8594297"/>
            <a:ext cx="5681953" cy="43088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7D868C"/>
                </a:solidFill>
              </a:rPr>
              <a:t>©</a:t>
            </a:r>
            <a:r>
              <a:rPr lang="is-IS" sz="1600" dirty="0">
                <a:solidFill>
                  <a:srgbClr val="7D868C"/>
                </a:solidFill>
              </a:rPr>
              <a:t>2018</a:t>
            </a:r>
            <a:r>
              <a:rPr lang="en-US" sz="1600" dirty="0">
                <a:solidFill>
                  <a:srgbClr val="7D868C"/>
                </a:solidFill>
              </a:rPr>
              <a:t> Chef Software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4"/>
            <a:ext cx="16256706" cy="9136466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81086" y="8573333"/>
            <a:ext cx="3693831" cy="430887"/>
          </a:xfrm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Chef Essentials Windows v 2.0.0</a:t>
            </a:r>
          </a:p>
        </p:txBody>
      </p:sp>
    </p:spTree>
    <p:extLst>
      <p:ext uri="{BB962C8B-B14F-4D97-AF65-F5344CB8AC3E}">
        <p14:creationId xmlns:p14="http://schemas.microsoft.com/office/powerpoint/2010/main" val="410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Lab 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/>
              <a:t>Architecture 1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979727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962358" y="7410036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9137832" y="4144980"/>
            <a:ext cx="3593473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Virtual Workstation</a:t>
            </a:r>
          </a:p>
          <a:p>
            <a:pPr algn="ctr"/>
            <a:r>
              <a:rPr lang="en-US" sz="2667" dirty="0"/>
              <a:t>Preconfigured with Chef tools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Lab 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/>
              <a:t>Architecture 2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9137831" y="414498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Chef Server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white">
          <a:xfrm>
            <a:off x="5605217" y="7398210"/>
            <a:ext cx="2198204" cy="65430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Local Workstation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white">
          <a:xfrm>
            <a:off x="13045961" y="753174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Nodes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258380" y="5429028"/>
            <a:ext cx="1366969" cy="1899513"/>
            <a:chOff x="9289520" y="4376570"/>
            <a:chExt cx="1025227" cy="1424635"/>
          </a:xfrm>
        </p:grpSpPr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 flipV="1">
            <a:off x="7462157" y="3789591"/>
            <a:ext cx="1650730" cy="2045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25749" y="3675018"/>
            <a:ext cx="2132631" cy="17540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http://www.clipartpal.com/_thumbs/pd/computer/hardware/server_123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9825" y="2330445"/>
            <a:ext cx="1691126" cy="1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Workstation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We need the following: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/>
              <a:t>Chef Development Kit (ChefDK)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/>
              <a:t>Editor (</a:t>
            </a:r>
            <a:r>
              <a:rPr lang="en-US" sz="3200" dirty="0"/>
              <a:t>we recommend Atom or </a:t>
            </a:r>
            <a:r>
              <a:rPr lang="de-DE" sz="3200" dirty="0"/>
              <a:t>Visual Studio Code)</a:t>
            </a:r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3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/>
              <a:t>GL or Group Lab: All participants and the instructor do this task together with the instructor often leading the way 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/>
              <a:t>Lab: You perform this task on your own.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sz="3733" dirty="0"/>
          </a:p>
          <a:p>
            <a:endParaRPr lang="en-US" sz="3733" dirty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Lab: </a:t>
            </a:r>
            <a:br>
              <a:rPr lang="en-US" dirty="0"/>
            </a:br>
            <a:r>
              <a:rPr lang="en-US" dirty="0"/>
              <a:t>Pre-built Workstation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/>
              <a:t>Login to the Remote Workstation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for you a workstation with all the tools installed.</a:t>
            </a:r>
          </a:p>
        </p:txBody>
      </p:sp>
    </p:spTree>
    <p:extLst>
      <p:ext uri="{BB962C8B-B14F-4D97-AF65-F5344CB8AC3E}">
        <p14:creationId xmlns:p14="http://schemas.microsoft.com/office/powerpoint/2010/main" val="172779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GL: Login to the Remote Workstation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81809"/>
            <a:ext cx="10127516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4000" dirty="0"/>
              <a:t>Use the </a:t>
            </a:r>
            <a:r>
              <a:rPr lang="en-US" sz="4000" b="1" dirty="0"/>
              <a:t>address</a:t>
            </a:r>
            <a:r>
              <a:rPr lang="en-US" sz="4000" dirty="0"/>
              <a:t>, </a:t>
            </a:r>
            <a:r>
              <a:rPr lang="en-US" sz="4000" b="1" dirty="0"/>
              <a:t>user name</a:t>
            </a:r>
            <a:r>
              <a:rPr lang="en-US" sz="4000" dirty="0"/>
              <a:t>, and </a:t>
            </a:r>
            <a:r>
              <a:rPr lang="en-US" sz="4000" b="1" dirty="0"/>
              <a:t>password</a:t>
            </a:r>
            <a:r>
              <a:rPr lang="en-US" sz="4000" dirty="0"/>
              <a:t> to connect to the remote workstation.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857" y="2214599"/>
            <a:ext cx="39719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Group Lab:</a:t>
            </a:r>
            <a:br>
              <a:rPr lang="en-US"/>
            </a:br>
            <a:r>
              <a:rPr lang="en-US"/>
              <a:t>Pre-built </a:t>
            </a:r>
            <a:r>
              <a:rPr lang="en-US" dirty="0"/>
              <a:t>Workstation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Login to the Remote Workstation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for you a workstation with all the tools installed.</a:t>
            </a:r>
          </a:p>
        </p:txBody>
      </p:sp>
    </p:spTree>
    <p:extLst>
      <p:ext uri="{BB962C8B-B14F-4D97-AF65-F5344CB8AC3E}">
        <p14:creationId xmlns:p14="http://schemas.microsoft.com/office/powerpoint/2010/main" val="1816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8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Yourselves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</a:t>
            </a:r>
            <a:r>
              <a:rPr lang="is-IS" dirty="0"/>
              <a:t>2018</a:t>
            </a:r>
            <a:r>
              <a:rPr lang="en-US" dirty="0"/>
              <a:t> Chef Software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Current job role</a:t>
            </a:r>
          </a:p>
          <a:p>
            <a:pPr lvl="1"/>
            <a:r>
              <a:rPr lang="en-US" dirty="0"/>
              <a:t>Previous job roles/background</a:t>
            </a:r>
          </a:p>
          <a:p>
            <a:pPr lvl="1"/>
            <a:r>
              <a:rPr lang="en-US" dirty="0"/>
              <a:t>Experience with Chef and/or config management</a:t>
            </a:r>
          </a:p>
          <a:p>
            <a:pPr lvl="1"/>
            <a:r>
              <a:rPr lang="en-US" b="1" dirty="0" smtClean="0"/>
              <a:t>Expectations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15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You will leave this class with a basic understanding of Chef's core components, architecture, commonly used tools, and basic troubleshooting methods.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bring with you your own domain expertise and problems. Chef is a framework for solving those problems. Our job is to teach you how to express solutions to your problems with Chef.</a:t>
            </a:r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2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320303"/>
            <a:ext cx="14898624" cy="6018636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After completing this course, you should be able to: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/>
              <a:t>Use Chef Resources to define the state of your system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/>
              <a:t>Write and use Chef recipes and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/>
              <a:t>Manage multiple nodes with Chef Server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/>
              <a:t>Create Organizations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/>
              <a:t>Bootstrap </a:t>
            </a:r>
            <a:r>
              <a:rPr lang="en-US" dirty="0" smtClean="0"/>
              <a:t>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Apply Integration Testing and Unit Testing</a:t>
            </a:r>
            <a:endParaRPr lang="en-US" dirty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7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18" y="245035"/>
            <a:ext cx="14935200" cy="8290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12484" y="2248350"/>
            <a:ext cx="8150515" cy="70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Getting a Workstation</a:t>
            </a:r>
          </a:p>
          <a:p>
            <a:r>
              <a:rPr lang="en-US" sz="3733" dirty="0"/>
              <a:t>Using Resources</a:t>
            </a:r>
          </a:p>
          <a:p>
            <a:r>
              <a:rPr lang="en-US" sz="3733" dirty="0"/>
              <a:t>Building Cookbooks</a:t>
            </a:r>
          </a:p>
          <a:p>
            <a:r>
              <a:rPr lang="en-US" sz="3733" dirty="0"/>
              <a:t>chef-client</a:t>
            </a:r>
          </a:p>
          <a:p>
            <a:r>
              <a:rPr lang="en-US" sz="3733" dirty="0"/>
              <a:t>Ohai and the Node </a:t>
            </a:r>
            <a:r>
              <a:rPr lang="en-US" sz="3733" dirty="0" smtClean="0"/>
              <a:t>Object</a:t>
            </a:r>
          </a:p>
          <a:p>
            <a:r>
              <a:rPr lang="en-US" sz="3733" dirty="0" smtClean="0"/>
              <a:t>Roles</a:t>
            </a:r>
          </a:p>
          <a:p>
            <a:r>
              <a:rPr lang="en-US" sz="3733" dirty="0"/>
              <a:t>Connecting to Chef Server</a:t>
            </a:r>
          </a:p>
          <a:p>
            <a:r>
              <a:rPr lang="en-US" sz="3733" dirty="0"/>
              <a:t>Community Cookbooks</a:t>
            </a:r>
          </a:p>
          <a:p>
            <a:endParaRPr lang="en-US" sz="3733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white">
          <a:xfrm>
            <a:off x="8233833" y="2419206"/>
            <a:ext cx="7310968" cy="525955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733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7939" y="1979028"/>
            <a:ext cx="7310936" cy="93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36403" y="1987054"/>
            <a:ext cx="7308365" cy="1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93330" y="1207148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Day 1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204722" y="1198672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2236" y="2260558"/>
            <a:ext cx="7366000" cy="457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3">
              <a:spcBef>
                <a:spcPts val="600"/>
              </a:spcBef>
              <a:buSzPct val="90000"/>
            </a:pPr>
            <a:r>
              <a:rPr lang="en-US" sz="3733" dirty="0" smtClean="0"/>
              <a:t>Chef Search</a:t>
            </a:r>
            <a:endParaRPr lang="en-US" sz="3733" dirty="0"/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 smtClean="0">
                <a:solidFill>
                  <a:schemeClr val="accent3">
                    <a:lumMod val="50000"/>
                  </a:schemeClr>
                </a:solidFill>
              </a:rPr>
              <a:t>Why </a:t>
            </a: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Write Tests? 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Writing a Test First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Refactoring Cookbooks with Tests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Faster Feedback with Unit Testing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Testing Resources in Recipes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Refactoring to </a:t>
            </a:r>
            <a:r>
              <a:rPr lang="en-US" sz="3733" dirty="0" smtClean="0">
                <a:solidFill>
                  <a:schemeClr val="accent3">
                    <a:lumMod val="50000"/>
                  </a:schemeClr>
                </a:solidFill>
              </a:rPr>
              <a:t>Attributes</a:t>
            </a:r>
            <a:endParaRPr lang="en-US" sz="3733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332007" cy="5345953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200" dirty="0"/>
              <a:t>Chef can automate how you build, deploy, and manage your infrastructure.</a:t>
            </a:r>
          </a:p>
          <a:p>
            <a:endParaRPr lang="en-US" sz="3200" dirty="0"/>
          </a:p>
          <a:p>
            <a:r>
              <a:rPr lang="en-US" sz="3200" dirty="0"/>
              <a:t>Chef can integrate with cloud-based platforms such as Rackspace and Amazon Elastic Compute Cloud to automatically provision and configure new machines.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8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Chef is a large set of tools that are able to be used on multiple platforms and in numerous configurations. </a:t>
            </a:r>
          </a:p>
          <a:p>
            <a:endParaRPr lang="en-US" sz="3733" dirty="0"/>
          </a:p>
          <a:p>
            <a:r>
              <a:rPr lang="en-US" sz="3733" dirty="0"/>
              <a:t>Learning Chef is like learning a language. You will reach fluency very fast but it will take practice until you become comfortable.</a:t>
            </a:r>
          </a:p>
          <a:p>
            <a:pPr algn="ctr"/>
            <a:endParaRPr lang="en-US" sz="3733" b="1" dirty="0"/>
          </a:p>
          <a:p>
            <a:pPr algn="ctr"/>
            <a:r>
              <a:rPr lang="en-US" sz="3733" b="1" dirty="0"/>
              <a:t>A great way to learn Chef is to use Chef</a:t>
            </a:r>
          </a:p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8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b="1" dirty="0"/>
              <a:t>Ask Me Anything</a:t>
            </a:r>
            <a:r>
              <a:rPr lang="en-US" sz="3733" dirty="0"/>
              <a:t>: It is important that we answer your questions and set you on the path to find more.</a:t>
            </a:r>
          </a:p>
          <a:p>
            <a:endParaRPr lang="en-US" sz="3733" dirty="0"/>
          </a:p>
          <a:p>
            <a:r>
              <a:rPr lang="en-US" sz="3733" b="1" dirty="0"/>
              <a:t>Break It</a:t>
            </a:r>
            <a:r>
              <a:rPr lang="en-US" sz="3733" dirty="0"/>
              <a:t>: If everything works the first time go back and make some changes. Break it! 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6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Lab 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/>
              <a:t>In this course you will use two different architectures: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/>
              <a:t>Initially, you'll use a virtual workstation so you can start using Chef right away.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/>
              <a:t>Later, you'll use a common production type of architecture that includes a Chef Server.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8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fDk3.2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ChefDk3.2Template.potx</Template>
  <TotalTime>12873</TotalTime>
  <Words>1508</Words>
  <Application>Microsoft Macintosh PowerPoint</Application>
  <PresentationFormat>Custom</PresentationFormat>
  <Paragraphs>193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ChefDk3.2Template</vt:lpstr>
      <vt:lpstr>Chef Essentials</vt:lpstr>
      <vt:lpstr>Introduce Yourselves</vt:lpstr>
      <vt:lpstr>Expectations</vt:lpstr>
      <vt:lpstr>Course Objectives</vt:lpstr>
      <vt:lpstr>Agenda</vt:lpstr>
      <vt:lpstr>Chef</vt:lpstr>
      <vt:lpstr>Chef</vt:lpstr>
      <vt:lpstr>Chef Fundamentals</vt:lpstr>
      <vt:lpstr>Chef Lab System Architecture</vt:lpstr>
      <vt:lpstr>Chef Lab System Architecture</vt:lpstr>
      <vt:lpstr>Chef Lab System Architecture</vt:lpstr>
      <vt:lpstr>Configuring a Workstation</vt:lpstr>
      <vt:lpstr>Hands-on Legend</vt:lpstr>
      <vt:lpstr>Group Lab:  Pre-built Workstation</vt:lpstr>
      <vt:lpstr>GL: Login to the Remote Workstation</vt:lpstr>
      <vt:lpstr>Group Lab: Pre-built Workstation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Elon Bar-Evan</cp:lastModifiedBy>
  <cp:revision>1649</cp:revision>
  <cp:lastPrinted>2015-02-07T23:49:10Z</cp:lastPrinted>
  <dcterms:created xsi:type="dcterms:W3CDTF">2012-09-13T17:36:07Z</dcterms:created>
  <dcterms:modified xsi:type="dcterms:W3CDTF">2018-12-03T03:28:13Z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