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7"/>
  </p:notesMasterIdLst>
  <p:handoutMasterIdLst>
    <p:handoutMasterId r:id="rId58"/>
  </p:handoutMasterIdLst>
  <p:sldIdLst>
    <p:sldId id="256" r:id="rId7"/>
    <p:sldId id="257" r:id="rId8"/>
    <p:sldId id="294" r:id="rId9"/>
    <p:sldId id="301" r:id="rId10"/>
    <p:sldId id="258" r:id="rId11"/>
    <p:sldId id="267" r:id="rId12"/>
    <p:sldId id="293" r:id="rId13"/>
    <p:sldId id="283" r:id="rId14"/>
    <p:sldId id="331" r:id="rId15"/>
    <p:sldId id="272" r:id="rId16"/>
    <p:sldId id="260" r:id="rId17"/>
    <p:sldId id="273" r:id="rId18"/>
    <p:sldId id="340" r:id="rId19"/>
    <p:sldId id="341" r:id="rId20"/>
    <p:sldId id="275" r:id="rId21"/>
    <p:sldId id="276" r:id="rId22"/>
    <p:sldId id="303" r:id="rId23"/>
    <p:sldId id="338" r:id="rId24"/>
    <p:sldId id="339" r:id="rId25"/>
    <p:sldId id="304" r:id="rId26"/>
    <p:sldId id="277" r:id="rId27"/>
    <p:sldId id="292" r:id="rId28"/>
    <p:sldId id="263" r:id="rId29"/>
    <p:sldId id="266" r:id="rId30"/>
    <p:sldId id="265"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364" r:id="rId54"/>
    <p:sldId id="365" r:id="rId55"/>
    <p:sldId id="366" r:id="rId5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D75F"/>
    <a:srgbClr val="DD312E"/>
    <a:srgbClr val="CB4B15"/>
    <a:srgbClr val="FF8700"/>
    <a:srgbClr val="FFCCCC"/>
    <a:srgbClr val="FF9999"/>
    <a:srgbClr val="FF5050"/>
    <a:srgbClr val="C9352B"/>
    <a:srgbClr val="C97D9A"/>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0" autoAdjust="0"/>
    <p:restoredTop sz="67091" autoAdjust="0"/>
  </p:normalViewPr>
  <p:slideViewPr>
    <p:cSldViewPr snapToGrid="0">
      <p:cViewPr varScale="1">
        <p:scale>
          <a:sx n="49" d="100"/>
          <a:sy n="49" d="100"/>
        </p:scale>
        <p:origin x="-680" y="-112"/>
      </p:cViewPr>
      <p:guideLst>
        <p:guide orient="horz" pos="894"/>
        <p:guide pos="9120"/>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137" d="100"/>
          <a:sy n="137" d="100"/>
        </p:scale>
        <p:origin x="904"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12/2/18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832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CA" dirty="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6135"/>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832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2"/>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Ensuring</a:t>
            </a:r>
            <a:r>
              <a:rPr lang="en-US" baseline="0" dirty="0"/>
              <a:t> that we are listening on port 80 for incoming connections does not verify that we are in fact returning the correct home page with the welcoming message we plan to write. To do that we will need to write a new expectation.</a:t>
            </a:r>
          </a:p>
          <a:p>
            <a:endParaRPr lang="en-US" baseline="0" dirty="0"/>
          </a:p>
          <a:p>
            <a:r>
              <a:rPr lang="en-US" baseline="0" dirty="0" err="1"/>
              <a:t>InSpec</a:t>
            </a:r>
            <a:r>
              <a:rPr lang="en-US" baseline="0" dirty="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90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test defined it is now time to execute the tests and see the failure.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4214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lvl="0" indent="0" algn="l" defTabSz="1219120" rtl="0" eaLnBrk="1" fontAlgn="auto" latinLnBrk="0" hangingPunct="1">
              <a:lnSpc>
                <a:spcPct val="90000"/>
              </a:lnSpc>
              <a:spcBef>
                <a:spcPts val="0"/>
              </a:spcBef>
              <a:spcAft>
                <a:spcPts val="444"/>
              </a:spcAft>
              <a:buClrTx/>
              <a:buSzTx/>
              <a:buFontTx/>
              <a:buNone/>
              <a:tabLst/>
              <a:defRPr/>
            </a:pPr>
            <a:r>
              <a:rPr lang="en-US" baseline="0" dirty="0"/>
              <a:t>Instructor Note: We are changing the test path because the newer </a:t>
            </a:r>
            <a:r>
              <a:rPr lang="en-US" baseline="0" dirty="0" err="1"/>
              <a:t>ChefDK</a:t>
            </a:r>
            <a:r>
              <a:rPr lang="en-US" baseline="0" dirty="0"/>
              <a:t> we are using uses the </a:t>
            </a:r>
            <a:r>
              <a:rPr lang="de-DE" sz="1200" dirty="0" err="1"/>
              <a:t>test</a:t>
            </a:r>
            <a:r>
              <a:rPr lang="de-DE" sz="1200" dirty="0"/>
              <a:t>/</a:t>
            </a:r>
            <a:r>
              <a:rPr lang="de-DE" sz="1200" dirty="0" err="1"/>
              <a:t>integration</a:t>
            </a:r>
            <a:r>
              <a:rPr lang="de-DE" sz="1200" dirty="0"/>
              <a:t>/</a:t>
            </a:r>
            <a:r>
              <a:rPr lang="de-DE" sz="1200" dirty="0" err="1"/>
              <a:t>default</a:t>
            </a:r>
            <a:r>
              <a:rPr lang="en-US" baseline="0" dirty="0"/>
              <a:t> test path. The virtual workstation's </a:t>
            </a:r>
            <a:r>
              <a:rPr lang="en-US" sz="1200" dirty="0"/>
              <a:t>.</a:t>
            </a:r>
            <a:r>
              <a:rPr lang="en-US" sz="1200" dirty="0" err="1"/>
              <a:t>kitchen.yml</a:t>
            </a:r>
            <a:r>
              <a:rPr lang="en-US" sz="1200" dirty="0"/>
              <a:t> </a:t>
            </a:r>
            <a:r>
              <a:rPr lang="en-US" baseline="0" dirty="0"/>
              <a:t>template was a little older than </a:t>
            </a:r>
            <a:r>
              <a:rPr lang="en-US" baseline="0" dirty="0" err="1"/>
              <a:t>ChefDK</a:t>
            </a:r>
            <a:r>
              <a:rPr lang="en-US" baseline="0" dirty="0"/>
              <a:t> 3.1.0.</a:t>
            </a:r>
            <a:endParaRPr lang="en-US" dirty="0"/>
          </a:p>
        </p:txBody>
      </p:sp>
      <p:sp>
        <p:nvSpPr>
          <p:cNvPr id="5" name="Header Placeholder 4"/>
          <p:cNvSpPr>
            <a:spLocks noGrp="1"/>
          </p:cNvSpPr>
          <p:nvPr>
            <p:ph type="hdr" sz="quarter" idx="11"/>
          </p:nvPr>
        </p:nvSpPr>
        <p:spPr/>
        <p:txBody>
          <a:bodyPr/>
          <a:lstStyle/>
          <a:p>
            <a:r>
              <a:rPr lang="en-US"/>
              <a:t>Chef Software, Inc.</a:t>
            </a:r>
            <a:endParaRPr lang="en-US" dirty="0"/>
          </a:p>
        </p:txBody>
      </p:sp>
      <p:sp>
        <p:nvSpPr>
          <p:cNvPr id="7" name="Date Placeholder 6"/>
          <p:cNvSpPr>
            <a:spLocks noGrp="1"/>
          </p:cNvSpPr>
          <p:nvPr>
            <p:ph type="dt" idx="13"/>
          </p:nvPr>
        </p:nvSpPr>
        <p:spPr/>
        <p:txBody>
          <a:bodyPr/>
          <a:lstStyle/>
          <a:p>
            <a:r>
              <a:rPr lang="en-US"/>
              <a:t>Chef Foundations</a:t>
            </a:r>
            <a:endParaRPr lang="en-US" dirty="0"/>
          </a:p>
        </p:txBody>
      </p:sp>
    </p:spTree>
    <p:extLst>
      <p:ext uri="{BB962C8B-B14F-4D97-AF65-F5344CB8AC3E}">
        <p14:creationId xmlns:p14="http://schemas.microsoft.com/office/powerpoint/2010/main" val="3277281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visualize this test matrix by running the command `kitchen list`. </a:t>
            </a:r>
          </a:p>
          <a:p>
            <a:endParaRPr lang="en-US" dirty="0"/>
          </a:p>
          <a:p>
            <a:r>
              <a:rPr lang="en-US" dirty="0"/>
              <a:t>In the output you can see that an instance is created in the list for every test</a:t>
            </a:r>
            <a:r>
              <a:rPr lang="en-US" baseline="0" dirty="0"/>
              <a:t> </a:t>
            </a:r>
            <a:r>
              <a:rPr lang="en-US" dirty="0"/>
              <a:t>suite and every platform. In our current file we have one suite, named 'default'</a:t>
            </a:r>
            <a:r>
              <a:rPr lang="en-US" baseline="0" dirty="0"/>
              <a:t> and </a:t>
            </a:r>
            <a:r>
              <a:rPr lang="en-US" dirty="0"/>
              <a:t>one platform</a:t>
            </a:r>
            <a:r>
              <a:rPr lang="en-US" baseline="0" dirty="0"/>
              <a:t> </a:t>
            </a:r>
            <a:r>
              <a:rPr lang="en-US" baseline="0" dirty="0" err="1"/>
              <a:t>CentOS</a:t>
            </a:r>
            <a:r>
              <a:rPr lang="en-US" baseline="0" dirty="0"/>
              <a:t>.</a:t>
            </a:r>
            <a:endParaRPr lang="en-US" dirty="0"/>
          </a:p>
          <a:p>
            <a:endParaRPr lang="en-US" dirty="0"/>
          </a:p>
          <a:p>
            <a:r>
              <a:rPr lang="en-US" dirty="0"/>
              <a:t>Run the</a:t>
            </a:r>
            <a:r>
              <a:rPr lang="en-US" baseline="0" dirty="0"/>
              <a:t> following command to verify that the Test Kitchen configuration file had been set up correctly.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6788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a:t>
            </a:r>
            <a:r>
              <a:rPr lang="en-US" baseline="0" dirty="0"/>
              <a:t> the instance with the following command. Here Test Kitchen will ask the driver specified in the kitchen configuration file to provision an instance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112813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76400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in to the virtual instance is useful to explore</a:t>
            </a:r>
            <a:r>
              <a:rPr lang="en-US" baseline="0" dirty="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2541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a:p>
          <a:p>
            <a:r>
              <a:rPr lang="en-US" baseline="0" dirty="0"/>
              <a:t>In this instance the default recipe of the apache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43579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verify the state of the virtual instance you run the 'kitchen verify' command. In the summary you should find the failing expectation no longer fails.</a:t>
            </a:r>
          </a:p>
          <a:p>
            <a:endParaRPr lang="en-US" baseline="0" dirty="0"/>
          </a:p>
          <a:p>
            <a:r>
              <a:rPr lang="en-US" baseline="0" dirty="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17876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you've done it. You have done Test Driven Development (TDD). Wrote a test. Saw it fail. Wrote a unit of code. Saw it pass.</a:t>
            </a:r>
          </a:p>
          <a:p>
            <a:endParaRPr lang="en-US" baseline="0" dirty="0"/>
          </a:p>
          <a:p>
            <a:r>
              <a:rPr lang="en-US" baseline="0" dirty="0"/>
              <a:t>You created a cookbook. Wrote </a:t>
            </a:r>
            <a:r>
              <a:rPr lang="en-US" baseline="0"/>
              <a:t>an expectation in </a:t>
            </a:r>
            <a:r>
              <a:rPr lang="en-US" baseline="0" dirty="0"/>
              <a:t>the spec file. Saw the test fail. Wrote a recipe. Applied the recipe. Ran the tests and saw them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33730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3660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CA"/>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855867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2"/>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19852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76400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a:p>
          <a:p>
            <a:r>
              <a:rPr lang="en-US" dirty="0"/>
              <a:t>This cookbook will start very straight-forward and over the course of these modules we will introduce new requirements that will increase its complexity.</a:t>
            </a:r>
          </a:p>
          <a:p>
            <a:endParaRPr lang="en-US" dirty="0"/>
          </a:p>
          <a:p>
            <a:r>
              <a:rPr lang="en-US" dirty="0"/>
              <a:t>The goal again is to focus on the TDD workflow and understanding how to apply BDD when defining these tests. We are not concerned about focusing on best practices for managing web servers or modeling a more initially complex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923134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a:p>
          <a:p>
            <a:r>
              <a:rPr lang="en-US" dirty="0"/>
              <a:t>Our goal now is to define a scenario with this understanding.</a:t>
            </a:r>
          </a:p>
          <a:p>
            <a:endParaRPr lang="en-US" dirty="0"/>
          </a:p>
          <a:p>
            <a:r>
              <a:rPr lang="en-US" dirty="0"/>
              <a:t>This first scenario is enough information to help us build this cookbook with a TDD approach. This practice of defining a scenario is a tactic that I employ to help focus me on the most valuable work that needs to be done.</a:t>
            </a:r>
          </a:p>
          <a:p>
            <a:endParaRPr lang="en-US" dirty="0"/>
          </a:p>
          <a:p>
            <a:r>
              <a:rPr lang="en-US" dirty="0"/>
              <a:t>Important things to notice in the following scenario is the distinct lack of technology or implementation. The scenario is not concerned about the services that are running or files that might be found on the file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622427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a:p>
          <a:p>
            <a:r>
              <a:rPr lang="en-US" dirty="0"/>
              <a:t>This cookbook will start very straight-forward and over the course of these modules we will introduce new requirements that will increase its complexity.</a:t>
            </a:r>
          </a:p>
          <a:p>
            <a:endParaRPr lang="en-US" dirty="0"/>
          </a:p>
          <a:p>
            <a:r>
              <a:rPr lang="en-US" dirty="0"/>
              <a:t>The goal again is to focus on the TDD workflow and understanding how to apply BDD when defining these tests. We are not concerned about focusing on best practices for managing web servers or modeling a more initially complex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9231346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scenario defined it is now time for us to develop the cookbook. We are going to move through the following steps together to accomplish this task.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99506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start the journey on your workstation. From the home directory we are going to creating this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6164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examine the</a:t>
            </a:r>
            <a:r>
              <a:rPr lang="en-US" baseline="0" dirty="0"/>
              <a:t> contents of the cookbook that chef generated for us. Here you see that the tool created for us a complete test directory 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57861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other expectation expressed within this file is useful but it is wrong. When we setup a web server we are going to want to have incoming connections on port 80.</a:t>
            </a:r>
          </a:p>
          <a:p>
            <a:endParaRPr lang="en-US" baseline="0" dirty="0"/>
          </a:p>
          <a:p>
            <a:r>
              <a:rPr lang="en-US" baseline="0" dirty="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Ensuring</a:t>
            </a:r>
            <a:r>
              <a:rPr lang="en-US" baseline="0" dirty="0"/>
              <a:t> that we are listening on port 80 for incoming connections does not verify that we are in fact returning the correct home page with the welcoming message we plan to write. To do that we will need to write a new expectation.</a:t>
            </a:r>
          </a:p>
          <a:p>
            <a:endParaRPr lang="en-US" baseline="0" dirty="0"/>
          </a:p>
          <a:p>
            <a:r>
              <a:rPr lang="en-US" baseline="0" dirty="0" err="1"/>
              <a:t>InSpec</a:t>
            </a:r>
            <a:r>
              <a:rPr lang="en-US" baseline="0" dirty="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904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test defined it is now time to execute the tests and see the failure.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42141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lvl="0" indent="0" algn="l" defTabSz="1219120" rtl="0" eaLnBrk="1" fontAlgn="auto" latinLnBrk="0" hangingPunct="1">
              <a:lnSpc>
                <a:spcPct val="90000"/>
              </a:lnSpc>
              <a:spcBef>
                <a:spcPts val="0"/>
              </a:spcBef>
              <a:spcAft>
                <a:spcPts val="444"/>
              </a:spcAft>
              <a:buClrTx/>
              <a:buSzTx/>
              <a:buFontTx/>
              <a:buNone/>
              <a:tabLst/>
              <a:defRPr/>
            </a:pPr>
            <a:r>
              <a:rPr lang="en-US" baseline="0" dirty="0"/>
              <a:t>Instructor Note: We are changing the test path because the newer </a:t>
            </a:r>
            <a:r>
              <a:rPr lang="en-US" baseline="0" dirty="0" err="1"/>
              <a:t>ChefDK</a:t>
            </a:r>
            <a:r>
              <a:rPr lang="en-US" baseline="0" dirty="0"/>
              <a:t> we are using uses the </a:t>
            </a:r>
            <a:r>
              <a:rPr lang="de-DE" sz="1200" dirty="0" err="1"/>
              <a:t>test</a:t>
            </a:r>
            <a:r>
              <a:rPr lang="de-DE" sz="1200" dirty="0"/>
              <a:t>/</a:t>
            </a:r>
            <a:r>
              <a:rPr lang="de-DE" sz="1200" dirty="0" err="1"/>
              <a:t>integration</a:t>
            </a:r>
            <a:r>
              <a:rPr lang="de-DE" sz="1200" dirty="0"/>
              <a:t>/</a:t>
            </a:r>
            <a:r>
              <a:rPr lang="de-DE" sz="1200" dirty="0" err="1"/>
              <a:t>default</a:t>
            </a:r>
            <a:r>
              <a:rPr lang="en-US" baseline="0" dirty="0"/>
              <a:t> test path. The virtual workstation's </a:t>
            </a:r>
            <a:r>
              <a:rPr lang="en-US" sz="1200" dirty="0"/>
              <a:t>.</a:t>
            </a:r>
            <a:r>
              <a:rPr lang="en-US" sz="1200" dirty="0" err="1"/>
              <a:t>kitchen.yml</a:t>
            </a:r>
            <a:r>
              <a:rPr lang="en-US" sz="1200" dirty="0"/>
              <a:t> </a:t>
            </a:r>
            <a:r>
              <a:rPr lang="en-US" baseline="0" dirty="0"/>
              <a:t>template was a little older than </a:t>
            </a:r>
            <a:r>
              <a:rPr lang="en-US" baseline="0" dirty="0" err="1"/>
              <a:t>ChefDK</a:t>
            </a:r>
            <a:r>
              <a:rPr lang="en-US" baseline="0" dirty="0"/>
              <a:t> 3.1.0.</a:t>
            </a:r>
            <a:endParaRPr lang="en-US" dirty="0"/>
          </a:p>
        </p:txBody>
      </p:sp>
      <p:sp>
        <p:nvSpPr>
          <p:cNvPr id="5" name="Header Placeholder 4"/>
          <p:cNvSpPr>
            <a:spLocks noGrp="1"/>
          </p:cNvSpPr>
          <p:nvPr>
            <p:ph type="hdr" sz="quarter" idx="11"/>
          </p:nvPr>
        </p:nvSpPr>
        <p:spPr/>
        <p:txBody>
          <a:bodyPr/>
          <a:lstStyle/>
          <a:p>
            <a:r>
              <a:rPr lang="en-US"/>
              <a:t>Chef Software, Inc.</a:t>
            </a:r>
            <a:endParaRPr lang="en-US" dirty="0"/>
          </a:p>
        </p:txBody>
      </p:sp>
      <p:sp>
        <p:nvSpPr>
          <p:cNvPr id="7" name="Date Placeholder 6"/>
          <p:cNvSpPr>
            <a:spLocks noGrp="1"/>
          </p:cNvSpPr>
          <p:nvPr>
            <p:ph type="dt" idx="13"/>
          </p:nvPr>
        </p:nvSpPr>
        <p:spPr/>
        <p:txBody>
          <a:bodyPr/>
          <a:lstStyle/>
          <a:p>
            <a:r>
              <a:rPr lang="en-US"/>
              <a:t>Chef Foundations</a:t>
            </a:r>
            <a:endParaRPr lang="en-US" dirty="0"/>
          </a:p>
        </p:txBody>
      </p:sp>
    </p:spTree>
    <p:extLst>
      <p:ext uri="{BB962C8B-B14F-4D97-AF65-F5344CB8AC3E}">
        <p14:creationId xmlns:p14="http://schemas.microsoft.com/office/powerpoint/2010/main" val="3277281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a:p>
          <a:p>
            <a:r>
              <a:rPr lang="en-US" dirty="0"/>
              <a:t>Our goal now is to define a scenario with this understanding.</a:t>
            </a:r>
          </a:p>
          <a:p>
            <a:endParaRPr lang="en-US" dirty="0"/>
          </a:p>
          <a:p>
            <a:r>
              <a:rPr lang="en-US" dirty="0"/>
              <a:t>This first scenario is enough information to help us build this cookbook with a TDD approach. This practice of defining a scenario is a tactic that I employ to help focus me on the most valuable work that needs to be done.</a:t>
            </a:r>
          </a:p>
          <a:p>
            <a:endParaRPr lang="en-US" dirty="0"/>
          </a:p>
          <a:p>
            <a:r>
              <a:rPr lang="en-US" dirty="0"/>
              <a:t>Important things to notice in the following scenario is the distinct lack of technology or implementation. The scenario is not concerned about the services that are running or files that might be found on the file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622427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visualize this test matrix by running the command `kitchen list`. </a:t>
            </a:r>
          </a:p>
          <a:p>
            <a:endParaRPr lang="en-US" dirty="0"/>
          </a:p>
          <a:p>
            <a:r>
              <a:rPr lang="en-US" dirty="0"/>
              <a:t>In the output you can see that an instance is created in the list for every test</a:t>
            </a:r>
            <a:r>
              <a:rPr lang="en-US" baseline="0" dirty="0"/>
              <a:t> </a:t>
            </a:r>
            <a:r>
              <a:rPr lang="en-US" dirty="0"/>
              <a:t>suite and every platform. In our current file we have one suite, named 'default'</a:t>
            </a:r>
            <a:r>
              <a:rPr lang="en-US" baseline="0" dirty="0"/>
              <a:t> and </a:t>
            </a:r>
            <a:r>
              <a:rPr lang="en-US" dirty="0"/>
              <a:t>one platform</a:t>
            </a:r>
            <a:r>
              <a:rPr lang="en-US" baseline="0" dirty="0"/>
              <a:t> </a:t>
            </a:r>
            <a:r>
              <a:rPr lang="en-US" baseline="0" dirty="0" err="1"/>
              <a:t>CentOS</a:t>
            </a:r>
            <a:r>
              <a:rPr lang="en-US" baseline="0" dirty="0"/>
              <a:t>.</a:t>
            </a:r>
            <a:endParaRPr lang="en-US" dirty="0"/>
          </a:p>
          <a:p>
            <a:endParaRPr lang="en-US" dirty="0"/>
          </a:p>
          <a:p>
            <a:r>
              <a:rPr lang="en-US" dirty="0"/>
              <a:t>Run the</a:t>
            </a:r>
            <a:r>
              <a:rPr lang="en-US" baseline="0" dirty="0"/>
              <a:t> following command to verify that the Test Kitchen configuration file had been set up correctly.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678807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a:t>
            </a:r>
            <a:r>
              <a:rPr lang="en-US" baseline="0" dirty="0"/>
              <a:t> the instance with the following command. Here Test Kitchen will ask the driver specified in the kitchen configuration file to provision an instance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112813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in to the virtual instance is useful to explore</a:t>
            </a:r>
            <a:r>
              <a:rPr lang="en-US" baseline="0" dirty="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25417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a:p>
          <a:p>
            <a:r>
              <a:rPr lang="en-US" baseline="0" dirty="0"/>
              <a:t>In this instance the default recipe of the apache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435795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verify the state of the virtual instance you run the 'kitchen verify' command. In the summary you should find the failing expectation no longer fails.</a:t>
            </a:r>
          </a:p>
          <a:p>
            <a:endParaRPr lang="en-US" baseline="0" dirty="0"/>
          </a:p>
          <a:p>
            <a:r>
              <a:rPr lang="en-US" baseline="0" dirty="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178761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you've done it. You have done Test Driven Development (TDD). Wrote a test. Saw it fail. Wrote a unit of code. Saw it pass.</a:t>
            </a:r>
          </a:p>
          <a:p>
            <a:endParaRPr lang="en-US" baseline="0" dirty="0"/>
          </a:p>
          <a:p>
            <a:r>
              <a:rPr lang="en-US" baseline="0" dirty="0"/>
              <a:t>You created a cookbook. Wrote </a:t>
            </a:r>
            <a:r>
              <a:rPr lang="en-US" baseline="0"/>
              <a:t>an expectation in </a:t>
            </a:r>
            <a:r>
              <a:rPr lang="en-US" baseline="0" dirty="0"/>
              <a:t>the spec file. Saw the test fail. Wrote a recipe. Applied the recipe. Ran the tests and saw them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337306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3660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scenario defined it is now time for us to develop the cookbook. We are going to move through the following steps together to accomplish this task.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995063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CA"/>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85586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start the journey on your workstation. From the home directory we are going to creating this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6164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examine the</a:t>
            </a:r>
            <a:r>
              <a:rPr lang="en-US" baseline="0" dirty="0"/>
              <a:t> contents of the cookbook that chef generated for us. Here you see that the tool created for us a complete test directory 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5786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other expectation expressed within this file is useful but it is wrong. When we setup a web server we are going to want to have incoming connections on port 80.</a:t>
            </a:r>
          </a:p>
          <a:p>
            <a:endParaRPr lang="en-US" baseline="0" dirty="0"/>
          </a:p>
          <a:p>
            <a:r>
              <a:rPr lang="en-US" baseline="0" dirty="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56865322"/>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259833175"/>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 Webserver Cookbook</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Test to Validate a Working Website</a:t>
            </a:r>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a:t>end</a:t>
            </a:r>
          </a:p>
          <a:p>
            <a:endParaRPr lang="en-US" dirty="0"/>
          </a:p>
          <a:p>
            <a:r>
              <a:rPr lang="en-US" dirty="0"/>
              <a:t>describe command('curl http://</a:t>
            </a:r>
            <a:r>
              <a:rPr lang="en-US" dirty="0" err="1"/>
              <a:t>localhost</a:t>
            </a:r>
            <a:r>
              <a:rPr lang="en-US" dirty="0"/>
              <a:t>') do</a:t>
            </a:r>
          </a:p>
          <a:p>
            <a:r>
              <a:rPr lang="en-US" dirty="0"/>
              <a:t>  its(:</a:t>
            </a:r>
            <a:r>
              <a:rPr lang="en-US" dirty="0" err="1"/>
              <a:t>stdout</a:t>
            </a:r>
            <a:r>
              <a:rPr lang="en-US" dirty="0"/>
              <a:t>) { should match(/Welcome Home/) }</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chef-repo/cookbooks/</a:t>
            </a:r>
            <a:r>
              <a:rPr lang="en-US" dirty="0" err="1"/>
              <a:t>myiis</a:t>
            </a:r>
            <a:r>
              <a:rPr lang="en-US" dirty="0"/>
              <a:t>/test/integration/default/</a:t>
            </a:r>
            <a:r>
              <a:rPr lang="en-US" dirty="0" err="1"/>
              <a:t>default_test.rb</a:t>
            </a:r>
            <a:endParaRPr lang="en-US" dirty="0"/>
          </a:p>
        </p:txBody>
      </p:sp>
      <p:sp>
        <p:nvSpPr>
          <p:cNvPr id="6" name="Text Placeholder 5"/>
          <p:cNvSpPr>
            <a:spLocks noGrp="1"/>
          </p:cNvSpPr>
          <p:nvPr>
            <p:ph type="body" sz="quarter" idx="13"/>
          </p:nvPr>
        </p:nvSpPr>
        <p:spPr>
          <a:xfrm>
            <a:off x="1135042" y="4162959"/>
            <a:ext cx="14404273" cy="1738000"/>
          </a:xfrm>
        </p:spPr>
        <p:txBody>
          <a:bodyPr/>
          <a:lstStyle/>
          <a:p>
            <a:r>
              <a:rPr lang="en-US" dirty="0"/>
              <a:t>+</a:t>
            </a:r>
          </a:p>
        </p:txBody>
      </p:sp>
    </p:spTree>
    <p:extLst>
      <p:ext uri="{BB962C8B-B14F-4D97-AF65-F5344CB8AC3E}">
        <p14:creationId xmlns:p14="http://schemas.microsoft.com/office/powerpoint/2010/main" val="3342686900"/>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t>
            </a:r>
            <a:r>
              <a:rPr lang="en-US" dirty="0" err="1" smtClean="0"/>
              <a:t>myiis</a:t>
            </a:r>
            <a:endParaRPr lang="en-US" dirty="0"/>
          </a:p>
        </p:txBody>
      </p:sp>
      <p:sp>
        <p:nvSpPr>
          <p:cNvPr id="5" name="Title 4"/>
          <p:cNvSpPr>
            <a:spLocks noGrp="1"/>
          </p:cNvSpPr>
          <p:nvPr>
            <p:ph type="title"/>
          </p:nvPr>
        </p:nvSpPr>
        <p:spPr/>
        <p:txBody>
          <a:bodyPr/>
          <a:lstStyle/>
          <a:p>
            <a:r>
              <a:rPr lang="en-US" dirty="0"/>
              <a:t>Move into the Cookbook Directory</a:t>
            </a:r>
          </a:p>
        </p:txBody>
      </p:sp>
    </p:spTree>
    <p:extLst>
      <p:ext uri="{BB962C8B-B14F-4D97-AF65-F5344CB8AC3E}">
        <p14:creationId xmlns:p14="http://schemas.microsoft.com/office/powerpoint/2010/main" val="2178981267"/>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3475776"/>
          </a:xfrm>
        </p:spPr>
        <p:txBody>
          <a:bodyPr/>
          <a:lstStyle/>
          <a:p>
            <a:pPr marL="457200" indent="-457200">
              <a:buFont typeface="Wingdings" charset="0"/>
              <a:buChar char="Ø"/>
            </a:pPr>
            <a:r>
              <a:rPr lang="en-US" sz="3600" dirty="0" smtClean="0"/>
              <a:t>cd  ~/chef-repo/cookbooks</a:t>
            </a:r>
          </a:p>
          <a:p>
            <a:pPr marL="457200" indent="-457200">
              <a:buFont typeface="Wingdings" charset="0"/>
              <a:buChar char="Ø"/>
            </a:pPr>
            <a:r>
              <a:rPr lang="en-US" sz="3600" dirty="0" err="1" smtClean="0"/>
              <a:t>cp</a:t>
            </a:r>
            <a:r>
              <a:rPr lang="en-US" sz="3600" dirty="0" smtClean="0"/>
              <a:t>  workstation/.</a:t>
            </a:r>
            <a:r>
              <a:rPr lang="en-US" sz="3600" dirty="0" err="1" smtClean="0"/>
              <a:t>kitchen.yml</a:t>
            </a:r>
            <a:r>
              <a:rPr lang="en-US" sz="3600" dirty="0" smtClean="0"/>
              <a:t>  </a:t>
            </a:r>
            <a:r>
              <a:rPr lang="en-US" sz="3600" dirty="0" err="1" smtClean="0"/>
              <a:t>myiis</a:t>
            </a:r>
            <a:endParaRPr lang="en-US" sz="3600" dirty="0" smtClean="0"/>
          </a:p>
          <a:p>
            <a:pPr marL="457200" indent="-457200">
              <a:buFont typeface="Wingdings" charset="0"/>
              <a:buChar char="Ø"/>
            </a:pPr>
            <a:endParaRPr lang="en-US" dirty="0"/>
          </a:p>
          <a:p>
            <a:pPr marL="457200" indent="-457200">
              <a:buFont typeface="Wingdings" charset="0"/>
              <a:buChar char="Ø"/>
            </a:pPr>
            <a:endParaRPr lang="en-US" dirty="0"/>
          </a:p>
        </p:txBody>
      </p:sp>
      <p:sp>
        <p:nvSpPr>
          <p:cNvPr id="5" name="Title 4"/>
          <p:cNvSpPr>
            <a:spLocks noGrp="1"/>
          </p:cNvSpPr>
          <p:nvPr>
            <p:ph type="title"/>
          </p:nvPr>
        </p:nvSpPr>
        <p:spPr/>
        <p:txBody>
          <a:bodyPr>
            <a:normAutofit/>
          </a:bodyPr>
          <a:lstStyle/>
          <a:p>
            <a:r>
              <a:rPr lang="en-US" dirty="0" smtClean="0"/>
              <a:t>Copy the existing </a:t>
            </a:r>
            <a:r>
              <a:rPr lang="en-US" dirty="0" err="1" smtClean="0"/>
              <a:t>kitchen.yml</a:t>
            </a:r>
            <a:r>
              <a:rPr lang="en-US" dirty="0" smtClean="0"/>
              <a:t> file</a:t>
            </a:r>
            <a:endParaRPr lang="en-US" dirty="0"/>
          </a:p>
        </p:txBody>
      </p:sp>
    </p:spTree>
    <p:extLst>
      <p:ext uri="{BB962C8B-B14F-4D97-AF65-F5344CB8AC3E}">
        <p14:creationId xmlns:p14="http://schemas.microsoft.com/office/powerpoint/2010/main" val="1242217712"/>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fi-FI" dirty="0"/>
              <a:t>GL: </a:t>
            </a:r>
            <a:r>
              <a:rPr lang="en-US" dirty="0" smtClean="0"/>
              <a:t>Change the Test Suite</a:t>
            </a:r>
            <a:endParaRPr lang="en-US" dirty="0"/>
          </a:p>
        </p:txBody>
      </p:sp>
      <p:sp>
        <p:nvSpPr>
          <p:cNvPr id="9" name="Content Placeholder 8"/>
          <p:cNvSpPr>
            <a:spLocks noGrp="1"/>
          </p:cNvSpPr>
          <p:nvPr>
            <p:ph sz="quarter" idx="10"/>
          </p:nvPr>
        </p:nvSpPr>
        <p:spPr>
          <a:xfrm>
            <a:off x="324400" y="2041214"/>
            <a:ext cx="15219232" cy="6107693"/>
          </a:xfrm>
        </p:spPr>
        <p:txBody>
          <a:bodyPr>
            <a:noAutofit/>
          </a:bodyPr>
          <a:lstStyle/>
          <a:p>
            <a:r>
              <a:rPr lang="de-DE" sz="3600" dirty="0" err="1" smtClean="0"/>
              <a:t>suites</a:t>
            </a:r>
            <a:r>
              <a:rPr lang="de-DE" sz="3600" dirty="0"/>
              <a:t>:</a:t>
            </a:r>
          </a:p>
          <a:p>
            <a:r>
              <a:rPr lang="de-DE" sz="3600" dirty="0"/>
              <a:t>  - </a:t>
            </a:r>
            <a:r>
              <a:rPr lang="de-DE" sz="3600" dirty="0" err="1"/>
              <a:t>name</a:t>
            </a:r>
            <a:r>
              <a:rPr lang="de-DE" sz="3600" dirty="0"/>
              <a:t>: </a:t>
            </a:r>
            <a:r>
              <a:rPr lang="de-DE" sz="3600" dirty="0" err="1"/>
              <a:t>default</a:t>
            </a:r>
            <a:endParaRPr lang="de-DE" sz="3600" dirty="0"/>
          </a:p>
          <a:p>
            <a:r>
              <a:rPr lang="de-DE" sz="3600" dirty="0"/>
              <a:t>    </a:t>
            </a:r>
            <a:r>
              <a:rPr lang="de-DE" sz="3600" dirty="0" err="1"/>
              <a:t>run_list</a:t>
            </a:r>
            <a:r>
              <a:rPr lang="de-DE" sz="3600" dirty="0"/>
              <a:t>:</a:t>
            </a:r>
          </a:p>
          <a:p>
            <a:r>
              <a:rPr lang="de-DE" sz="3600" dirty="0" smtClean="0"/>
              <a:t>	  - </a:t>
            </a:r>
            <a:r>
              <a:rPr lang="de-DE" sz="3600" dirty="0" err="1" smtClean="0"/>
              <a:t>recipe</a:t>
            </a:r>
            <a:r>
              <a:rPr lang="de-DE" sz="3600" dirty="0" smtClean="0"/>
              <a:t>[</a:t>
            </a:r>
            <a:r>
              <a:rPr lang="de-DE" sz="3600" dirty="0" err="1" smtClean="0"/>
              <a:t>myiis</a:t>
            </a:r>
            <a:r>
              <a:rPr lang="de-DE" sz="3600" dirty="0" smtClean="0"/>
              <a:t>::</a:t>
            </a:r>
            <a:r>
              <a:rPr lang="de-DE" sz="3600" dirty="0" err="1" smtClean="0"/>
              <a:t>default</a:t>
            </a:r>
            <a:r>
              <a:rPr lang="de-DE" sz="3600" dirty="0" smtClean="0"/>
              <a:t>]</a:t>
            </a:r>
          </a:p>
          <a:p>
            <a:r>
              <a:rPr lang="de-DE" sz="3600" dirty="0" smtClean="0"/>
              <a:t>    </a:t>
            </a:r>
            <a:r>
              <a:rPr lang="de-DE" sz="3600" dirty="0" err="1"/>
              <a:t>verifier</a:t>
            </a:r>
            <a:r>
              <a:rPr lang="de-DE" sz="3600" dirty="0"/>
              <a:t>:</a:t>
            </a:r>
          </a:p>
          <a:p>
            <a:r>
              <a:rPr lang="de-DE" sz="3600" dirty="0"/>
              <a:t>      </a:t>
            </a:r>
            <a:r>
              <a:rPr lang="de-DE" sz="3600" dirty="0" err="1"/>
              <a:t>inspec_tests</a:t>
            </a:r>
            <a:r>
              <a:rPr lang="de-DE" sz="3600" dirty="0"/>
              <a:t>:</a:t>
            </a:r>
          </a:p>
          <a:p>
            <a:r>
              <a:rPr lang="de-DE" sz="3600" dirty="0"/>
              <a:t>        - </a:t>
            </a:r>
            <a:r>
              <a:rPr lang="de-DE" sz="3600" dirty="0" err="1"/>
              <a:t>test</a:t>
            </a:r>
            <a:r>
              <a:rPr lang="de-DE" sz="3600" dirty="0"/>
              <a:t>/</a:t>
            </a:r>
            <a:r>
              <a:rPr lang="de-DE" sz="3600" dirty="0" err="1"/>
              <a:t>integration</a:t>
            </a:r>
            <a:r>
              <a:rPr lang="de-DE" sz="3600" dirty="0"/>
              <a:t>/</a:t>
            </a:r>
            <a:r>
              <a:rPr lang="de-DE" sz="3600" dirty="0" err="1"/>
              <a:t>default</a:t>
            </a:r>
            <a:endParaRPr lang="de-DE" sz="3600" dirty="0"/>
          </a:p>
          <a:p>
            <a:endParaRPr lang="de-DE" sz="3600" dirty="0"/>
          </a:p>
        </p:txBody>
      </p:sp>
      <p:sp>
        <p:nvSpPr>
          <p:cNvPr id="5" name="Text Placeholder 4"/>
          <p:cNvSpPr>
            <a:spLocks noGrp="1"/>
          </p:cNvSpPr>
          <p:nvPr>
            <p:ph type="body" sz="quarter" idx="11"/>
          </p:nvPr>
        </p:nvSpPr>
        <p:spPr/>
        <p:txBody>
          <a:bodyPr>
            <a:noAutofit/>
          </a:bodyPr>
          <a:lstStyle/>
          <a:p>
            <a:r>
              <a:rPr lang="en-US" sz="4000" dirty="0"/>
              <a:t>~/chef-repo/cookbook</a:t>
            </a:r>
            <a:r>
              <a:rPr lang="en-US" sz="4000" dirty="0" smtClean="0"/>
              <a:t>/</a:t>
            </a:r>
            <a:r>
              <a:rPr lang="en-US" sz="4000" dirty="0" err="1" smtClean="0"/>
              <a:t>myiis</a:t>
            </a:r>
            <a:r>
              <a:rPr lang="en-US" sz="4000" dirty="0" smtClean="0"/>
              <a:t>/</a:t>
            </a:r>
            <a:r>
              <a:rPr lang="en-US" sz="4000" dirty="0"/>
              <a:t>.</a:t>
            </a:r>
            <a:r>
              <a:rPr lang="en-US" sz="4000" dirty="0" err="1"/>
              <a:t>kitchen.yml</a:t>
            </a:r>
            <a:endParaRPr lang="en-US" sz="4000" dirty="0"/>
          </a:p>
        </p:txBody>
      </p:sp>
      <p:sp>
        <p:nvSpPr>
          <p:cNvPr id="2" name="Footer Placeholder 1"/>
          <p:cNvSpPr>
            <a:spLocks noGrp="1"/>
          </p:cNvSpPr>
          <p:nvPr>
            <p:ph type="ftr" sz="quarter" idx="4294967295"/>
          </p:nvPr>
        </p:nvSpPr>
        <p:spPr>
          <a:xfrm>
            <a:off x="324400" y="8579607"/>
            <a:ext cx="5681953" cy="507556"/>
          </a:xfrm>
          <a:prstGeom prst="rect">
            <a:avLst/>
          </a:prstGeom>
        </p:spPr>
        <p:txBody>
          <a:bodyPr/>
          <a:lstStyle/>
          <a:p>
            <a:pPr algn="l"/>
            <a:r>
              <a:rPr lang="en-US" dirty="0">
                <a:solidFill>
                  <a:srgbClr val="7D868C"/>
                </a:solidFill>
              </a:rPr>
              <a:t>©</a:t>
            </a:r>
            <a:r>
              <a:rPr lang="is-IS" dirty="0">
                <a:solidFill>
                  <a:srgbClr val="7D868C"/>
                </a:solidFill>
              </a:rPr>
              <a:t>2019</a:t>
            </a:r>
            <a:r>
              <a:rPr lang="en-US" dirty="0">
                <a:solidFill>
                  <a:srgbClr val="7D868C"/>
                </a:solidFill>
              </a:rPr>
              <a:t> Chef Software Inc</a:t>
            </a:r>
            <a:r>
              <a:rPr lang="en-US" dirty="0"/>
              <a:t>.</a:t>
            </a:r>
          </a:p>
        </p:txBody>
      </p:sp>
      <p:sp>
        <p:nvSpPr>
          <p:cNvPr id="3" name="Slide Number Placeholder 2"/>
          <p:cNvSpPr>
            <a:spLocks noGrp="1"/>
          </p:cNvSpPr>
          <p:nvPr>
            <p:ph type="sldNum" sz="quarter" idx="4294967295"/>
          </p:nvPr>
        </p:nvSpPr>
        <p:spPr>
          <a:xfrm>
            <a:off x="6299200" y="8579662"/>
            <a:ext cx="3657600" cy="486833"/>
          </a:xfrm>
          <a:prstGeom prst="rect">
            <a:avLst/>
          </a:prstGeom>
        </p:spPr>
        <p:txBody>
          <a:bodyPr/>
          <a:lstStyle/>
          <a:p>
            <a:fld id="{D3C6E21F-9381-4880-84FB-1E73165A9E9D}" type="slidenum">
              <a:rPr lang="en-US" smtClean="0"/>
              <a:pPr/>
              <a:t>14</a:t>
            </a:fld>
            <a:endParaRPr lang="en-US" dirty="0"/>
          </a:p>
        </p:txBody>
      </p:sp>
      <p:sp>
        <p:nvSpPr>
          <p:cNvPr id="14" name="Rectangle 13"/>
          <p:cNvSpPr/>
          <p:nvPr/>
        </p:nvSpPr>
        <p:spPr bwMode="auto">
          <a:xfrm>
            <a:off x="4414921" y="4068166"/>
            <a:ext cx="4341095" cy="568681"/>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368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5580480"/>
          </a:xfrm>
        </p:spPr>
        <p:txBody>
          <a:bodyPr/>
          <a:lstStyle/>
          <a:p>
            <a:r>
              <a:rPr lang="en-US" sz="2400" dirty="0"/>
              <a:t>Instance           Driver  Provisioner  Verifier  Transport  Last Action </a:t>
            </a:r>
          </a:p>
          <a:p>
            <a:r>
              <a:rPr lang="en-US" sz="2300" dirty="0"/>
              <a:t>default</a:t>
            </a:r>
            <a:r>
              <a:rPr lang="en-US" sz="2300" dirty="0" smtClean="0"/>
              <a:t>-windows-2012R2  EC2  </a:t>
            </a:r>
            <a:r>
              <a:rPr lang="en-US" sz="2300" dirty="0" err="1"/>
              <a:t>ChefZero</a:t>
            </a:r>
            <a:r>
              <a:rPr lang="en-US" sz="2300" dirty="0"/>
              <a:t>     </a:t>
            </a:r>
            <a:r>
              <a:rPr lang="en-US" sz="2300" dirty="0" err="1"/>
              <a:t>InSpec</a:t>
            </a:r>
            <a:r>
              <a:rPr lang="en-US" sz="2300" dirty="0"/>
              <a:t>    </a:t>
            </a:r>
            <a:r>
              <a:rPr lang="en-US" sz="2300" dirty="0" err="1" smtClean="0"/>
              <a:t>Winrm</a:t>
            </a:r>
            <a:r>
              <a:rPr lang="en-US" sz="2300" dirty="0" smtClean="0"/>
              <a:t>        </a:t>
            </a:r>
            <a:r>
              <a:rPr lang="en-US" sz="2300" dirty="0"/>
              <a:t>&lt;Not Created</a:t>
            </a:r>
            <a:r>
              <a:rPr lang="en-US" sz="2300" dirty="0" smtClean="0"/>
              <a:t>&gt;</a:t>
            </a:r>
            <a:endParaRPr lang="en-US" sz="2300" dirty="0"/>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a:xfrm>
            <a:off x="1141888" y="2810880"/>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Test Matrix for Test Kitchen</a:t>
            </a:r>
          </a:p>
        </p:txBody>
      </p:sp>
    </p:spTree>
    <p:extLst>
      <p:ext uri="{BB962C8B-B14F-4D97-AF65-F5344CB8AC3E}">
        <p14:creationId xmlns:p14="http://schemas.microsoft.com/office/powerpoint/2010/main" val="3652329642"/>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-----&gt; Creating &lt;default</a:t>
            </a:r>
            <a:r>
              <a:rPr lang="en-US" dirty="0" smtClean="0"/>
              <a:t>-windows-2012R2&gt;</a:t>
            </a:r>
            <a:r>
              <a:rPr lang="en-US" dirty="0"/>
              <a:t>...</a:t>
            </a:r>
          </a:p>
          <a:p>
            <a:r>
              <a:rPr lang="en-US" dirty="0" smtClean="0"/>
              <a:t>-</a:t>
            </a:r>
            <a:r>
              <a:rPr lang="en-US" dirty="0"/>
              <a:t>----&gt; Creating &lt;default-windows-2012R2&gt;...</a:t>
            </a:r>
          </a:p>
          <a:p>
            <a:r>
              <a:rPr lang="en-US" dirty="0"/>
              <a:t>       Detected platform: windows version 2012rtm on x86_64. Instance Type: t2.2xlarge. Default username: administrator (default)</a:t>
            </a:r>
            <a:r>
              <a:rPr lang="en-US" dirty="0" smtClean="0"/>
              <a:t>.</a:t>
            </a:r>
          </a:p>
          <a:p>
            <a:r>
              <a:rPr lang="en-US" dirty="0" smtClean="0"/>
              <a:t>. . . . . . . . </a:t>
            </a:r>
            <a:endParaRPr lang="en-US" dirty="0"/>
          </a:p>
          <a:p>
            <a:r>
              <a:rPr lang="en-US" dirty="0"/>
              <a:t>       Finished creating &lt;default-windows-2012R2&gt; (3m10.37s).</a:t>
            </a:r>
          </a:p>
          <a:p>
            <a:r>
              <a:rPr lang="en-US" dirty="0"/>
              <a:t>-----&gt; Kitchen is finished. (3m21.15s)</a:t>
            </a:r>
          </a:p>
          <a:p>
            <a:r>
              <a:rPr lang="en-US" dirty="0"/>
              <a:t>PS C:\Users\Administrator\cookbooks\</a:t>
            </a:r>
            <a:r>
              <a:rPr lang="en-US" dirty="0" err="1"/>
              <a:t>myiis</a:t>
            </a:r>
            <a:r>
              <a:rPr lang="en-US" dirty="0"/>
              <a:t>&gt;</a:t>
            </a:r>
          </a:p>
        </p:txBody>
      </p:sp>
      <p:sp>
        <p:nvSpPr>
          <p:cNvPr id="3" name="Text Placeholder 2"/>
          <p:cNvSpPr>
            <a:spLocks noGrp="1"/>
          </p:cNvSpPr>
          <p:nvPr>
            <p:ph type="body" sz="quarter" idx="11"/>
          </p:nvPr>
        </p:nvSpPr>
        <p:spPr/>
        <p:txBody>
          <a:bodyPr/>
          <a:lstStyle/>
          <a:p>
            <a:r>
              <a:rPr lang="en-US" dirty="0"/>
              <a:t>&gt; kitchen create</a:t>
            </a:r>
          </a:p>
        </p:txBody>
      </p:sp>
      <p:sp>
        <p:nvSpPr>
          <p:cNvPr id="5" name="Title 4"/>
          <p:cNvSpPr>
            <a:spLocks noGrp="1"/>
          </p:cNvSpPr>
          <p:nvPr>
            <p:ph type="title"/>
          </p:nvPr>
        </p:nvSpPr>
        <p:spPr/>
        <p:txBody>
          <a:bodyPr/>
          <a:lstStyle/>
          <a:p>
            <a:r>
              <a:rPr lang="en-US" dirty="0"/>
              <a:t>Create the Virtual Instance</a:t>
            </a:r>
          </a:p>
        </p:txBody>
      </p:sp>
    </p:spTree>
    <p:extLst>
      <p:ext uri="{BB962C8B-B14F-4D97-AF65-F5344CB8AC3E}">
        <p14:creationId xmlns:p14="http://schemas.microsoft.com/office/powerpoint/2010/main" val="2048798773"/>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&gt; kitchen login</a:t>
            </a:r>
          </a:p>
        </p:txBody>
      </p:sp>
      <p:sp>
        <p:nvSpPr>
          <p:cNvPr id="5" name="Title 4"/>
          <p:cNvSpPr>
            <a:spLocks noGrp="1"/>
          </p:cNvSpPr>
          <p:nvPr>
            <p:ph type="title"/>
          </p:nvPr>
        </p:nvSpPr>
        <p:spPr/>
        <p:txBody>
          <a:bodyPr/>
          <a:lstStyle/>
          <a:p>
            <a:r>
              <a:rPr lang="en-US" dirty="0"/>
              <a:t>Inspect the Virtual Instance</a:t>
            </a:r>
          </a:p>
        </p:txBody>
      </p:sp>
      <p:pic>
        <p:nvPicPr>
          <p:cNvPr id="6" name="Picture 5" descr="Screen Shot 2018-11-30 at 12.35.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719" y="2312824"/>
            <a:ext cx="9457224" cy="5515172"/>
          </a:xfrm>
          <a:prstGeom prst="rect">
            <a:avLst/>
          </a:prstGeom>
        </p:spPr>
      </p:pic>
    </p:spTree>
    <p:extLst>
      <p:ext uri="{BB962C8B-B14F-4D97-AF65-F5344CB8AC3E}">
        <p14:creationId xmlns:p14="http://schemas.microsoft.com/office/powerpoint/2010/main" val="1988847085"/>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&gt; kitchen login</a:t>
            </a:r>
          </a:p>
        </p:txBody>
      </p:sp>
      <p:sp>
        <p:nvSpPr>
          <p:cNvPr id="5" name="Title 4"/>
          <p:cNvSpPr>
            <a:spLocks noGrp="1"/>
          </p:cNvSpPr>
          <p:nvPr>
            <p:ph type="title"/>
          </p:nvPr>
        </p:nvSpPr>
        <p:spPr/>
        <p:txBody>
          <a:bodyPr/>
          <a:lstStyle/>
          <a:p>
            <a:r>
              <a:rPr lang="en-US" dirty="0"/>
              <a:t>Inspect the Virtual Instance</a:t>
            </a:r>
          </a:p>
        </p:txBody>
      </p:sp>
      <p:pic>
        <p:nvPicPr>
          <p:cNvPr id="2" name="Picture 1" descr="Screen Shot 2018-11-30 at 12.3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7860" y="2208400"/>
            <a:ext cx="5549900" cy="5778500"/>
          </a:xfrm>
          <a:prstGeom prst="rect">
            <a:avLst/>
          </a:prstGeom>
        </p:spPr>
      </p:pic>
      <p:sp>
        <p:nvSpPr>
          <p:cNvPr id="4" name="TextBox 3"/>
          <p:cNvSpPr txBox="1"/>
          <p:nvPr/>
        </p:nvSpPr>
        <p:spPr bwMode="white">
          <a:xfrm>
            <a:off x="1149804" y="3415591"/>
            <a:ext cx="914400" cy="914400"/>
          </a:xfrm>
          <a:prstGeom prst="rect">
            <a:avLst/>
          </a:prstGeom>
        </p:spPr>
        <p:txBody>
          <a:bodyPr vert="horz" wrap="none" lIns="91440" tIns="91440" rIns="91440" bIns="91440" rtlCol="0">
            <a:noAutofit/>
          </a:bodyPr>
          <a:lstStyle/>
          <a:p>
            <a:r>
              <a:rPr lang="en-US" sz="3600" dirty="0" smtClean="0"/>
              <a:t>Password for </a:t>
            </a:r>
          </a:p>
          <a:p>
            <a:r>
              <a:rPr lang="en-US" sz="3600" dirty="0" smtClean="0"/>
              <a:t>our instances:</a:t>
            </a:r>
          </a:p>
          <a:p>
            <a:endParaRPr lang="en-US" sz="3600" dirty="0"/>
          </a:p>
          <a:p>
            <a:r>
              <a:rPr lang="en-US" sz="3600" dirty="0" smtClean="0"/>
              <a:t>Cod3Can!</a:t>
            </a:r>
          </a:p>
        </p:txBody>
      </p:sp>
    </p:spTree>
    <p:extLst>
      <p:ext uri="{BB962C8B-B14F-4D97-AF65-F5344CB8AC3E}">
        <p14:creationId xmlns:p14="http://schemas.microsoft.com/office/powerpoint/2010/main" val="2690110079"/>
      </p:ext>
    </p:extLst>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&gt; kitchen login</a:t>
            </a:r>
          </a:p>
        </p:txBody>
      </p:sp>
      <p:sp>
        <p:nvSpPr>
          <p:cNvPr id="5" name="Title 4"/>
          <p:cNvSpPr>
            <a:spLocks noGrp="1"/>
          </p:cNvSpPr>
          <p:nvPr>
            <p:ph type="title"/>
          </p:nvPr>
        </p:nvSpPr>
        <p:spPr/>
        <p:txBody>
          <a:bodyPr/>
          <a:lstStyle/>
          <a:p>
            <a:r>
              <a:rPr lang="en-US" dirty="0"/>
              <a:t>Inspect the Virtual Instance</a:t>
            </a:r>
          </a:p>
        </p:txBody>
      </p:sp>
      <p:pic>
        <p:nvPicPr>
          <p:cNvPr id="6" name="Picture 5" descr="Screen Shot 2018-11-30 at 12.38.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155" y="2221406"/>
            <a:ext cx="5761855" cy="5833520"/>
          </a:xfrm>
          <a:prstGeom prst="rect">
            <a:avLst/>
          </a:prstGeom>
        </p:spPr>
      </p:pic>
    </p:spTree>
    <p:extLst>
      <p:ext uri="{BB962C8B-B14F-4D97-AF65-F5344CB8AC3E}">
        <p14:creationId xmlns:p14="http://schemas.microsoft.com/office/powerpoint/2010/main" val="772459917"/>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Write an integration test</a:t>
            </a:r>
          </a:p>
          <a:p>
            <a:pPr marL="457200" indent="-457200">
              <a:buFont typeface="Wingdings" charset="2"/>
              <a:buChar char="Ø"/>
            </a:pPr>
            <a:r>
              <a:rPr lang="en-US" dirty="0"/>
              <a:t>Use Test Kitchen to create, converge, and verify a recipe</a:t>
            </a:r>
          </a:p>
          <a:p>
            <a:pPr marL="457200" indent="-457200">
              <a:buFont typeface="Wingdings" charset="2"/>
              <a:buChar char="Ø"/>
            </a:pPr>
            <a:r>
              <a:rPr lang="en-US" dirty="0"/>
              <a:t>Develop a cookbook with a test-driven approach</a:t>
            </a:r>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Exit the Virtual Instance</a:t>
            </a:r>
          </a:p>
        </p:txBody>
      </p:sp>
      <p:pic>
        <p:nvPicPr>
          <p:cNvPr id="8" name="Picture 7" descr="Screen Shot 2018-11-30 at 12.40.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156" y="2743182"/>
            <a:ext cx="10198100" cy="1447800"/>
          </a:xfrm>
          <a:prstGeom prst="rect">
            <a:avLst/>
          </a:prstGeom>
        </p:spPr>
      </p:pic>
      <p:cxnSp>
        <p:nvCxnSpPr>
          <p:cNvPr id="3" name="Straight Arrow Connector 2"/>
          <p:cNvCxnSpPr/>
          <p:nvPr/>
        </p:nvCxnSpPr>
        <p:spPr>
          <a:xfrm flipH="1" flipV="1">
            <a:off x="11630128" y="3498283"/>
            <a:ext cx="2272554" cy="3743387"/>
          </a:xfrm>
          <a:prstGeom prst="straightConnector1">
            <a:avLst/>
          </a:prstGeom>
          <a:ln w="158750">
            <a:solidFill>
              <a:schemeClr val="accent4"/>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897037"/>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-----&gt; Converging &lt;default</a:t>
            </a:r>
            <a:r>
              <a:rPr lang="en-US" dirty="0" smtClean="0"/>
              <a:t>-windows2012r2&gt;</a:t>
            </a:r>
            <a:r>
              <a:rPr lang="en-US" dirty="0"/>
              <a: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Converge the Virtual Instance</a:t>
            </a:r>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Starting Kitchen (v1.19.2)</a:t>
            </a:r>
          </a:p>
          <a:p>
            <a:r>
              <a:rPr lang="en-US" sz="2400" dirty="0">
                <a:solidFill>
                  <a:schemeClr val="accent5"/>
                </a:solidFill>
              </a:rPr>
              <a:t>-----&gt; Verifying &lt;default-centos-69&gt;...</a:t>
            </a:r>
          </a:p>
          <a:p>
            <a:r>
              <a:rPr lang="en-US" sz="2400" dirty="0">
                <a:solidFill>
                  <a:schemeClr val="accent5"/>
                </a:solidFill>
              </a:rPr>
              <a:t>       Use `/home/chef/apache/test/smoke/default` for testing</a:t>
            </a:r>
          </a:p>
          <a:p>
            <a:r>
              <a:rPr lang="en-US" sz="2400" dirty="0"/>
              <a:t>...</a:t>
            </a:r>
          </a:p>
          <a:p>
            <a:r>
              <a:rPr lang="en-US" sz="2400" dirty="0"/>
              <a:t>Target:  </a:t>
            </a:r>
            <a:r>
              <a:rPr lang="en-US" sz="2400" dirty="0" err="1"/>
              <a:t>ssh</a:t>
            </a:r>
            <a:r>
              <a:rPr lang="en-US" sz="2400" dirty="0"/>
              <a:t>://kitchen@localhost:32768</a:t>
            </a:r>
          </a:p>
          <a:p>
            <a:endParaRPr lang="en-US" sz="2400" dirty="0"/>
          </a:p>
          <a:p>
            <a:r>
              <a:rPr lang="en-US" sz="2400" dirty="0">
                <a:solidFill>
                  <a:schemeClr val="accent6"/>
                </a:solidFill>
              </a:rPr>
              <a:t>  </a:t>
            </a:r>
            <a:r>
              <a:rPr lang="en-US" sz="2400" dirty="0">
                <a:solidFill>
                  <a:schemeClr val="bg1"/>
                </a:solidFill>
              </a:rPr>
              <a:t>Port 80</a:t>
            </a:r>
          </a:p>
          <a:p>
            <a:r>
              <a:rPr lang="en-US" sz="2400" dirty="0">
                <a:solidFill>
                  <a:schemeClr val="accent6"/>
                </a:solidFill>
              </a:rPr>
              <a:t>     </a:t>
            </a:r>
            <a:r>
              <a:rPr lang="en-US" sz="2400" dirty="0">
                <a:solidFill>
                  <a:srgbClr val="01D75F"/>
                </a:solidFill>
              </a:rPr>
              <a:t>✔  should be listening</a:t>
            </a:r>
          </a:p>
          <a:p>
            <a:r>
              <a:rPr lang="en-US" sz="2400" dirty="0">
                <a:solidFill>
                  <a:schemeClr val="bg1"/>
                </a:solidFill>
              </a:rPr>
              <a:t>  Command curl</a:t>
            </a:r>
          </a:p>
          <a:p>
            <a:r>
              <a:rPr lang="en-US" sz="2400" dirty="0">
                <a:solidFill>
                  <a:schemeClr val="accent6"/>
                </a:solidFill>
              </a:rPr>
              <a:t>     </a:t>
            </a:r>
            <a:r>
              <a:rPr lang="en-US" sz="2400" dirty="0">
                <a:solidFill>
                  <a:srgbClr val="01D75F"/>
                </a:solidFill>
              </a:rPr>
              <a:t>✔  Command curl localhost </a:t>
            </a:r>
            <a:r>
              <a:rPr lang="en-US" sz="2400" dirty="0" err="1">
                <a:solidFill>
                  <a:srgbClr val="01D75F"/>
                </a:solidFill>
              </a:rPr>
              <a:t>stdout</a:t>
            </a:r>
            <a:r>
              <a:rPr lang="en-US" sz="2400" dirty="0">
                <a:solidFill>
                  <a:srgbClr val="01D75F"/>
                </a:solidFill>
              </a:rPr>
              <a:t> should match /Welcome Home/</a:t>
            </a:r>
          </a:p>
          <a:p>
            <a:endParaRPr lang="en-US" sz="2400" dirty="0">
              <a:solidFill>
                <a:schemeClr val="accent6"/>
              </a:solidFill>
            </a:endParaRPr>
          </a:p>
          <a:p>
            <a:r>
              <a:rPr lang="en-US" sz="2400" dirty="0">
                <a:solidFill>
                  <a:schemeClr val="bg1"/>
                </a:solidFill>
              </a:rPr>
              <a:t>Summary: </a:t>
            </a:r>
            <a:r>
              <a:rPr lang="en-US" sz="2400" dirty="0">
                <a:solidFill>
                  <a:srgbClr val="01D75F"/>
                </a:solidFill>
              </a:rPr>
              <a:t>2 successful</a:t>
            </a:r>
            <a:r>
              <a:rPr lang="en-US" sz="2400" dirty="0">
                <a:solidFill>
                  <a:schemeClr val="bg1"/>
                </a:solidFill>
              </a:rPr>
              <a:t>,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Content Placeholder 5"/>
          <p:cNvSpPr>
            <a:spLocks noGrp="1"/>
          </p:cNvSpPr>
          <p:nvPr>
            <p:ph sz="quarter" idx="12"/>
          </p:nvPr>
        </p:nvSpPr>
        <p:spPr>
          <a:xfrm>
            <a:off x="1121104" y="7339230"/>
            <a:ext cx="14420850" cy="557213"/>
          </a:xfrm>
        </p:spPr>
        <p:txBody>
          <a:bodyPr/>
          <a:lstStyle/>
          <a:p>
            <a:endParaRPr lang="en-US" dirty="0"/>
          </a:p>
        </p:txBody>
      </p:sp>
      <p:sp>
        <p:nvSpPr>
          <p:cNvPr id="5" name="Title 4"/>
          <p:cNvSpPr>
            <a:spLocks noGrp="1"/>
          </p:cNvSpPr>
          <p:nvPr>
            <p:ph type="title"/>
          </p:nvPr>
        </p:nvSpPr>
        <p:spPr/>
        <p:txBody>
          <a:bodyPr/>
          <a:lstStyle/>
          <a:p>
            <a:r>
              <a:rPr lang="en-US" dirty="0"/>
              <a:t>Re-Verify the </a:t>
            </a:r>
            <a:r>
              <a:rPr lang="en-US"/>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 Webserver Cookbook</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76247751"/>
      </p:ext>
    </p:extLst>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Write an integration test</a:t>
            </a:r>
          </a:p>
          <a:p>
            <a:pPr marL="457200" indent="-457200">
              <a:buFont typeface="Wingdings" charset="2"/>
              <a:buChar char="Ø"/>
            </a:pPr>
            <a:r>
              <a:rPr lang="en-US" dirty="0"/>
              <a:t>Use Test Kitchen to create, converge, and verify a recipe</a:t>
            </a:r>
          </a:p>
          <a:p>
            <a:pPr marL="457200" indent="-457200">
              <a:buFont typeface="Wingdings" charset="2"/>
              <a:buChar char="Ø"/>
            </a:pPr>
            <a:r>
              <a:rPr lang="en-US" dirty="0"/>
              <a:t>Develop a cookbook with a test-driven approach</a:t>
            </a:r>
          </a:p>
        </p:txBody>
      </p:sp>
    </p:spTree>
    <p:extLst>
      <p:ext uri="{BB962C8B-B14F-4D97-AF65-F5344CB8AC3E}">
        <p14:creationId xmlns:p14="http://schemas.microsoft.com/office/powerpoint/2010/main" val="118853676"/>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Web Server</a:t>
            </a:r>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a:t>Install the </a:t>
            </a:r>
            <a:r>
              <a:rPr lang="en-US" sz="4800" dirty="0" smtClean="0"/>
              <a:t>IIS web server</a:t>
            </a:r>
            <a:endParaRPr lang="en-US" sz="4800" dirty="0"/>
          </a:p>
          <a:p>
            <a:pPr marL="514350" indent="-514350">
              <a:buFont typeface="+mj-lt"/>
              <a:buAutoNum type="arabicPeriod"/>
            </a:pPr>
            <a:r>
              <a:rPr lang="en-US" sz="4800" dirty="0"/>
              <a:t>Write out a test page</a:t>
            </a:r>
          </a:p>
          <a:p>
            <a:pPr marL="514350" indent="-514350">
              <a:buFont typeface="+mj-lt"/>
              <a:buAutoNum type="arabicPeriod"/>
            </a:pPr>
            <a:r>
              <a:rPr lang="en-US" sz="4800" dirty="0"/>
              <a:t>Start and enable the </a:t>
            </a:r>
            <a:r>
              <a:rPr lang="en-US" sz="4800" dirty="0" smtClean="0"/>
              <a:t>w3svc service</a:t>
            </a:r>
            <a:endParaRPr lang="en-US" sz="4800" dirty="0"/>
          </a:p>
          <a:p>
            <a:pPr marL="514350" indent="-514350">
              <a:buFont typeface="+mj-lt"/>
              <a:buAutoNum type="arabicPeriod"/>
            </a:pPr>
            <a:endParaRPr lang="en-US" sz="4800" dirty="0"/>
          </a:p>
        </p:txBody>
      </p:sp>
    </p:spTree>
    <p:extLst>
      <p:ext uri="{BB962C8B-B14F-4D97-AF65-F5344CB8AC3E}">
        <p14:creationId xmlns:p14="http://schemas.microsoft.com/office/powerpoint/2010/main" val="1896113327"/>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Potential User </a:t>
            </a:r>
            <a:r>
              <a:rPr lang="en-US"/>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user</a:t>
            </a:r>
          </a:p>
          <a:p>
            <a:r>
              <a:rPr lang="en-US" sz="4800" dirty="0"/>
              <a:t>When </a:t>
            </a:r>
            <a:r>
              <a:rPr lang="en-US" sz="4800" b="1" dirty="0"/>
              <a:t>I visit the company website in my browser</a:t>
            </a:r>
          </a:p>
          <a:p>
            <a:r>
              <a:rPr lang="en-US" sz="4800" dirty="0"/>
              <a:t>Then I should </a:t>
            </a:r>
            <a:r>
              <a:rPr lang="en-US" sz="4800" b="1" dirty="0"/>
              <a:t>see a welcome message</a:t>
            </a:r>
          </a:p>
        </p:txBody>
      </p:sp>
    </p:spTree>
    <p:extLst>
      <p:ext uri="{BB962C8B-B14F-4D97-AF65-F5344CB8AC3E}">
        <p14:creationId xmlns:p14="http://schemas.microsoft.com/office/powerpoint/2010/main" val="1337356791"/>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Web Server</a:t>
            </a:r>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a:t>Install the </a:t>
            </a:r>
            <a:r>
              <a:rPr lang="en-US" sz="4800" dirty="0" smtClean="0"/>
              <a:t>IIS web server</a:t>
            </a:r>
            <a:endParaRPr lang="en-US" sz="4800" dirty="0"/>
          </a:p>
          <a:p>
            <a:pPr marL="514350" indent="-514350">
              <a:buFont typeface="+mj-lt"/>
              <a:buAutoNum type="arabicPeriod"/>
            </a:pPr>
            <a:r>
              <a:rPr lang="en-US" sz="4800" dirty="0"/>
              <a:t>Write out a test page</a:t>
            </a:r>
          </a:p>
          <a:p>
            <a:pPr marL="514350" indent="-514350">
              <a:buFont typeface="+mj-lt"/>
              <a:buAutoNum type="arabicPeriod"/>
            </a:pPr>
            <a:r>
              <a:rPr lang="en-US" sz="4800" dirty="0"/>
              <a:t>Start and enable the </a:t>
            </a:r>
            <a:r>
              <a:rPr lang="en-US" sz="4800" dirty="0" smtClean="0"/>
              <a:t>w3svc service</a:t>
            </a:r>
            <a:endParaRPr lang="en-US" sz="4800" dirty="0"/>
          </a:p>
          <a:p>
            <a:pPr marL="514350" indent="-514350">
              <a:buFont typeface="+mj-lt"/>
              <a:buAutoNum type="arabicPeriod"/>
            </a:pPr>
            <a:endParaRPr lang="en-US" sz="4800" dirty="0"/>
          </a:p>
        </p:txBody>
      </p:sp>
    </p:spTree>
    <p:extLst>
      <p:ext uri="{BB962C8B-B14F-4D97-AF65-F5344CB8AC3E}">
        <p14:creationId xmlns:p14="http://schemas.microsoft.com/office/powerpoint/2010/main" val="1253748095"/>
      </p:ext>
    </p:extLst>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1735699185"/>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t>
            </a:r>
            <a:r>
              <a:rPr lang="en-US" dirty="0" smtClean="0"/>
              <a:t>~/chef-repo/cookbooks</a:t>
            </a:r>
            <a:endParaRPr lang="en-US" dirty="0"/>
          </a:p>
        </p:txBody>
      </p:sp>
      <p:sp>
        <p:nvSpPr>
          <p:cNvPr id="5" name="Title 4"/>
          <p:cNvSpPr>
            <a:spLocks noGrp="1"/>
          </p:cNvSpPr>
          <p:nvPr>
            <p:ph type="title"/>
          </p:nvPr>
        </p:nvSpPr>
        <p:spPr/>
        <p:txBody>
          <a:bodyPr>
            <a:normAutofit/>
          </a:bodyPr>
          <a:lstStyle/>
          <a:p>
            <a:r>
              <a:rPr lang="en-US" dirty="0" smtClean="0"/>
              <a:t>Start in the Cookbooks Directory</a:t>
            </a:r>
            <a:endParaRPr lang="en-US" dirty="0"/>
          </a:p>
        </p:txBody>
      </p:sp>
    </p:spTree>
    <p:extLst>
      <p:ext uri="{BB962C8B-B14F-4D97-AF65-F5344CB8AC3E}">
        <p14:creationId xmlns:p14="http://schemas.microsoft.com/office/powerpoint/2010/main" val="1162474069"/>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C</a:t>
            </a:r>
            <a:r>
              <a:rPr lang="en-US" dirty="0"/>
              <a:t>:\USERS\ADMINISTRATOR</a:t>
            </a:r>
            <a:r>
              <a:rPr lang="en-US" dirty="0" smtClean="0"/>
              <a:t>\CHEF-REPO\COOKBOOKS\MYIIS</a:t>
            </a:r>
            <a:endParaRPr lang="en-US" dirty="0"/>
          </a:p>
          <a:p>
            <a:r>
              <a:rPr lang="en-US" smtClean="0"/>
              <a:t>├</a:t>
            </a:r>
            <a:r>
              <a:rPr lang="en-US" dirty="0"/>
              <a:t>───recipes</a:t>
            </a:r>
          </a:p>
          <a:p>
            <a:r>
              <a:rPr lang="en-US" dirty="0"/>
              <a:t>├───spec</a:t>
            </a:r>
          </a:p>
          <a:p>
            <a:r>
              <a:rPr lang="en-US" dirty="0"/>
              <a:t>│   └───unit</a:t>
            </a:r>
          </a:p>
          <a:p>
            <a:r>
              <a:rPr lang="en-US" dirty="0"/>
              <a:t>│       └───recipes</a:t>
            </a:r>
          </a:p>
          <a:p>
            <a:r>
              <a:rPr lang="en-US" dirty="0"/>
              <a:t>└───test</a:t>
            </a:r>
          </a:p>
          <a:p>
            <a:r>
              <a:rPr lang="en-US" dirty="0"/>
              <a:t>    └───integration</a:t>
            </a:r>
          </a:p>
          <a:p>
            <a:r>
              <a:rPr lang="en-US" dirty="0"/>
              <a:t>        └───</a:t>
            </a:r>
            <a:r>
              <a:rPr lang="en-US" dirty="0" smtClean="0"/>
              <a:t>default</a:t>
            </a:r>
            <a:endParaRPr lang="en-US" dirty="0"/>
          </a:p>
        </p:txBody>
      </p:sp>
      <p:sp>
        <p:nvSpPr>
          <p:cNvPr id="3" name="Text Placeholder 2"/>
          <p:cNvSpPr>
            <a:spLocks noGrp="1"/>
          </p:cNvSpPr>
          <p:nvPr>
            <p:ph type="body" sz="quarter" idx="11"/>
          </p:nvPr>
        </p:nvSpPr>
        <p:spPr/>
        <p:txBody>
          <a:bodyPr/>
          <a:lstStyle/>
          <a:p>
            <a:r>
              <a:rPr lang="en-US" dirty="0"/>
              <a:t>&gt; tree </a:t>
            </a:r>
            <a:r>
              <a:rPr lang="en-US" dirty="0" err="1" smtClean="0"/>
              <a:t>myiis</a:t>
            </a:r>
            <a:endParaRPr lang="en-US" dirty="0"/>
          </a:p>
        </p:txBody>
      </p:sp>
      <p:sp>
        <p:nvSpPr>
          <p:cNvPr id="5" name="Title 4"/>
          <p:cNvSpPr>
            <a:spLocks noGrp="1"/>
          </p:cNvSpPr>
          <p:nvPr>
            <p:ph type="title"/>
          </p:nvPr>
        </p:nvSpPr>
        <p:spPr/>
        <p:txBody>
          <a:bodyPr>
            <a:normAutofit/>
          </a:bodyPr>
          <a:lstStyle/>
          <a:p>
            <a:r>
              <a:rPr lang="en-US" sz="5400" dirty="0"/>
              <a:t>View the Tests in the Generated Cookbook</a:t>
            </a:r>
          </a:p>
        </p:txBody>
      </p:sp>
    </p:spTree>
    <p:extLst>
      <p:ext uri="{BB962C8B-B14F-4D97-AF65-F5344CB8AC3E}">
        <p14:creationId xmlns:p14="http://schemas.microsoft.com/office/powerpoint/2010/main" val="3191126764"/>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Test for the root User</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4" name="Text Placeholder 3"/>
          <p:cNvSpPr>
            <a:spLocks noGrp="1"/>
          </p:cNvSpPr>
          <p:nvPr>
            <p:ph type="body" sz="quarter" idx="11"/>
          </p:nvPr>
        </p:nvSpPr>
        <p:spPr/>
        <p:txBody>
          <a:bodyPr/>
          <a:lstStyle/>
          <a:p>
            <a:r>
              <a:rPr lang="en-US" dirty="0" smtClean="0"/>
              <a:t>chef-repo/cookbooks/</a:t>
            </a:r>
            <a:r>
              <a:rPr lang="en-US" dirty="0" err="1" smtClean="0"/>
              <a:t>myiis</a:t>
            </a:r>
            <a:r>
              <a:rPr lang="en-US" dirty="0" smtClean="0"/>
              <a:t>/</a:t>
            </a:r>
            <a:r>
              <a:rPr lang="en-US" dirty="0"/>
              <a:t>test</a:t>
            </a:r>
            <a:r>
              <a:rPr lang="en-US" dirty="0" smtClean="0"/>
              <a:t>/integration/</a:t>
            </a:r>
            <a:r>
              <a:rPr lang="en-US" dirty="0"/>
              <a:t>default/</a:t>
            </a:r>
            <a:r>
              <a:rPr lang="en-US" dirty="0" err="1"/>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a:t>-</a:t>
            </a:r>
          </a:p>
        </p:txBody>
      </p:sp>
    </p:spTree>
    <p:extLst>
      <p:ext uri="{BB962C8B-B14F-4D97-AF65-F5344CB8AC3E}">
        <p14:creationId xmlns:p14="http://schemas.microsoft.com/office/powerpoint/2010/main" val="3560025804"/>
      </p:ext>
    </p:extLst>
  </p:cSld>
  <p:clrMapOvr>
    <a:masterClrMapping/>
  </p:clrMapOvr>
  <p:transition xmlns:p14="http://schemas.microsoft.com/office/powerpoint/2010/mai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Test for Port 80</a:t>
            </a:r>
          </a:p>
        </p:txBody>
      </p:sp>
      <p:sp>
        <p:nvSpPr>
          <p:cNvPr id="3" name="Content Placeholder 2"/>
          <p:cNvSpPr>
            <a:spLocks noGrp="1"/>
          </p:cNvSpPr>
          <p:nvPr>
            <p:ph sz="quarter" idx="10"/>
          </p:nvPr>
        </p:nvSpPr>
        <p:spPr>
          <a:xfrm>
            <a:off x="1121104" y="2113747"/>
            <a:ext cx="14423693" cy="5951611"/>
          </a:xfrm>
        </p:spPr>
        <p:txBody>
          <a:bodyPr/>
          <a:lstStyle/>
          <a:p>
            <a:r>
              <a:rPr lang="en-US" dirty="0"/>
              <a:t># ... FIRST EXAMPLE DELETED ...</a:t>
            </a:r>
          </a:p>
          <a:p>
            <a:endParaRPr lang="en-US" dirty="0"/>
          </a:p>
          <a:p>
            <a:r>
              <a:rPr lang="en-US" dirty="0"/>
              <a:t># This is an example test, replace it with your own test.</a:t>
            </a:r>
          </a:p>
          <a:p>
            <a:r>
              <a:rPr lang="en-US" dirty="0"/>
              <a:t>describe port(80), :skip do</a:t>
            </a:r>
          </a:p>
          <a:p>
            <a:r>
              <a:rPr lang="en-US" dirty="0"/>
              <a:t>  it { should </a:t>
            </a:r>
            <a:r>
              <a:rPr lang="en-US" dirty="0" err="1"/>
              <a:t>be_listening</a:t>
            </a:r>
            <a:r>
              <a:rPr lang="en-US" dirty="0"/>
              <a:t> }</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chef-repo/cookbooks/</a:t>
            </a:r>
            <a:r>
              <a:rPr lang="en-US" dirty="0" err="1"/>
              <a:t>myiis</a:t>
            </a:r>
            <a:r>
              <a:rPr lang="en-US" dirty="0"/>
              <a:t>/test/integration/default/</a:t>
            </a:r>
            <a:r>
              <a:rPr lang="en-US" dirty="0" err="1"/>
              <a:t>default_test.rb</a:t>
            </a:r>
            <a:endParaRPr lang="en-US" dirty="0"/>
          </a:p>
        </p:txBody>
      </p:sp>
      <p:sp>
        <p:nvSpPr>
          <p:cNvPr id="6" name="Text Placeholder 5"/>
          <p:cNvSpPr>
            <a:spLocks noGrp="1"/>
          </p:cNvSpPr>
          <p:nvPr>
            <p:ph type="body" sz="quarter" idx="13"/>
          </p:nvPr>
        </p:nvSpPr>
        <p:spPr>
          <a:xfrm>
            <a:off x="1139359" y="4213348"/>
            <a:ext cx="14404273" cy="536816"/>
          </a:xfrm>
        </p:spPr>
        <p:txBody>
          <a:bodyPr/>
          <a:lstStyle/>
          <a:p>
            <a:endParaRPr lang="en-US" dirty="0"/>
          </a:p>
        </p:txBody>
      </p:sp>
      <p:sp>
        <p:nvSpPr>
          <p:cNvPr id="7" name="Text Placeholder 6"/>
          <p:cNvSpPr>
            <a:spLocks noGrp="1"/>
          </p:cNvSpPr>
          <p:nvPr>
            <p:ph type="body" sz="quarter" idx="12"/>
          </p:nvPr>
        </p:nvSpPr>
        <p:spPr>
          <a:xfrm>
            <a:off x="4854421" y="3672883"/>
            <a:ext cx="1565564" cy="536817"/>
          </a:xfrm>
        </p:spPr>
        <p:txBody>
          <a:bodyPr/>
          <a:lstStyle/>
          <a:p>
            <a:endParaRPr lang="en-US" dirty="0"/>
          </a:p>
        </p:txBody>
      </p:sp>
      <p:sp>
        <p:nvSpPr>
          <p:cNvPr id="9" name="Rectangle 8">
            <a:extLst>
              <a:ext uri="{FF2B5EF4-FFF2-40B4-BE49-F238E27FC236}">
                <a16:creationId xmlns:a16="http://schemas.microsoft.com/office/drawing/2014/main" xmlns="" id="{DA253EF1-A6B1-451B-AA17-64FE7C7B7D61}"/>
              </a:ext>
            </a:extLst>
          </p:cNvPr>
          <p:cNvSpPr/>
          <p:nvPr/>
        </p:nvSpPr>
        <p:spPr bwMode="auto">
          <a:xfrm>
            <a:off x="1139359" y="3130594"/>
            <a:ext cx="12271841" cy="540465"/>
          </a:xfrm>
          <a:prstGeom prst="rect">
            <a:avLst/>
          </a:prstGeom>
          <a:solidFill>
            <a:srgbClr val="FF0000">
              <a:alpha val="25098"/>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5470059"/>
      </p:ext>
    </p:extLst>
  </p:cSld>
  <p:clrMapOvr>
    <a:masterClrMapping/>
  </p:clrMapOvr>
  <p:transition xmlns:p14="http://schemas.microsoft.com/office/powerpoint/2010/mai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Test to Validate a Working Website</a:t>
            </a:r>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a:t>end</a:t>
            </a:r>
          </a:p>
          <a:p>
            <a:endParaRPr lang="en-US" dirty="0"/>
          </a:p>
          <a:p>
            <a:r>
              <a:rPr lang="en-US" dirty="0"/>
              <a:t>describe command('curl http://</a:t>
            </a:r>
            <a:r>
              <a:rPr lang="en-US" dirty="0" err="1"/>
              <a:t>localhost</a:t>
            </a:r>
            <a:r>
              <a:rPr lang="en-US" dirty="0"/>
              <a:t>') do</a:t>
            </a:r>
          </a:p>
          <a:p>
            <a:r>
              <a:rPr lang="en-US" dirty="0"/>
              <a:t>  its(:</a:t>
            </a:r>
            <a:r>
              <a:rPr lang="en-US" dirty="0" err="1"/>
              <a:t>stdout</a:t>
            </a:r>
            <a:r>
              <a:rPr lang="en-US" dirty="0"/>
              <a:t>) { should match(</a:t>
            </a:r>
            <a:r>
              <a:rPr lang="en-US" dirty="0" smtClean="0"/>
              <a:t>/Hello, world/</a:t>
            </a:r>
            <a:r>
              <a:rPr lang="en-US" dirty="0"/>
              <a:t>) }</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chef-repo/cookbooks/</a:t>
            </a:r>
            <a:r>
              <a:rPr lang="en-US" dirty="0" err="1"/>
              <a:t>myiis</a:t>
            </a:r>
            <a:r>
              <a:rPr lang="en-US" dirty="0"/>
              <a:t>/test/integration/default/</a:t>
            </a:r>
            <a:r>
              <a:rPr lang="en-US" dirty="0" err="1"/>
              <a:t>default_test.rb</a:t>
            </a:r>
            <a:endParaRPr lang="en-US" dirty="0"/>
          </a:p>
        </p:txBody>
      </p:sp>
      <p:sp>
        <p:nvSpPr>
          <p:cNvPr id="6" name="Text Placeholder 5"/>
          <p:cNvSpPr>
            <a:spLocks noGrp="1"/>
          </p:cNvSpPr>
          <p:nvPr>
            <p:ph type="body" sz="quarter" idx="13"/>
          </p:nvPr>
        </p:nvSpPr>
        <p:spPr>
          <a:xfrm>
            <a:off x="1112762" y="4140677"/>
            <a:ext cx="14404273" cy="1738000"/>
          </a:xfrm>
        </p:spPr>
        <p:txBody>
          <a:bodyPr/>
          <a:lstStyle/>
          <a:p>
            <a:r>
              <a:rPr lang="en-US" dirty="0"/>
              <a:t>+</a:t>
            </a:r>
          </a:p>
        </p:txBody>
      </p:sp>
    </p:spTree>
    <p:extLst>
      <p:ext uri="{BB962C8B-B14F-4D97-AF65-F5344CB8AC3E}">
        <p14:creationId xmlns:p14="http://schemas.microsoft.com/office/powerpoint/2010/main" val="2160126104"/>
      </p:ext>
    </p:extLst>
  </p:cSld>
  <p:clrMapOvr>
    <a:masterClrMapping/>
  </p:clrMapOvr>
  <p:transition xmlns:p14="http://schemas.microsoft.com/office/powerpoint/2010/mai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1256018821"/>
      </p:ext>
    </p:extLst>
  </p:cSld>
  <p:clrMapOvr>
    <a:masterClrMapping/>
  </p:clrMapOvr>
  <p:transition xmlns:p14="http://schemas.microsoft.com/office/powerpoint/2010/mai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t>
            </a:r>
            <a:r>
              <a:rPr lang="en-US" dirty="0" err="1" smtClean="0"/>
              <a:t>myiis</a:t>
            </a:r>
            <a:endParaRPr lang="en-US" dirty="0"/>
          </a:p>
        </p:txBody>
      </p:sp>
      <p:sp>
        <p:nvSpPr>
          <p:cNvPr id="5" name="Title 4"/>
          <p:cNvSpPr>
            <a:spLocks noGrp="1"/>
          </p:cNvSpPr>
          <p:nvPr>
            <p:ph type="title"/>
          </p:nvPr>
        </p:nvSpPr>
        <p:spPr/>
        <p:txBody>
          <a:bodyPr/>
          <a:lstStyle/>
          <a:p>
            <a:r>
              <a:rPr lang="en-US" dirty="0"/>
              <a:t>Move into the Cookbook Directory</a:t>
            </a:r>
          </a:p>
        </p:txBody>
      </p:sp>
    </p:spTree>
    <p:extLst>
      <p:ext uri="{BB962C8B-B14F-4D97-AF65-F5344CB8AC3E}">
        <p14:creationId xmlns:p14="http://schemas.microsoft.com/office/powerpoint/2010/main" val="3163991313"/>
      </p:ext>
    </p:extLst>
  </p:cSld>
  <p:clrMapOvr>
    <a:masterClrMapping/>
  </p:clrMapOvr>
  <p:transition xmlns:p14="http://schemas.microsoft.com/office/powerpoint/2010/mai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3475776"/>
          </a:xfrm>
        </p:spPr>
        <p:txBody>
          <a:bodyPr/>
          <a:lstStyle/>
          <a:p>
            <a:pPr marL="457200" indent="-457200">
              <a:buFont typeface="Wingdings" charset="0"/>
              <a:buChar char="Ø"/>
            </a:pPr>
            <a:r>
              <a:rPr lang="en-US" sz="3600" dirty="0" smtClean="0"/>
              <a:t>cd  ~/chef-repo/cookbooks</a:t>
            </a:r>
          </a:p>
          <a:p>
            <a:pPr marL="457200" indent="-457200">
              <a:buFont typeface="Wingdings" charset="0"/>
              <a:buChar char="Ø"/>
            </a:pPr>
            <a:r>
              <a:rPr lang="en-US" sz="3600" dirty="0" err="1" smtClean="0"/>
              <a:t>cp</a:t>
            </a:r>
            <a:r>
              <a:rPr lang="en-US" sz="3600" dirty="0" smtClean="0"/>
              <a:t>  workstation/.</a:t>
            </a:r>
            <a:r>
              <a:rPr lang="en-US" sz="3600" dirty="0" err="1" smtClean="0"/>
              <a:t>kitchen.yml</a:t>
            </a:r>
            <a:r>
              <a:rPr lang="en-US" sz="3600" dirty="0" smtClean="0"/>
              <a:t>  </a:t>
            </a:r>
            <a:r>
              <a:rPr lang="en-US" sz="3600" dirty="0" err="1" smtClean="0"/>
              <a:t>myiis</a:t>
            </a:r>
            <a:endParaRPr lang="en-US" sz="3600" dirty="0" smtClean="0"/>
          </a:p>
          <a:p>
            <a:pPr marL="457200" indent="-457200">
              <a:buFont typeface="Wingdings" charset="0"/>
              <a:buChar char="Ø"/>
            </a:pPr>
            <a:endParaRPr lang="en-US" dirty="0"/>
          </a:p>
          <a:p>
            <a:pPr marL="457200" indent="-457200">
              <a:buFont typeface="Wingdings" charset="0"/>
              <a:buChar char="Ø"/>
            </a:pPr>
            <a:endParaRPr lang="en-US" dirty="0"/>
          </a:p>
        </p:txBody>
      </p:sp>
      <p:sp>
        <p:nvSpPr>
          <p:cNvPr id="5" name="Title 4"/>
          <p:cNvSpPr>
            <a:spLocks noGrp="1"/>
          </p:cNvSpPr>
          <p:nvPr>
            <p:ph type="title"/>
          </p:nvPr>
        </p:nvSpPr>
        <p:spPr/>
        <p:txBody>
          <a:bodyPr>
            <a:normAutofit/>
          </a:bodyPr>
          <a:lstStyle/>
          <a:p>
            <a:r>
              <a:rPr lang="en-US" dirty="0" smtClean="0"/>
              <a:t>Copy the existing </a:t>
            </a:r>
            <a:r>
              <a:rPr lang="en-US" dirty="0" err="1" smtClean="0"/>
              <a:t>kitchen.yml</a:t>
            </a:r>
            <a:r>
              <a:rPr lang="en-US" dirty="0" smtClean="0"/>
              <a:t> file</a:t>
            </a:r>
            <a:endParaRPr lang="en-US" dirty="0"/>
          </a:p>
        </p:txBody>
      </p:sp>
    </p:spTree>
    <p:extLst>
      <p:ext uri="{BB962C8B-B14F-4D97-AF65-F5344CB8AC3E}">
        <p14:creationId xmlns:p14="http://schemas.microsoft.com/office/powerpoint/2010/main" val="17628604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fi-FI" dirty="0"/>
              <a:t>GL: </a:t>
            </a:r>
            <a:r>
              <a:rPr lang="en-US" dirty="0" smtClean="0"/>
              <a:t>Change the Test Suite</a:t>
            </a:r>
            <a:endParaRPr lang="en-US" dirty="0"/>
          </a:p>
        </p:txBody>
      </p:sp>
      <p:sp>
        <p:nvSpPr>
          <p:cNvPr id="9" name="Content Placeholder 8"/>
          <p:cNvSpPr>
            <a:spLocks noGrp="1"/>
          </p:cNvSpPr>
          <p:nvPr>
            <p:ph sz="quarter" idx="10"/>
          </p:nvPr>
        </p:nvSpPr>
        <p:spPr>
          <a:xfrm>
            <a:off x="324400" y="2041214"/>
            <a:ext cx="15219232" cy="6107693"/>
          </a:xfrm>
        </p:spPr>
        <p:txBody>
          <a:bodyPr>
            <a:noAutofit/>
          </a:bodyPr>
          <a:lstStyle/>
          <a:p>
            <a:r>
              <a:rPr lang="de-DE" sz="3600" dirty="0" err="1" smtClean="0"/>
              <a:t>suites</a:t>
            </a:r>
            <a:r>
              <a:rPr lang="de-DE" sz="3600" dirty="0"/>
              <a:t>:</a:t>
            </a:r>
          </a:p>
          <a:p>
            <a:r>
              <a:rPr lang="de-DE" sz="3600" dirty="0"/>
              <a:t>  - </a:t>
            </a:r>
            <a:r>
              <a:rPr lang="de-DE" sz="3600" dirty="0" err="1"/>
              <a:t>name</a:t>
            </a:r>
            <a:r>
              <a:rPr lang="de-DE" sz="3600" dirty="0"/>
              <a:t>: </a:t>
            </a:r>
            <a:r>
              <a:rPr lang="de-DE" sz="3600" dirty="0" err="1"/>
              <a:t>default</a:t>
            </a:r>
            <a:endParaRPr lang="de-DE" sz="3600" dirty="0"/>
          </a:p>
          <a:p>
            <a:r>
              <a:rPr lang="de-DE" sz="3600" dirty="0"/>
              <a:t>    </a:t>
            </a:r>
            <a:r>
              <a:rPr lang="de-DE" sz="3600" dirty="0" err="1"/>
              <a:t>run_list</a:t>
            </a:r>
            <a:r>
              <a:rPr lang="de-DE" sz="3600" dirty="0"/>
              <a:t>:</a:t>
            </a:r>
          </a:p>
          <a:p>
            <a:r>
              <a:rPr lang="de-DE" sz="3600" dirty="0" smtClean="0"/>
              <a:t>	  - </a:t>
            </a:r>
            <a:r>
              <a:rPr lang="de-DE" sz="3600" dirty="0" err="1" smtClean="0"/>
              <a:t>recipe</a:t>
            </a:r>
            <a:r>
              <a:rPr lang="de-DE" sz="3600" dirty="0" smtClean="0"/>
              <a:t>[</a:t>
            </a:r>
            <a:r>
              <a:rPr lang="de-DE" sz="3600" dirty="0" err="1" smtClean="0"/>
              <a:t>myiis</a:t>
            </a:r>
            <a:r>
              <a:rPr lang="de-DE" sz="3600" dirty="0" smtClean="0"/>
              <a:t>::</a:t>
            </a:r>
            <a:r>
              <a:rPr lang="de-DE" sz="3600" dirty="0" err="1" smtClean="0"/>
              <a:t>default</a:t>
            </a:r>
            <a:r>
              <a:rPr lang="de-DE" sz="3600" dirty="0" smtClean="0"/>
              <a:t>]</a:t>
            </a:r>
          </a:p>
          <a:p>
            <a:r>
              <a:rPr lang="de-DE" sz="3600" dirty="0" smtClean="0"/>
              <a:t>    </a:t>
            </a:r>
            <a:r>
              <a:rPr lang="de-DE" sz="3600" dirty="0" err="1"/>
              <a:t>verifier</a:t>
            </a:r>
            <a:r>
              <a:rPr lang="de-DE" sz="3600" dirty="0"/>
              <a:t>:</a:t>
            </a:r>
          </a:p>
          <a:p>
            <a:r>
              <a:rPr lang="de-DE" sz="3600" dirty="0"/>
              <a:t>      </a:t>
            </a:r>
            <a:r>
              <a:rPr lang="de-DE" sz="3600" dirty="0" err="1"/>
              <a:t>inspec_tests</a:t>
            </a:r>
            <a:r>
              <a:rPr lang="de-DE" sz="3600" dirty="0"/>
              <a:t>:</a:t>
            </a:r>
          </a:p>
          <a:p>
            <a:r>
              <a:rPr lang="de-DE" sz="3600" dirty="0"/>
              <a:t>        - </a:t>
            </a:r>
            <a:r>
              <a:rPr lang="de-DE" sz="3600" dirty="0" err="1"/>
              <a:t>test</a:t>
            </a:r>
            <a:r>
              <a:rPr lang="de-DE" sz="3600" dirty="0"/>
              <a:t>/</a:t>
            </a:r>
            <a:r>
              <a:rPr lang="de-DE" sz="3600" dirty="0" err="1"/>
              <a:t>integration</a:t>
            </a:r>
            <a:r>
              <a:rPr lang="de-DE" sz="3600" dirty="0"/>
              <a:t>/</a:t>
            </a:r>
            <a:r>
              <a:rPr lang="de-DE" sz="3600" dirty="0" err="1"/>
              <a:t>default</a:t>
            </a:r>
            <a:endParaRPr lang="de-DE" sz="3600" dirty="0"/>
          </a:p>
          <a:p>
            <a:endParaRPr lang="de-DE" sz="3600" dirty="0"/>
          </a:p>
        </p:txBody>
      </p:sp>
      <p:sp>
        <p:nvSpPr>
          <p:cNvPr id="5" name="Text Placeholder 4"/>
          <p:cNvSpPr>
            <a:spLocks noGrp="1"/>
          </p:cNvSpPr>
          <p:nvPr>
            <p:ph type="body" sz="quarter" idx="11"/>
          </p:nvPr>
        </p:nvSpPr>
        <p:spPr/>
        <p:txBody>
          <a:bodyPr>
            <a:noAutofit/>
          </a:bodyPr>
          <a:lstStyle/>
          <a:p>
            <a:r>
              <a:rPr lang="en-US" sz="4000" dirty="0"/>
              <a:t>~/chef-repo/cookbook</a:t>
            </a:r>
            <a:r>
              <a:rPr lang="en-US" sz="4000" dirty="0" smtClean="0"/>
              <a:t>/</a:t>
            </a:r>
            <a:r>
              <a:rPr lang="en-US" sz="4000" dirty="0" err="1" smtClean="0"/>
              <a:t>myiis</a:t>
            </a:r>
            <a:r>
              <a:rPr lang="en-US" sz="4000" dirty="0" smtClean="0"/>
              <a:t>/</a:t>
            </a:r>
            <a:r>
              <a:rPr lang="en-US" sz="4000" dirty="0"/>
              <a:t>.</a:t>
            </a:r>
            <a:r>
              <a:rPr lang="en-US" sz="4000" dirty="0" err="1"/>
              <a:t>kitchen.yml</a:t>
            </a:r>
            <a:endParaRPr lang="en-US" sz="4000" dirty="0"/>
          </a:p>
        </p:txBody>
      </p:sp>
      <p:sp>
        <p:nvSpPr>
          <p:cNvPr id="2" name="Footer Placeholder 1"/>
          <p:cNvSpPr>
            <a:spLocks noGrp="1"/>
          </p:cNvSpPr>
          <p:nvPr>
            <p:ph type="ftr" sz="quarter" idx="4294967295"/>
          </p:nvPr>
        </p:nvSpPr>
        <p:spPr>
          <a:xfrm>
            <a:off x="324400" y="8579607"/>
            <a:ext cx="5681953" cy="507556"/>
          </a:xfrm>
          <a:prstGeom prst="rect">
            <a:avLst/>
          </a:prstGeom>
        </p:spPr>
        <p:txBody>
          <a:bodyPr/>
          <a:lstStyle/>
          <a:p>
            <a:pPr algn="l"/>
            <a:endParaRPr lang="en-US" dirty="0"/>
          </a:p>
        </p:txBody>
      </p:sp>
      <p:sp>
        <p:nvSpPr>
          <p:cNvPr id="3" name="Slide Number Placeholder 2"/>
          <p:cNvSpPr>
            <a:spLocks noGrp="1"/>
          </p:cNvSpPr>
          <p:nvPr>
            <p:ph type="sldNum" sz="quarter" idx="4294967295"/>
          </p:nvPr>
        </p:nvSpPr>
        <p:spPr>
          <a:xfrm>
            <a:off x="6299200" y="8579662"/>
            <a:ext cx="3657600" cy="486833"/>
          </a:xfrm>
          <a:prstGeom prst="rect">
            <a:avLst/>
          </a:prstGeom>
        </p:spPr>
        <p:txBody>
          <a:bodyPr/>
          <a:lstStyle/>
          <a:p>
            <a:fld id="{D3C6E21F-9381-4880-84FB-1E73165A9E9D}" type="slidenum">
              <a:rPr lang="en-US" smtClean="0"/>
              <a:pPr/>
              <a:t>39</a:t>
            </a:fld>
            <a:endParaRPr lang="en-US" dirty="0"/>
          </a:p>
        </p:txBody>
      </p:sp>
      <p:sp>
        <p:nvSpPr>
          <p:cNvPr id="14" name="Rectangle 13"/>
          <p:cNvSpPr/>
          <p:nvPr/>
        </p:nvSpPr>
        <p:spPr bwMode="auto">
          <a:xfrm>
            <a:off x="4414921" y="4068166"/>
            <a:ext cx="4341095" cy="568681"/>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4" name="TextBox 3"/>
          <p:cNvSpPr txBox="1"/>
          <p:nvPr/>
        </p:nvSpPr>
        <p:spPr bwMode="white">
          <a:xfrm>
            <a:off x="-868918" y="4434130"/>
            <a:ext cx="914400" cy="914400"/>
          </a:xfrm>
          <a:prstGeom prst="rect">
            <a:avLst/>
          </a:prstGeom>
        </p:spPr>
        <p:txBody>
          <a:bodyPr vert="horz" wrap="none" lIns="91440" tIns="91440" rIns="91440" bIns="91440" rtlCol="0">
            <a:normAutofit/>
          </a:bodyPr>
          <a:lstStyle/>
          <a:p>
            <a:endParaRPr lang="en-US" dirty="0" smtClean="0"/>
          </a:p>
        </p:txBody>
      </p:sp>
    </p:spTree>
    <p:extLst>
      <p:ext uri="{BB962C8B-B14F-4D97-AF65-F5344CB8AC3E}">
        <p14:creationId xmlns:p14="http://schemas.microsoft.com/office/powerpoint/2010/main" val="100228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Potential User </a:t>
            </a:r>
            <a:r>
              <a:rPr lang="en-US"/>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user</a:t>
            </a:r>
          </a:p>
          <a:p>
            <a:r>
              <a:rPr lang="en-US" sz="4800" dirty="0"/>
              <a:t>When </a:t>
            </a:r>
            <a:r>
              <a:rPr lang="en-US" sz="4800" b="1" dirty="0"/>
              <a:t>I visit the company website in my browser</a:t>
            </a:r>
          </a:p>
          <a:p>
            <a:r>
              <a:rPr lang="en-US" sz="4800" dirty="0"/>
              <a:t>Then I should </a:t>
            </a:r>
            <a:r>
              <a:rPr lang="en-US" sz="4800" b="1" dirty="0"/>
              <a:t>see a welcome message</a:t>
            </a:r>
          </a:p>
        </p:txBody>
      </p:sp>
    </p:spTree>
    <p:extLst>
      <p:ext uri="{BB962C8B-B14F-4D97-AF65-F5344CB8AC3E}">
        <p14:creationId xmlns:p14="http://schemas.microsoft.com/office/powerpoint/2010/main" val="1333665095"/>
      </p:ext>
    </p:extLst>
  </p:cSld>
  <p:clrMapOvr>
    <a:masterClrMapping/>
  </p:clrMapOvr>
  <p:transition xmlns:p14="http://schemas.microsoft.com/office/powerpoint/2010/mai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5580480"/>
          </a:xfrm>
        </p:spPr>
        <p:txBody>
          <a:bodyPr/>
          <a:lstStyle/>
          <a:p>
            <a:r>
              <a:rPr lang="en-US" sz="2400" dirty="0"/>
              <a:t>Instance           Driver  Provisioner  Verifier  Transport  Last Action </a:t>
            </a:r>
          </a:p>
          <a:p>
            <a:r>
              <a:rPr lang="en-US" sz="2300" dirty="0"/>
              <a:t>default</a:t>
            </a:r>
            <a:r>
              <a:rPr lang="en-US" sz="2300" dirty="0" smtClean="0"/>
              <a:t>-windows-2012R2  EC2  </a:t>
            </a:r>
            <a:r>
              <a:rPr lang="en-US" sz="2300" dirty="0" err="1"/>
              <a:t>ChefZero</a:t>
            </a:r>
            <a:r>
              <a:rPr lang="en-US" sz="2300" dirty="0"/>
              <a:t>     </a:t>
            </a:r>
            <a:r>
              <a:rPr lang="en-US" sz="2300" dirty="0" err="1"/>
              <a:t>InSpec</a:t>
            </a:r>
            <a:r>
              <a:rPr lang="en-US" sz="2300" dirty="0"/>
              <a:t>    </a:t>
            </a:r>
            <a:r>
              <a:rPr lang="en-US" sz="2300" dirty="0" err="1" smtClean="0"/>
              <a:t>Winrm</a:t>
            </a:r>
            <a:r>
              <a:rPr lang="en-US" sz="2300" dirty="0" smtClean="0"/>
              <a:t>        </a:t>
            </a:r>
            <a:r>
              <a:rPr lang="en-US" sz="2300" dirty="0"/>
              <a:t>&lt;Not Created</a:t>
            </a:r>
            <a:r>
              <a:rPr lang="en-US" sz="2300" dirty="0" smtClean="0"/>
              <a:t>&gt;</a:t>
            </a:r>
            <a:endParaRPr lang="en-US" sz="2300" dirty="0"/>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a:xfrm>
            <a:off x="1141888" y="2810880"/>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Test Matrix for Test Kitchen</a:t>
            </a:r>
          </a:p>
        </p:txBody>
      </p:sp>
    </p:spTree>
    <p:extLst>
      <p:ext uri="{BB962C8B-B14F-4D97-AF65-F5344CB8AC3E}">
        <p14:creationId xmlns:p14="http://schemas.microsoft.com/office/powerpoint/2010/main" val="226253119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-----&gt; Creating &lt;default</a:t>
            </a:r>
            <a:r>
              <a:rPr lang="en-US" dirty="0" smtClean="0"/>
              <a:t>-windows-2012R2&gt;</a:t>
            </a:r>
            <a:r>
              <a:rPr lang="en-US" dirty="0"/>
              <a:t>...</a:t>
            </a:r>
          </a:p>
          <a:p>
            <a:r>
              <a:rPr lang="en-US" dirty="0" smtClean="0"/>
              <a:t>-</a:t>
            </a:r>
            <a:r>
              <a:rPr lang="en-US" dirty="0"/>
              <a:t>----&gt; Creating &lt;default-windows-2012R2&gt;...</a:t>
            </a:r>
          </a:p>
          <a:p>
            <a:r>
              <a:rPr lang="en-US" dirty="0"/>
              <a:t>       Detected platform: windows version 2012rtm on x86_64. Instance Type: t2.2xlarge. Default username: administrator (default)</a:t>
            </a:r>
            <a:r>
              <a:rPr lang="en-US" dirty="0" smtClean="0"/>
              <a:t>.</a:t>
            </a:r>
          </a:p>
          <a:p>
            <a:r>
              <a:rPr lang="en-US" dirty="0" smtClean="0"/>
              <a:t>. . . . . . . . </a:t>
            </a:r>
            <a:endParaRPr lang="en-US" dirty="0"/>
          </a:p>
          <a:p>
            <a:r>
              <a:rPr lang="en-US" dirty="0"/>
              <a:t>       Finished creating &lt;default-windows-2012R2&gt; (3m10.37s).</a:t>
            </a:r>
          </a:p>
          <a:p>
            <a:r>
              <a:rPr lang="en-US" dirty="0"/>
              <a:t>-----&gt; Kitchen is finished. (3m21.15s)</a:t>
            </a:r>
          </a:p>
          <a:p>
            <a:r>
              <a:rPr lang="en-US" dirty="0"/>
              <a:t>PS C:\Users\Administrator\cookbooks\</a:t>
            </a:r>
            <a:r>
              <a:rPr lang="en-US" dirty="0" err="1"/>
              <a:t>myiis</a:t>
            </a:r>
            <a:r>
              <a:rPr lang="en-US" dirty="0"/>
              <a:t>&gt;</a:t>
            </a:r>
          </a:p>
        </p:txBody>
      </p:sp>
      <p:sp>
        <p:nvSpPr>
          <p:cNvPr id="3" name="Text Placeholder 2"/>
          <p:cNvSpPr>
            <a:spLocks noGrp="1"/>
          </p:cNvSpPr>
          <p:nvPr>
            <p:ph type="body" sz="quarter" idx="11"/>
          </p:nvPr>
        </p:nvSpPr>
        <p:spPr/>
        <p:txBody>
          <a:bodyPr/>
          <a:lstStyle/>
          <a:p>
            <a:r>
              <a:rPr lang="en-US" dirty="0"/>
              <a:t>&gt; kitchen create</a:t>
            </a:r>
          </a:p>
        </p:txBody>
      </p:sp>
      <p:sp>
        <p:nvSpPr>
          <p:cNvPr id="5" name="Title 4"/>
          <p:cNvSpPr>
            <a:spLocks noGrp="1"/>
          </p:cNvSpPr>
          <p:nvPr>
            <p:ph type="title"/>
          </p:nvPr>
        </p:nvSpPr>
        <p:spPr/>
        <p:txBody>
          <a:bodyPr/>
          <a:lstStyle/>
          <a:p>
            <a:r>
              <a:rPr lang="en-US" dirty="0"/>
              <a:t>Create the Virtual Instance</a:t>
            </a:r>
          </a:p>
        </p:txBody>
      </p:sp>
    </p:spTree>
    <p:extLst>
      <p:ext uri="{BB962C8B-B14F-4D97-AF65-F5344CB8AC3E}">
        <p14:creationId xmlns:p14="http://schemas.microsoft.com/office/powerpoint/2010/main" val="3114928461"/>
      </p:ext>
    </p:extLst>
  </p:cSld>
  <p:clrMapOvr>
    <a:masterClrMapping/>
  </p:clrMapOvr>
  <p:transition xmlns:p14="http://schemas.microsoft.com/office/powerpoint/2010/mai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&gt; kitchen login</a:t>
            </a:r>
          </a:p>
        </p:txBody>
      </p:sp>
      <p:sp>
        <p:nvSpPr>
          <p:cNvPr id="5" name="Title 4"/>
          <p:cNvSpPr>
            <a:spLocks noGrp="1"/>
          </p:cNvSpPr>
          <p:nvPr>
            <p:ph type="title"/>
          </p:nvPr>
        </p:nvSpPr>
        <p:spPr/>
        <p:txBody>
          <a:bodyPr/>
          <a:lstStyle/>
          <a:p>
            <a:r>
              <a:rPr lang="en-US" dirty="0"/>
              <a:t>Inspect the Virtual Instance</a:t>
            </a:r>
          </a:p>
        </p:txBody>
      </p:sp>
      <p:pic>
        <p:nvPicPr>
          <p:cNvPr id="6" name="Picture 5" descr="Screen Shot 2018-11-30 at 12.35.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719" y="2312824"/>
            <a:ext cx="9457224" cy="5515172"/>
          </a:xfrm>
          <a:prstGeom prst="rect">
            <a:avLst/>
          </a:prstGeom>
        </p:spPr>
      </p:pic>
    </p:spTree>
    <p:extLst>
      <p:ext uri="{BB962C8B-B14F-4D97-AF65-F5344CB8AC3E}">
        <p14:creationId xmlns:p14="http://schemas.microsoft.com/office/powerpoint/2010/main" val="2541797640"/>
      </p:ext>
    </p:extLst>
  </p:cSld>
  <p:clrMapOvr>
    <a:masterClrMapping/>
  </p:clrMapOvr>
  <p:transition xmlns:p14="http://schemas.microsoft.com/office/powerpoint/2010/mai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&gt; kitchen login</a:t>
            </a:r>
          </a:p>
        </p:txBody>
      </p:sp>
      <p:sp>
        <p:nvSpPr>
          <p:cNvPr id="5" name="Title 4"/>
          <p:cNvSpPr>
            <a:spLocks noGrp="1"/>
          </p:cNvSpPr>
          <p:nvPr>
            <p:ph type="title"/>
          </p:nvPr>
        </p:nvSpPr>
        <p:spPr/>
        <p:txBody>
          <a:bodyPr/>
          <a:lstStyle/>
          <a:p>
            <a:r>
              <a:rPr lang="en-US" dirty="0"/>
              <a:t>Inspect the Virtual Instance</a:t>
            </a:r>
          </a:p>
        </p:txBody>
      </p:sp>
      <p:pic>
        <p:nvPicPr>
          <p:cNvPr id="2" name="Picture 1" descr="Screen Shot 2018-11-30 at 12.3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7860" y="2208400"/>
            <a:ext cx="5549900" cy="5778500"/>
          </a:xfrm>
          <a:prstGeom prst="rect">
            <a:avLst/>
          </a:prstGeom>
        </p:spPr>
      </p:pic>
      <p:sp>
        <p:nvSpPr>
          <p:cNvPr id="4" name="TextBox 3"/>
          <p:cNvSpPr txBox="1"/>
          <p:nvPr/>
        </p:nvSpPr>
        <p:spPr bwMode="white">
          <a:xfrm>
            <a:off x="1149804" y="3415591"/>
            <a:ext cx="914400" cy="914400"/>
          </a:xfrm>
          <a:prstGeom prst="rect">
            <a:avLst/>
          </a:prstGeom>
        </p:spPr>
        <p:txBody>
          <a:bodyPr vert="horz" wrap="none" lIns="91440" tIns="91440" rIns="91440" bIns="91440" rtlCol="0">
            <a:noAutofit/>
          </a:bodyPr>
          <a:lstStyle/>
          <a:p>
            <a:r>
              <a:rPr lang="en-US" sz="3600" dirty="0" smtClean="0"/>
              <a:t>Password for </a:t>
            </a:r>
          </a:p>
          <a:p>
            <a:r>
              <a:rPr lang="en-US" sz="3600" dirty="0" smtClean="0"/>
              <a:t>our instances:</a:t>
            </a:r>
          </a:p>
          <a:p>
            <a:endParaRPr lang="en-US" sz="3600" dirty="0"/>
          </a:p>
          <a:p>
            <a:r>
              <a:rPr lang="en-US" sz="3600" dirty="0" smtClean="0"/>
              <a:t>Cod3Can!</a:t>
            </a:r>
          </a:p>
        </p:txBody>
      </p:sp>
    </p:spTree>
    <p:extLst>
      <p:ext uri="{BB962C8B-B14F-4D97-AF65-F5344CB8AC3E}">
        <p14:creationId xmlns:p14="http://schemas.microsoft.com/office/powerpoint/2010/main" val="4093147208"/>
      </p:ext>
    </p:extLst>
  </p:cSld>
  <p:clrMapOvr>
    <a:masterClrMapping/>
  </p:clrMapOvr>
  <p:transition xmlns:p14="http://schemas.microsoft.com/office/powerpoint/2010/mai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&gt; kitchen login</a:t>
            </a:r>
          </a:p>
        </p:txBody>
      </p:sp>
      <p:sp>
        <p:nvSpPr>
          <p:cNvPr id="5" name="Title 4"/>
          <p:cNvSpPr>
            <a:spLocks noGrp="1"/>
          </p:cNvSpPr>
          <p:nvPr>
            <p:ph type="title"/>
          </p:nvPr>
        </p:nvSpPr>
        <p:spPr/>
        <p:txBody>
          <a:bodyPr/>
          <a:lstStyle/>
          <a:p>
            <a:r>
              <a:rPr lang="en-US" dirty="0"/>
              <a:t>Inspect the Virtual Instance</a:t>
            </a:r>
          </a:p>
        </p:txBody>
      </p:sp>
      <p:pic>
        <p:nvPicPr>
          <p:cNvPr id="6" name="Picture 5" descr="Screen Shot 2018-11-30 at 12.38.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155" y="2221406"/>
            <a:ext cx="5761855" cy="5833520"/>
          </a:xfrm>
          <a:prstGeom prst="rect">
            <a:avLst/>
          </a:prstGeom>
        </p:spPr>
      </p:pic>
    </p:spTree>
    <p:extLst>
      <p:ext uri="{BB962C8B-B14F-4D97-AF65-F5344CB8AC3E}">
        <p14:creationId xmlns:p14="http://schemas.microsoft.com/office/powerpoint/2010/main" val="433064147"/>
      </p:ext>
    </p:extLst>
  </p:cSld>
  <p:clrMapOvr>
    <a:masterClrMapping/>
  </p:clrMapOvr>
  <p:transition xmlns:p14="http://schemas.microsoft.com/office/powerpoint/2010/mai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Exit the Virtual Instance</a:t>
            </a:r>
          </a:p>
        </p:txBody>
      </p:sp>
      <p:pic>
        <p:nvPicPr>
          <p:cNvPr id="8" name="Picture 7" descr="Screen Shot 2018-11-30 at 12.40.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156" y="2743182"/>
            <a:ext cx="10198100" cy="1447800"/>
          </a:xfrm>
          <a:prstGeom prst="rect">
            <a:avLst/>
          </a:prstGeom>
        </p:spPr>
      </p:pic>
      <p:cxnSp>
        <p:nvCxnSpPr>
          <p:cNvPr id="3" name="Straight Arrow Connector 2"/>
          <p:cNvCxnSpPr/>
          <p:nvPr/>
        </p:nvCxnSpPr>
        <p:spPr>
          <a:xfrm flipH="1" flipV="1">
            <a:off x="11630128" y="3498283"/>
            <a:ext cx="2272554" cy="3743387"/>
          </a:xfrm>
          <a:prstGeom prst="straightConnector1">
            <a:avLst/>
          </a:prstGeom>
          <a:ln w="158750">
            <a:solidFill>
              <a:schemeClr val="accent4"/>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1380650"/>
      </p:ext>
    </p:extLst>
  </p:cSld>
  <p:clrMapOvr>
    <a:masterClrMapping/>
  </p:clrMapOvr>
  <p:transition xmlns:p14="http://schemas.microsoft.com/office/powerpoint/2010/mai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-----&gt; Converging &lt;default</a:t>
            </a:r>
            <a:r>
              <a:rPr lang="en-US" dirty="0" smtClean="0"/>
              <a:t>-windows2012r2&gt;</a:t>
            </a:r>
            <a:r>
              <a:rPr lang="en-US" dirty="0"/>
              <a: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Converge the Virtual Instance</a:t>
            </a:r>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9636664"/>
      </p:ext>
    </p:extLst>
  </p:cSld>
  <p:clrMapOvr>
    <a:masterClrMapping/>
  </p:clrMapOvr>
  <p:transition xmlns:p14="http://schemas.microsoft.com/office/powerpoint/2010/mai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Starting Kitchen (v1.19.2)</a:t>
            </a:r>
          </a:p>
          <a:p>
            <a:r>
              <a:rPr lang="en-US" sz="2400" dirty="0">
                <a:solidFill>
                  <a:schemeClr val="accent5"/>
                </a:solidFill>
              </a:rPr>
              <a:t>-----&gt; Verifying &lt;default</a:t>
            </a:r>
            <a:r>
              <a:rPr lang="en-US" sz="2400" dirty="0" smtClean="0">
                <a:solidFill>
                  <a:schemeClr val="accent5"/>
                </a:solidFill>
              </a:rPr>
              <a:t>-windows-2012r2&gt;</a:t>
            </a:r>
            <a:r>
              <a:rPr lang="en-US" sz="2400" dirty="0">
                <a:solidFill>
                  <a:schemeClr val="accent5"/>
                </a:solidFill>
              </a:rPr>
              <a:t>...</a:t>
            </a:r>
          </a:p>
          <a:p>
            <a:r>
              <a:rPr lang="en-US" sz="2400" dirty="0">
                <a:solidFill>
                  <a:schemeClr val="accent5"/>
                </a:solidFill>
              </a:rPr>
              <a:t>       Use </a:t>
            </a:r>
            <a:r>
              <a:rPr lang="en-US" sz="2400" dirty="0" smtClean="0">
                <a:solidFill>
                  <a:schemeClr val="accent5"/>
                </a:solidFill>
              </a:rPr>
              <a:t>`/Users/Administrator/</a:t>
            </a:r>
            <a:r>
              <a:rPr lang="en-US" sz="2400" dirty="0" err="1" smtClean="0">
                <a:solidFill>
                  <a:schemeClr val="accent5"/>
                </a:solidFill>
              </a:rPr>
              <a:t>myiis</a:t>
            </a:r>
            <a:r>
              <a:rPr lang="en-US" sz="2400" dirty="0" smtClean="0">
                <a:solidFill>
                  <a:schemeClr val="accent5"/>
                </a:solidFill>
              </a:rPr>
              <a:t>/test/smoke/default` </a:t>
            </a:r>
            <a:r>
              <a:rPr lang="en-US" sz="2400" dirty="0">
                <a:solidFill>
                  <a:schemeClr val="accent5"/>
                </a:solidFill>
              </a:rPr>
              <a:t>for testing</a:t>
            </a:r>
          </a:p>
          <a:p>
            <a:r>
              <a:rPr lang="en-US" sz="2400" dirty="0"/>
              <a:t>...</a:t>
            </a:r>
          </a:p>
          <a:p>
            <a:r>
              <a:rPr lang="en-US" sz="2400" dirty="0"/>
              <a:t>Target:  </a:t>
            </a:r>
            <a:r>
              <a:rPr lang="en-US" sz="2400" dirty="0" err="1" smtClean="0"/>
              <a:t>winrm</a:t>
            </a:r>
            <a:r>
              <a:rPr lang="en-US" sz="2400" dirty="0" smtClean="0"/>
              <a:t>:</a:t>
            </a:r>
            <a:r>
              <a:rPr lang="en-US" sz="2400" dirty="0"/>
              <a:t>//kitchen@localhost:</a:t>
            </a:r>
            <a:r>
              <a:rPr lang="en-US" sz="2400" dirty="0" smtClean="0"/>
              <a:t>32768</a:t>
            </a:r>
            <a:endParaRPr lang="en-US" sz="2400" dirty="0"/>
          </a:p>
          <a:p>
            <a:r>
              <a:rPr lang="en-US" sz="2400" dirty="0">
                <a:solidFill>
                  <a:schemeClr val="accent6"/>
                </a:solidFill>
              </a:rPr>
              <a:t>  </a:t>
            </a:r>
            <a:r>
              <a:rPr lang="en-US" sz="2400" dirty="0">
                <a:solidFill>
                  <a:schemeClr val="bg1"/>
                </a:solidFill>
              </a:rPr>
              <a:t> Port 80</a:t>
            </a:r>
          </a:p>
          <a:p>
            <a:r>
              <a:rPr lang="en-US" sz="2400" dirty="0">
                <a:solidFill>
                  <a:schemeClr val="bg1"/>
                </a:solidFill>
              </a:rPr>
              <a:t>    </a:t>
            </a:r>
            <a:r>
              <a:rPr lang="en-US" sz="2400" dirty="0">
                <a:solidFill>
                  <a:srgbClr val="01D75F"/>
                </a:solidFill>
              </a:rPr>
              <a:t> [PASS]  should be listening</a:t>
            </a:r>
          </a:p>
          <a:p>
            <a:r>
              <a:rPr lang="en-US" sz="2400" dirty="0">
                <a:solidFill>
                  <a:schemeClr val="bg1"/>
                </a:solidFill>
              </a:rPr>
              <a:t>  Command: `Invoke-</a:t>
            </a:r>
            <a:r>
              <a:rPr lang="en-US" sz="2400" dirty="0" err="1">
                <a:solidFill>
                  <a:schemeClr val="bg1"/>
                </a:solidFill>
              </a:rPr>
              <a:t>WebRequest</a:t>
            </a:r>
            <a:r>
              <a:rPr lang="en-US" sz="2400" dirty="0">
                <a:solidFill>
                  <a:schemeClr val="bg1"/>
                </a:solidFill>
              </a:rPr>
              <a:t> </a:t>
            </a:r>
            <a:r>
              <a:rPr lang="en-US" sz="2400" dirty="0" err="1">
                <a:solidFill>
                  <a:schemeClr val="bg1"/>
                </a:solidFill>
              </a:rPr>
              <a:t>localhost</a:t>
            </a:r>
            <a:r>
              <a:rPr lang="en-US" sz="2400" dirty="0">
                <a:solidFill>
                  <a:schemeClr val="bg1"/>
                </a:solidFill>
              </a:rPr>
              <a:t>`</a:t>
            </a:r>
          </a:p>
          <a:p>
            <a:r>
              <a:rPr lang="en-US" sz="2400" dirty="0">
                <a:solidFill>
                  <a:schemeClr val="bg1"/>
                </a:solidFill>
              </a:rPr>
              <a:t>     </a:t>
            </a:r>
            <a:r>
              <a:rPr lang="en-US" sz="2400" dirty="0">
                <a:solidFill>
                  <a:srgbClr val="01D75F"/>
                </a:solidFill>
              </a:rPr>
              <a:t>[PASS]  </a:t>
            </a:r>
            <a:r>
              <a:rPr lang="en-US" sz="2400" dirty="0" err="1">
                <a:solidFill>
                  <a:srgbClr val="01D75F"/>
                </a:solidFill>
              </a:rPr>
              <a:t>stdout</a:t>
            </a:r>
            <a:r>
              <a:rPr lang="en-US" sz="2400" dirty="0">
                <a:solidFill>
                  <a:srgbClr val="01D75F"/>
                </a:solidFill>
              </a:rPr>
              <a:t> should match /Hello, world/</a:t>
            </a:r>
          </a:p>
          <a:p>
            <a:r>
              <a:rPr lang="en-US" sz="2400" dirty="0" smtClean="0">
                <a:solidFill>
                  <a:schemeClr val="bg1"/>
                </a:solidFill>
              </a:rPr>
              <a:t>Test Summary</a:t>
            </a:r>
            <a:r>
              <a:rPr lang="en-US" sz="2400" dirty="0">
                <a:solidFill>
                  <a:schemeClr val="bg1"/>
                </a:solidFill>
              </a:rPr>
              <a:t>: </a:t>
            </a:r>
            <a:r>
              <a:rPr lang="en-US" sz="2400" dirty="0">
                <a:solidFill>
                  <a:srgbClr val="01D75F"/>
                </a:solidFill>
              </a:rPr>
              <a:t>2 successful</a:t>
            </a:r>
            <a:r>
              <a:rPr lang="en-US" sz="2400" dirty="0">
                <a:solidFill>
                  <a:schemeClr val="bg1"/>
                </a:solidFill>
              </a:rPr>
              <a:t>,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Content Placeholder 5"/>
          <p:cNvSpPr>
            <a:spLocks noGrp="1"/>
          </p:cNvSpPr>
          <p:nvPr>
            <p:ph sz="quarter" idx="12"/>
          </p:nvPr>
        </p:nvSpPr>
        <p:spPr>
          <a:xfrm>
            <a:off x="1121104" y="7339230"/>
            <a:ext cx="14420850" cy="557213"/>
          </a:xfrm>
        </p:spPr>
        <p:txBody>
          <a:bodyPr/>
          <a:lstStyle/>
          <a:p>
            <a:endParaRPr lang="en-US" dirty="0"/>
          </a:p>
        </p:txBody>
      </p:sp>
      <p:sp>
        <p:nvSpPr>
          <p:cNvPr id="5" name="Title 4"/>
          <p:cNvSpPr>
            <a:spLocks noGrp="1"/>
          </p:cNvSpPr>
          <p:nvPr>
            <p:ph type="title"/>
          </p:nvPr>
        </p:nvSpPr>
        <p:spPr/>
        <p:txBody>
          <a:bodyPr/>
          <a:lstStyle/>
          <a:p>
            <a:r>
              <a:rPr lang="en-US" dirty="0"/>
              <a:t>Re-Verify the </a:t>
            </a:r>
            <a:r>
              <a:rPr lang="en-US"/>
              <a:t>Virtual Instance</a:t>
            </a:r>
            <a:endParaRPr lang="en-US" dirty="0"/>
          </a:p>
        </p:txBody>
      </p:sp>
    </p:spTree>
    <p:extLst>
      <p:ext uri="{BB962C8B-B14F-4D97-AF65-F5344CB8AC3E}">
        <p14:creationId xmlns:p14="http://schemas.microsoft.com/office/powerpoint/2010/main" val="2468511189"/>
      </p:ext>
    </p:extLst>
  </p:cSld>
  <p:clrMapOvr>
    <a:masterClrMapping/>
  </p:clrMapOvr>
  <p:transition xmlns:p14="http://schemas.microsoft.com/office/powerpoint/2010/mai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696159534"/>
      </p:ext>
    </p:extLst>
  </p:cSld>
  <p:clrMapOvr>
    <a:masterClrMapping/>
  </p:clrMapOvr>
  <p:transition xmlns:p14="http://schemas.microsoft.com/office/powerpoint/2010/mai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798445687"/>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622816027"/>
      </p:ext>
    </p:extLst>
  </p:cSld>
  <p:clrMapOvr>
    <a:masterClrMapping/>
  </p:clrMapOvr>
  <p:transition xmlns:p14="http://schemas.microsoft.com/office/powerpoint/2010/mai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663538"/>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t>
            </a:r>
            <a:r>
              <a:rPr lang="en-US" dirty="0" smtClean="0"/>
              <a:t>~/chef-repo/cookbooks</a:t>
            </a:r>
            <a:endParaRPr lang="en-US" dirty="0"/>
          </a:p>
        </p:txBody>
      </p:sp>
      <p:sp>
        <p:nvSpPr>
          <p:cNvPr id="5" name="Title 4"/>
          <p:cNvSpPr>
            <a:spLocks noGrp="1"/>
          </p:cNvSpPr>
          <p:nvPr>
            <p:ph type="title"/>
          </p:nvPr>
        </p:nvSpPr>
        <p:spPr/>
        <p:txBody>
          <a:bodyPr>
            <a:normAutofit/>
          </a:bodyPr>
          <a:lstStyle/>
          <a:p>
            <a:r>
              <a:rPr lang="en-US" dirty="0" smtClean="0"/>
              <a:t>Start in the Cookbooks Directory</a:t>
            </a:r>
            <a:endParaRPr lang="en-US" dirty="0"/>
          </a:p>
        </p:txBody>
      </p:sp>
    </p:spTree>
    <p:extLst>
      <p:ext uri="{BB962C8B-B14F-4D97-AF65-F5344CB8AC3E}">
        <p14:creationId xmlns:p14="http://schemas.microsoft.com/office/powerpoint/2010/main" val="2799120812"/>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C</a:t>
            </a:r>
            <a:r>
              <a:rPr lang="en-US" dirty="0"/>
              <a:t>:\USERS\ADMINISTRATOR</a:t>
            </a:r>
            <a:r>
              <a:rPr lang="en-US" dirty="0" smtClean="0"/>
              <a:t>\CHEF-REPO\COOKBOOKS\MYIIS</a:t>
            </a:r>
            <a:endParaRPr lang="en-US" dirty="0"/>
          </a:p>
          <a:p>
            <a:r>
              <a:rPr lang="en-US" smtClean="0"/>
              <a:t>├</a:t>
            </a:r>
            <a:r>
              <a:rPr lang="en-US" dirty="0"/>
              <a:t>───recipes</a:t>
            </a:r>
          </a:p>
          <a:p>
            <a:r>
              <a:rPr lang="en-US" dirty="0"/>
              <a:t>├───spec</a:t>
            </a:r>
          </a:p>
          <a:p>
            <a:r>
              <a:rPr lang="en-US" dirty="0"/>
              <a:t>│   └───unit</a:t>
            </a:r>
          </a:p>
          <a:p>
            <a:r>
              <a:rPr lang="en-US" dirty="0"/>
              <a:t>│       └───recipes</a:t>
            </a:r>
          </a:p>
          <a:p>
            <a:r>
              <a:rPr lang="en-US" dirty="0"/>
              <a:t>└───test</a:t>
            </a:r>
          </a:p>
          <a:p>
            <a:r>
              <a:rPr lang="en-US" dirty="0"/>
              <a:t>    └───integration</a:t>
            </a:r>
          </a:p>
          <a:p>
            <a:r>
              <a:rPr lang="en-US" dirty="0"/>
              <a:t>        └───</a:t>
            </a:r>
            <a:r>
              <a:rPr lang="en-US" dirty="0" smtClean="0"/>
              <a:t>default</a:t>
            </a:r>
            <a:endParaRPr lang="en-US" dirty="0"/>
          </a:p>
        </p:txBody>
      </p:sp>
      <p:sp>
        <p:nvSpPr>
          <p:cNvPr id="3" name="Text Placeholder 2"/>
          <p:cNvSpPr>
            <a:spLocks noGrp="1"/>
          </p:cNvSpPr>
          <p:nvPr>
            <p:ph type="body" sz="quarter" idx="11"/>
          </p:nvPr>
        </p:nvSpPr>
        <p:spPr/>
        <p:txBody>
          <a:bodyPr/>
          <a:lstStyle/>
          <a:p>
            <a:r>
              <a:rPr lang="en-US" dirty="0"/>
              <a:t>&gt; tree </a:t>
            </a:r>
            <a:r>
              <a:rPr lang="en-US" dirty="0" err="1" smtClean="0"/>
              <a:t>myiis</a:t>
            </a:r>
            <a:endParaRPr lang="en-US" dirty="0"/>
          </a:p>
        </p:txBody>
      </p:sp>
      <p:sp>
        <p:nvSpPr>
          <p:cNvPr id="5" name="Title 4"/>
          <p:cNvSpPr>
            <a:spLocks noGrp="1"/>
          </p:cNvSpPr>
          <p:nvPr>
            <p:ph type="title"/>
          </p:nvPr>
        </p:nvSpPr>
        <p:spPr/>
        <p:txBody>
          <a:bodyPr>
            <a:normAutofit/>
          </a:bodyPr>
          <a:lstStyle/>
          <a:p>
            <a:r>
              <a:rPr lang="en-US" sz="5400" dirty="0"/>
              <a:t>View the Tests in the Generated Cookbook</a:t>
            </a:r>
          </a:p>
        </p:txBody>
      </p:sp>
    </p:spTree>
    <p:extLst>
      <p:ext uri="{BB962C8B-B14F-4D97-AF65-F5344CB8AC3E}">
        <p14:creationId xmlns:p14="http://schemas.microsoft.com/office/powerpoint/2010/main" val="4265659756"/>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Test for the root User</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4" name="Text Placeholder 3"/>
          <p:cNvSpPr>
            <a:spLocks noGrp="1"/>
          </p:cNvSpPr>
          <p:nvPr>
            <p:ph type="body" sz="quarter" idx="11"/>
          </p:nvPr>
        </p:nvSpPr>
        <p:spPr/>
        <p:txBody>
          <a:bodyPr/>
          <a:lstStyle/>
          <a:p>
            <a:r>
              <a:rPr lang="en-US" dirty="0" smtClean="0"/>
              <a:t>chef-repo/cookbooks/</a:t>
            </a:r>
            <a:r>
              <a:rPr lang="en-US" dirty="0" err="1" smtClean="0"/>
              <a:t>myiis</a:t>
            </a:r>
            <a:r>
              <a:rPr lang="en-US" dirty="0" smtClean="0"/>
              <a:t>/</a:t>
            </a:r>
            <a:r>
              <a:rPr lang="en-US" dirty="0"/>
              <a:t>test</a:t>
            </a:r>
            <a:r>
              <a:rPr lang="en-US" dirty="0" smtClean="0"/>
              <a:t>/integration/</a:t>
            </a:r>
            <a:r>
              <a:rPr lang="en-US" dirty="0"/>
              <a:t>default/</a:t>
            </a:r>
            <a:r>
              <a:rPr lang="en-US" dirty="0" err="1"/>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a:t>-</a:t>
            </a:r>
          </a:p>
        </p:txBody>
      </p:sp>
    </p:spTree>
    <p:extLst>
      <p:ext uri="{BB962C8B-B14F-4D97-AF65-F5344CB8AC3E}">
        <p14:creationId xmlns:p14="http://schemas.microsoft.com/office/powerpoint/2010/main" val="3946657038"/>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Test for Port 80</a:t>
            </a:r>
          </a:p>
        </p:txBody>
      </p:sp>
      <p:sp>
        <p:nvSpPr>
          <p:cNvPr id="3" name="Content Placeholder 2"/>
          <p:cNvSpPr>
            <a:spLocks noGrp="1"/>
          </p:cNvSpPr>
          <p:nvPr>
            <p:ph sz="quarter" idx="10"/>
          </p:nvPr>
        </p:nvSpPr>
        <p:spPr>
          <a:xfrm>
            <a:off x="1121104" y="2113747"/>
            <a:ext cx="14423693" cy="5951611"/>
          </a:xfrm>
        </p:spPr>
        <p:txBody>
          <a:bodyPr/>
          <a:lstStyle/>
          <a:p>
            <a:r>
              <a:rPr lang="en-US" dirty="0"/>
              <a:t># ... FIRST EXAMPLE DELETED ...</a:t>
            </a:r>
          </a:p>
          <a:p>
            <a:endParaRPr lang="en-US" dirty="0"/>
          </a:p>
          <a:p>
            <a:r>
              <a:rPr lang="en-US" dirty="0"/>
              <a:t># This is an example test, replace it with your own test.</a:t>
            </a:r>
          </a:p>
          <a:p>
            <a:r>
              <a:rPr lang="en-US" dirty="0"/>
              <a:t>describe port(80), :skip do</a:t>
            </a:r>
          </a:p>
          <a:p>
            <a:r>
              <a:rPr lang="en-US" dirty="0"/>
              <a:t>  it { should </a:t>
            </a:r>
            <a:r>
              <a:rPr lang="en-US" dirty="0" err="1"/>
              <a:t>be_listening</a:t>
            </a:r>
            <a:r>
              <a:rPr lang="en-US" dirty="0"/>
              <a:t> }</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chef-repo/cookbooks/</a:t>
            </a:r>
            <a:r>
              <a:rPr lang="en-US" dirty="0" err="1"/>
              <a:t>myiis</a:t>
            </a:r>
            <a:r>
              <a:rPr lang="en-US" dirty="0"/>
              <a:t>/test/integration/default/</a:t>
            </a:r>
            <a:r>
              <a:rPr lang="en-US" dirty="0" err="1"/>
              <a:t>default_test.rb</a:t>
            </a:r>
            <a:endParaRPr lang="en-US" dirty="0"/>
          </a:p>
        </p:txBody>
      </p:sp>
      <p:sp>
        <p:nvSpPr>
          <p:cNvPr id="6" name="Text Placeholder 5"/>
          <p:cNvSpPr>
            <a:spLocks noGrp="1"/>
          </p:cNvSpPr>
          <p:nvPr>
            <p:ph type="body" sz="quarter" idx="13"/>
          </p:nvPr>
        </p:nvSpPr>
        <p:spPr>
          <a:xfrm>
            <a:off x="1139359" y="4213348"/>
            <a:ext cx="14404273" cy="536816"/>
          </a:xfrm>
        </p:spPr>
        <p:txBody>
          <a:bodyPr/>
          <a:lstStyle/>
          <a:p>
            <a:endParaRPr lang="en-US" dirty="0"/>
          </a:p>
        </p:txBody>
      </p:sp>
      <p:sp>
        <p:nvSpPr>
          <p:cNvPr id="7" name="Text Placeholder 6"/>
          <p:cNvSpPr>
            <a:spLocks noGrp="1"/>
          </p:cNvSpPr>
          <p:nvPr>
            <p:ph type="body" sz="quarter" idx="12"/>
          </p:nvPr>
        </p:nvSpPr>
        <p:spPr>
          <a:xfrm>
            <a:off x="4854421" y="3672883"/>
            <a:ext cx="1565564" cy="536817"/>
          </a:xfrm>
        </p:spPr>
        <p:txBody>
          <a:bodyPr/>
          <a:lstStyle/>
          <a:p>
            <a:endParaRPr lang="en-US" dirty="0"/>
          </a:p>
        </p:txBody>
      </p:sp>
      <p:sp>
        <p:nvSpPr>
          <p:cNvPr id="9" name="Rectangle 8">
            <a:extLst>
              <a:ext uri="{FF2B5EF4-FFF2-40B4-BE49-F238E27FC236}">
                <a16:creationId xmlns:a16="http://schemas.microsoft.com/office/drawing/2014/main" xmlns="" id="{DA253EF1-A6B1-451B-AA17-64FE7C7B7D61}"/>
              </a:ext>
            </a:extLst>
          </p:cNvPr>
          <p:cNvSpPr/>
          <p:nvPr/>
        </p:nvSpPr>
        <p:spPr bwMode="auto">
          <a:xfrm>
            <a:off x="1139359" y="3130594"/>
            <a:ext cx="12271841" cy="540465"/>
          </a:xfrm>
          <a:prstGeom prst="rect">
            <a:avLst/>
          </a:prstGeom>
          <a:solidFill>
            <a:srgbClr val="FF0000">
              <a:alpha val="25098"/>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91166218"/>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16286</TotalTime>
  <Words>5232</Words>
  <Application>Microsoft Macintosh PowerPoint</Application>
  <PresentationFormat>Custom</PresentationFormat>
  <Paragraphs>493</Paragraphs>
  <Slides>50</Slides>
  <Notes>50</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Template</vt:lpstr>
      <vt:lpstr>Interaction</vt:lpstr>
      <vt:lpstr>Testing a Webserver Cookbook</vt:lpstr>
      <vt:lpstr>Objectives</vt:lpstr>
      <vt:lpstr>Building a Web Server</vt:lpstr>
      <vt:lpstr>Scenario: Potential User Visits Website</vt:lpstr>
      <vt:lpstr>Build a Reliable Cookbook</vt:lpstr>
      <vt:lpstr>Start in the Cookbooks Directory</vt:lpstr>
      <vt:lpstr>View the Tests in the Generated Cookbook</vt:lpstr>
      <vt:lpstr>Remove the Test for the root User</vt:lpstr>
      <vt:lpstr>Update the Test for Port 80</vt:lpstr>
      <vt:lpstr>Add a Test to Validate a Working Website</vt:lpstr>
      <vt:lpstr>Build a Reliable Cookbook</vt:lpstr>
      <vt:lpstr>Move into the Cookbook Directory</vt:lpstr>
      <vt:lpstr>Copy the existing kitchen.yml file</vt:lpstr>
      <vt:lpstr>GL: Change the Test Suite</vt:lpstr>
      <vt:lpstr>View the Test Matrix for Test Kitchen</vt:lpstr>
      <vt:lpstr>Create the Virtual Instance</vt:lpstr>
      <vt:lpstr>Inspect the Virtual Instance</vt:lpstr>
      <vt:lpstr>Inspect the Virtual Instance</vt:lpstr>
      <vt:lpstr>Inspect the Virtual Instance</vt:lpstr>
      <vt:lpstr>Exit the Virtual Instance</vt:lpstr>
      <vt:lpstr>Converge the Virtual Instance</vt:lpstr>
      <vt:lpstr>Re-Verify the Virtual Instance</vt:lpstr>
      <vt:lpstr>Build a Reliable Cookbook</vt:lpstr>
      <vt:lpstr>Q&amp;A</vt:lpstr>
      <vt:lpstr>PowerPoint Presentation</vt:lpstr>
      <vt:lpstr>Testing a Webserver Cookbook</vt:lpstr>
      <vt:lpstr>Objectives</vt:lpstr>
      <vt:lpstr>Building a Web Server</vt:lpstr>
      <vt:lpstr>Scenario: Potential User Visits Website</vt:lpstr>
      <vt:lpstr>Build a Reliable Cookbook</vt:lpstr>
      <vt:lpstr>Start in the Cookbooks Directory</vt:lpstr>
      <vt:lpstr>View the Tests in the Generated Cookbook</vt:lpstr>
      <vt:lpstr>Remove the Test for the root User</vt:lpstr>
      <vt:lpstr>Update the Test for Port 80</vt:lpstr>
      <vt:lpstr>Add a Test to Validate a Working Website</vt:lpstr>
      <vt:lpstr>Build a Reliable Cookbook</vt:lpstr>
      <vt:lpstr>Move into the Cookbook Directory</vt:lpstr>
      <vt:lpstr>Copy the existing kitchen.yml file</vt:lpstr>
      <vt:lpstr>GL: Change the Test Suite</vt:lpstr>
      <vt:lpstr>View the Test Matrix for Test Kitchen</vt:lpstr>
      <vt:lpstr>Create the Virtual Instance</vt:lpstr>
      <vt:lpstr>Inspect the Virtual Instance</vt:lpstr>
      <vt:lpstr>Inspect the Virtual Instance</vt:lpstr>
      <vt:lpstr>Inspect the Virtual Instance</vt:lpstr>
      <vt:lpstr>Exit the Virtual Instance</vt:lpstr>
      <vt:lpstr>Converge the Virtual Instance</vt:lpstr>
      <vt:lpstr>Re-Verify the Virtual Instance</vt:lpstr>
      <vt:lpstr>Build a Reliable Cookbook</vt:lpstr>
      <vt:lpstr>Q&amp;A</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Elon Bar-Evan</cp:lastModifiedBy>
  <cp:revision>2419</cp:revision>
  <cp:lastPrinted>2016-02-19T17:32:26Z</cp:lastPrinted>
  <dcterms:created xsi:type="dcterms:W3CDTF">2012-09-13T17:36:07Z</dcterms:created>
  <dcterms:modified xsi:type="dcterms:W3CDTF">2018-12-03T05:28:59Z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