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3"/>
  </p:notesMasterIdLst>
  <p:handoutMasterIdLst>
    <p:handoutMasterId r:id="rId64"/>
  </p:handoutMasterIdLst>
  <p:sldIdLst>
    <p:sldId id="256" r:id="rId7"/>
    <p:sldId id="257" r:id="rId8"/>
    <p:sldId id="277" r:id="rId9"/>
    <p:sldId id="280" r:id="rId10"/>
    <p:sldId id="306" r:id="rId11"/>
    <p:sldId id="282" r:id="rId12"/>
    <p:sldId id="299" r:id="rId13"/>
    <p:sldId id="283" r:id="rId14"/>
    <p:sldId id="284" r:id="rId15"/>
    <p:sldId id="297" r:id="rId16"/>
    <p:sldId id="285" r:id="rId17"/>
    <p:sldId id="278" r:id="rId18"/>
    <p:sldId id="286" r:id="rId19"/>
    <p:sldId id="287" r:id="rId20"/>
    <p:sldId id="288" r:id="rId21"/>
    <p:sldId id="289" r:id="rId22"/>
    <p:sldId id="290" r:id="rId23"/>
    <p:sldId id="279" r:id="rId24"/>
    <p:sldId id="291" r:id="rId25"/>
    <p:sldId id="300" r:id="rId26"/>
    <p:sldId id="304" r:id="rId27"/>
    <p:sldId id="292" r:id="rId28"/>
    <p:sldId id="293" r:id="rId29"/>
    <p:sldId id="296" r:id="rId30"/>
    <p:sldId id="301" r:id="rId31"/>
    <p:sldId id="305" r:id="rId32"/>
    <p:sldId id="302" r:id="rId33"/>
    <p:sldId id="294" r:id="rId34"/>
    <p:sldId id="295" r:id="rId35"/>
    <p:sldId id="275" r:id="rId36"/>
    <p:sldId id="276" r:id="rId37"/>
    <p:sldId id="267"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12E"/>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87" autoAdjust="0"/>
    <p:restoredTop sz="78974"/>
  </p:normalViewPr>
  <p:slideViewPr>
    <p:cSldViewPr snapToGrid="0">
      <p:cViewPr varScale="1">
        <p:scale>
          <a:sx n="59" d="100"/>
          <a:sy n="59" d="100"/>
        </p:scale>
        <p:origin x="-760" y="-104"/>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a:p>
          <a:p>
            <a:r>
              <a:rPr lang="en-US" baseline="0" dirty="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a:p>
          <a:p>
            <a:r>
              <a:rPr lang="en-US" baseline="0" dirty="0"/>
              <a:t>Using the parenthesis is passing the '</a:t>
            </a:r>
            <a:r>
              <a:rPr lang="en-US" baseline="0" dirty="0" err="1"/>
              <a:t>chef_run</a:t>
            </a:r>
            <a:r>
              <a:rPr lang="en-US" baseline="0" dirty="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a:p>
          <a:p>
            <a:r>
              <a:rPr lang="en-US" baseline="0" dirty="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to restore</a:t>
            </a:r>
            <a:r>
              <a:rPr lang="en-US" baseline="0" dirty="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a:t>
            </a:r>
            <a:r>
              <a:rPr lang="en-US" baseline="0" dirty="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Using the same strategy it is time to address the remaining recipes within the cookbook.</a:t>
            </a:r>
            <a:endParaRPr lang="en-US" dirty="0"/>
          </a:p>
          <a:p>
            <a:endParaRPr lang="en-US" dirty="0"/>
          </a:p>
          <a:p>
            <a:r>
              <a:rPr lang="en-US" dirty="0"/>
              <a:t>Instructor Note: Allow 15 minutes to</a:t>
            </a:r>
            <a:r>
              <a:rPr lang="en-US" baseline="0" dirty="0"/>
              <a:t>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a:t>
            </a:r>
            <a:r>
              <a:rPr lang="en-US" baseline="0" dirty="0"/>
              <a:t> will learn how to test resources within a recipe using </a:t>
            </a:r>
            <a:r>
              <a:rPr lang="en-US" baseline="0" dirty="0" err="1"/>
              <a:t>ChefSpec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214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552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Verifying</a:t>
            </a:r>
            <a:r>
              <a:rPr lang="en-US" baseline="0" dirty="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Congratulations. Now you have completed writing unit tests for the remaining resources across all our recipes.</a:t>
            </a:r>
          </a:p>
          <a:p>
            <a:endParaRPr lang="en-US" baseline="0" dirty="0"/>
          </a:p>
          <a:p>
            <a:r>
              <a:rPr lang="en-US" baseline="0" dirty="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93739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3859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configuration recipe. We defined an example that states we expect the chef run to render a file (either through a file, template, or </a:t>
            </a:r>
            <a:r>
              <a:rPr lang="en-US" baseline="0" dirty="0" err="1"/>
              <a:t>cookbook_file</a:t>
            </a:r>
            <a:r>
              <a:rPr lang="en-US" baseline="0" dirty="0"/>
              <a:t>) with the correct content.</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07785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a:t>
            </a:r>
            <a:r>
              <a:rPr lang="en-US" baseline="0" dirty="0" err="1"/>
              <a:t>rspec</a:t>
            </a:r>
            <a:r>
              <a:rPr lang="en-US" baseline="0" dirty="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a:t>rspec</a:t>
            </a:r>
            <a:r>
              <a:rPr lang="en-US" baseline="0" dirty="0"/>
              <a:t>' with no paths it will automatically find all specification files defined in the 'spec' directory.</a:t>
            </a:r>
          </a:p>
          <a:p>
            <a:endParaRPr lang="en-US" baseline="0" dirty="0"/>
          </a:p>
          <a:p>
            <a:r>
              <a:rPr lang="en-US" baseline="0" dirty="0"/>
              <a:t>It is important to note that all specification files must end with an '_</a:t>
            </a:r>
            <a:r>
              <a:rPr lang="en-US" baseline="0" dirty="0" err="1"/>
              <a:t>spec.rb</a:t>
            </a:r>
            <a:r>
              <a:rPr lang="en-US" baseline="0" dirty="0"/>
              <a:t>' for them to found by RSpec.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verify every example across all the recipe specification files. In this output we see '</a:t>
            </a:r>
            <a:r>
              <a:rPr lang="en-US" baseline="0" dirty="0" err="1"/>
              <a:t>rspec</a:t>
            </a:r>
            <a:r>
              <a:rPr lang="en-US" baseline="0" dirty="0"/>
              <a:t>' found 8 examples found all of them passing all within 4.29 seconds.</a:t>
            </a:r>
          </a:p>
          <a:p>
            <a:endParaRPr lang="en-US" baseline="0" dirty="0"/>
          </a:p>
          <a:p>
            <a:r>
              <a:rPr lang="en-US" baseline="0" dirty="0"/>
              <a:t>The execution time of RSpec varies based on the specifications, the version of </a:t>
            </a:r>
            <a:r>
              <a:rPr lang="en-US" baseline="0" dirty="0" err="1"/>
              <a:t>ChefSpec</a:t>
            </a:r>
            <a:r>
              <a:rPr lang="en-US" baseline="0" dirty="0"/>
              <a:t>, the power of the workstation, and the platform.</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have a discussion.</a:t>
            </a:r>
          </a:p>
          <a:p>
            <a:endParaRPr lang="en-US" baseline="0" dirty="0"/>
          </a:p>
          <a:p>
            <a:r>
              <a:rPr lang="en-US" baseline="0" dirty="0"/>
              <a:t>Instructor Note: This output was generated on a Amazon Web Services t1.micro running CentOS 6.9 installed with Chef DK 0.11.0.</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a:t>
            </a:r>
            <a:r>
              <a:rPr lang="en-US" baseline="0" dirty="0"/>
              <a:t> will learn how to test resources within a recipe using </a:t>
            </a:r>
            <a:r>
              <a:rPr lang="en-US" baseline="0" dirty="0" err="1"/>
              <a:t>ChefSpec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generated the recipe with the</a:t>
            </a:r>
            <a:r>
              <a:rPr lang="en-US" baseline="0" dirty="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rspec</a:t>
            </a:r>
            <a:r>
              <a:rPr lang="en-US" dirty="0"/>
              <a:t>'</a:t>
            </a:r>
            <a:r>
              <a:rPr lang="en-US" baseline="0" dirty="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dirty="0"/>
              <a:t>install</a:t>
            </a:r>
            <a:r>
              <a:rPr lang="en-US" baseline="0" dirty="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time returned to the documentation. Again, the </a:t>
            </a:r>
            <a:r>
              <a:rPr lang="en-US" baseline="0" dirty="0" err="1"/>
              <a:t>ChefSpec</a:t>
            </a:r>
            <a:r>
              <a:rPr lang="en-US" baseline="0" dirty="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generated the recipe with the</a:t>
            </a:r>
            <a:r>
              <a:rPr lang="en-US" baseline="0" dirty="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a:p>
          <a:p>
            <a:r>
              <a:rPr lang="en-US" baseline="0" dirty="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a:p>
          <a:p>
            <a:r>
              <a:rPr lang="en-US" baseline="0" dirty="0"/>
              <a:t>Using the parenthesis is passing the '</a:t>
            </a:r>
            <a:r>
              <a:rPr lang="en-US" baseline="0" dirty="0" err="1"/>
              <a:t>chef_run</a:t>
            </a:r>
            <a:r>
              <a:rPr lang="en-US" baseline="0" dirty="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a:p>
          <a:p>
            <a:r>
              <a:rPr lang="en-US" baseline="0" dirty="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a:t>
            </a:r>
            <a:r>
              <a:rPr lang="en-US" baseline="0" dirty="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Verifying</a:t>
            </a:r>
            <a:r>
              <a:rPr lang="en-US" baseline="0" dirty="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a:t>
            </a:r>
            <a:r>
              <a:rPr lang="en-US" baseline="0" dirty="0" err="1"/>
              <a:t>rspec</a:t>
            </a:r>
            <a:r>
              <a:rPr lang="en-US" baseline="0" dirty="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a:t>rspec</a:t>
            </a:r>
            <a:r>
              <a:rPr lang="en-US" baseline="0" dirty="0"/>
              <a:t>' with no paths it will automatically find all specification files defined in the 'spec' directory.</a:t>
            </a:r>
          </a:p>
          <a:p>
            <a:endParaRPr lang="en-US" baseline="0" dirty="0"/>
          </a:p>
          <a:p>
            <a:r>
              <a:rPr lang="en-US" baseline="0" dirty="0"/>
              <a:t>It is important to note that all specification files must end with an '_</a:t>
            </a:r>
            <a:r>
              <a:rPr lang="en-US" baseline="0" dirty="0" err="1"/>
              <a:t>spec.rb</a:t>
            </a:r>
            <a:r>
              <a:rPr lang="en-US" baseline="0" dirty="0"/>
              <a:t>' for them to found by RSpec.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verify every example across all the recipe specification files. In this output we see '</a:t>
            </a:r>
            <a:r>
              <a:rPr lang="en-US" baseline="0" dirty="0" err="1"/>
              <a:t>rspec</a:t>
            </a:r>
            <a:r>
              <a:rPr lang="en-US" baseline="0" dirty="0"/>
              <a:t>' found 8 examples found all of them passing all within 4.29 seconds.</a:t>
            </a:r>
          </a:p>
          <a:p>
            <a:endParaRPr lang="en-US" baseline="0" dirty="0"/>
          </a:p>
          <a:p>
            <a:r>
              <a:rPr lang="en-US" baseline="0" dirty="0"/>
              <a:t>The execution time of RSpec varies based on the specifications, the version of </a:t>
            </a:r>
            <a:r>
              <a:rPr lang="en-US" baseline="0" dirty="0" err="1"/>
              <a:t>ChefSpec</a:t>
            </a:r>
            <a:r>
              <a:rPr lang="en-US" baseline="0" dirty="0"/>
              <a:t>, the power of the workstation, and the platform.</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have a discussion.</a:t>
            </a:r>
          </a:p>
          <a:p>
            <a:endParaRPr lang="en-US" baseline="0" dirty="0"/>
          </a:p>
          <a:p>
            <a:r>
              <a:rPr lang="en-US" baseline="0" dirty="0"/>
              <a:t>Instructor Note: This output was generated on a Amazon Web Services t1.micro running CentOS 6.9 installed with Chef DK 0.11.0.</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rspec</a:t>
            </a:r>
            <a:r>
              <a:rPr lang="en-US" dirty="0"/>
              <a:t>'</a:t>
            </a:r>
            <a:r>
              <a:rPr lang="en-US" baseline="0" dirty="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dirty="0"/>
              <a:t>install</a:t>
            </a:r>
            <a:r>
              <a:rPr lang="en-US" baseline="0" dirty="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time returned to the documentation. Again, the </a:t>
            </a:r>
            <a:r>
              <a:rPr lang="en-US" baseline="0" dirty="0" err="1"/>
              <a:t>ChefSpec</a:t>
            </a:r>
            <a:r>
              <a:rPr lang="en-US" baseline="0" dirty="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a good example we found in the documentation we can return to the example and define the example. In our case we want to assert that the the chef run installs the package '</a:t>
            </a:r>
            <a:r>
              <a:rPr lang="en-US" baseline="0" dirty="0" err="1"/>
              <a:t>httpd</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5703580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477760931"/>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66041366"/>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4111427"/>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2069942154"/>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7122354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 id="2147483870" r:id="rId15"/>
    <p:sldLayoutId id="2147483871" r:id="rId16"/>
    <p:sldLayoutId id="2147483872" r:id="rId17"/>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hyperlink" Target="https://github.com/chefspec/chefspec/tree/master/examples/packag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github.com/chefspec/chefspec/tree/master/examples/pack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0.62738 seconds (files took 1.84 seconds to load) </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21678408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19996924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It's Quiet. Too Quiet.</a:t>
            </a:r>
          </a:p>
        </p:txBody>
      </p:sp>
      <p:sp>
        <p:nvSpPr>
          <p:cNvPr id="3" name="Subtitle 2"/>
          <p:cNvSpPr>
            <a:spLocks noGrp="1"/>
          </p:cNvSpPr>
          <p:nvPr>
            <p:ph type="subTitle" idx="1"/>
          </p:nvPr>
        </p:nvSpPr>
        <p:spPr/>
        <p:txBody>
          <a:bodyPr/>
          <a:lstStyle/>
          <a:p>
            <a:r>
              <a:rPr lang="en-US" dirty="0"/>
              <a:t>When a test passes immediately without having to write code (or if the code has already been written) it is time to be concerned. This is one of those moments we should ensure that the tests are working by mutating that code.</a:t>
            </a:r>
          </a:p>
        </p:txBody>
      </p:sp>
    </p:spTree>
    <p:extLst>
      <p:ext uri="{BB962C8B-B14F-4D97-AF65-F5344CB8AC3E}">
        <p14:creationId xmlns:p14="http://schemas.microsoft.com/office/powerpoint/2010/main" val="23083698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Out the Resource</a:t>
            </a:r>
          </a:p>
        </p:txBody>
      </p:sp>
      <p:sp>
        <p:nvSpPr>
          <p:cNvPr id="3" name="Content Placeholder 2"/>
          <p:cNvSpPr>
            <a:spLocks noGrp="1"/>
          </p:cNvSpPr>
          <p:nvPr>
            <p:ph sz="quarter" idx="10"/>
          </p:nvPr>
        </p:nvSpPr>
        <p:spPr/>
        <p:txBody>
          <a:bodyPr/>
          <a:lstStyle/>
          <a:p>
            <a:r>
              <a:rPr lang="en-US" dirty="0"/>
              <a:t>#</a:t>
            </a:r>
          </a:p>
          <a:p>
            <a:r>
              <a:rPr lang="en-US" dirty="0"/>
              <a:t># Cookbook::apache</a:t>
            </a:r>
          </a:p>
          <a:p>
            <a:r>
              <a:rPr lang="en-US" dirty="0"/>
              <a:t># Recipe:: install</a:t>
            </a:r>
          </a:p>
          <a:p>
            <a:r>
              <a:rPr lang="en-US" dirty="0"/>
              <a:t>#</a:t>
            </a:r>
          </a:p>
          <a:p>
            <a:r>
              <a:rPr lang="en-US" dirty="0"/>
              <a:t># Copyright:: 2018,The Authors, All Rights Reserved.</a:t>
            </a:r>
          </a:p>
          <a:p>
            <a:r>
              <a:rPr lang="en-US" dirty="0" smtClean="0"/>
              <a:t>#</a:t>
            </a:r>
            <a:r>
              <a:rPr lang="en-US" dirty="0" err="1" smtClean="0"/>
              <a:t>powershell_script</a:t>
            </a:r>
            <a:r>
              <a:rPr lang="en-US" dirty="0" smtClean="0"/>
              <a:t> </a:t>
            </a:r>
            <a:r>
              <a:rPr lang="en-US" dirty="0"/>
              <a:t>'Install IIS' do</a:t>
            </a:r>
          </a:p>
          <a:p>
            <a:r>
              <a:rPr lang="en-US" dirty="0" smtClean="0"/>
              <a:t>#  </a:t>
            </a:r>
            <a:r>
              <a:rPr lang="en-US" dirty="0"/>
              <a:t>code 'Add-</a:t>
            </a:r>
            <a:r>
              <a:rPr lang="en-US" dirty="0" err="1"/>
              <a:t>WindowsFeature</a:t>
            </a:r>
            <a:r>
              <a:rPr lang="en-US" dirty="0"/>
              <a:t> Web-Server'</a:t>
            </a:r>
          </a:p>
          <a:p>
            <a:r>
              <a:rPr lang="en-US" dirty="0" smtClean="0"/>
              <a:t>#  </a:t>
            </a:r>
            <a:r>
              <a:rPr lang="en-US" dirty="0"/>
              <a:t>action :run</a:t>
            </a:r>
          </a:p>
          <a:p>
            <a:r>
              <a:rPr lang="en-US"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6" name="Text Placeholder 5"/>
          <p:cNvSpPr>
            <a:spLocks noGrp="1"/>
          </p:cNvSpPr>
          <p:nvPr>
            <p:ph type="body" sz="quarter" idx="13"/>
          </p:nvPr>
        </p:nvSpPr>
        <p:spPr>
          <a:xfrm>
            <a:off x="1154885" y="3749038"/>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apache::install When all attributes are default, on CentOS 6.9 installs the appropriate package</a:t>
            </a:r>
          </a:p>
          <a:p>
            <a:r>
              <a:rPr lang="en-US" dirty="0"/>
              <a:t>     </a:t>
            </a:r>
            <a:r>
              <a:rPr lang="en-US" dirty="0">
                <a:solidFill>
                  <a:srgbClr val="DD312E"/>
                </a:solidFill>
              </a:rPr>
              <a:t>Failure/Error:</a:t>
            </a:r>
            <a:r>
              <a:rPr lang="en-US" dirty="0"/>
              <a:t> expect(</a:t>
            </a:r>
            <a:r>
              <a:rPr lang="en-US" dirty="0" err="1"/>
              <a:t>chef_run</a:t>
            </a:r>
            <a:r>
              <a:rPr lang="en-US" dirty="0"/>
              <a:t>).to </a:t>
            </a:r>
            <a:r>
              <a:rPr lang="en-US" dirty="0" err="1"/>
              <a:t>install_package</a:t>
            </a:r>
            <a:r>
              <a:rPr lang="en-US" dirty="0"/>
              <a:t>(</a:t>
            </a:r>
            <a:r>
              <a:rPr lang="en-US" dirty="0">
                <a:solidFill>
                  <a:srgbClr val="DD312E"/>
                </a:solidFill>
              </a:rPr>
              <a:t>'</a:t>
            </a:r>
            <a:r>
              <a:rPr lang="en-US" dirty="0" err="1">
                <a:solidFill>
                  <a:srgbClr val="DD312E"/>
                </a:solidFill>
              </a:rPr>
              <a:t>httpd</a:t>
            </a:r>
            <a:r>
              <a:rPr lang="en-US" dirty="0">
                <a:solidFill>
                  <a:srgbClr val="DD312E"/>
                </a:solidFill>
              </a:rPr>
              <a:t>'</a:t>
            </a:r>
            <a:r>
              <a:rPr lang="en-US" dirty="0"/>
              <a:t>)</a:t>
            </a:r>
          </a:p>
          <a:p>
            <a:r>
              <a:rPr lang="en-US" dirty="0"/>
              <a:t>       </a:t>
            </a:r>
            <a:r>
              <a:rPr lang="en-US" dirty="0">
                <a:solidFill>
                  <a:srgbClr val="DD312E"/>
                </a:solidFill>
              </a:rPr>
              <a:t>expected "package[</a:t>
            </a:r>
            <a:r>
              <a:rPr lang="en-US" dirty="0" err="1">
                <a:solidFill>
                  <a:srgbClr val="DD312E"/>
                </a:solidFill>
              </a:rPr>
              <a:t>httpd</a:t>
            </a:r>
            <a:r>
              <a:rPr lang="en-US" dirty="0">
                <a:solidFill>
                  <a:srgbClr val="DD312E"/>
                </a:solidFill>
              </a:rPr>
              <a:t>]" with action :install to be in Chef run. Other package resources: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Fail</a:t>
            </a:r>
          </a:p>
        </p:txBody>
      </p:sp>
    </p:spTree>
    <p:extLst>
      <p:ext uri="{BB962C8B-B14F-4D97-AF65-F5344CB8AC3E}">
        <p14:creationId xmlns:p14="http://schemas.microsoft.com/office/powerpoint/2010/main" val="3003100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Out the Resource</a:t>
            </a:r>
          </a:p>
        </p:txBody>
      </p:sp>
      <p:sp>
        <p:nvSpPr>
          <p:cNvPr id="3" name="Content Placeholder 2"/>
          <p:cNvSpPr>
            <a:spLocks noGrp="1"/>
          </p:cNvSpPr>
          <p:nvPr>
            <p:ph sz="quarter" idx="10"/>
          </p:nvPr>
        </p:nvSpPr>
        <p:spPr/>
        <p:txBody>
          <a:bodyPr/>
          <a:lstStyle/>
          <a:p>
            <a:r>
              <a:rPr lang="en-US" dirty="0"/>
              <a:t>#</a:t>
            </a:r>
          </a:p>
          <a:p>
            <a:r>
              <a:rPr lang="en-US" dirty="0"/>
              <a:t># Cookbook::apache</a:t>
            </a:r>
          </a:p>
          <a:p>
            <a:r>
              <a:rPr lang="en-US" dirty="0"/>
              <a:t># Recipe:: install</a:t>
            </a:r>
          </a:p>
          <a:p>
            <a:r>
              <a:rPr lang="en-US" dirty="0"/>
              <a:t>#</a:t>
            </a:r>
          </a:p>
          <a:p>
            <a:r>
              <a:rPr lang="en-US" dirty="0"/>
              <a:t># Copyright:: 2018,The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30103092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ü"/>
            </a:pPr>
            <a:r>
              <a:rPr lang="en-US" dirty="0"/>
              <a:t>Verify the test validates the recipe</a:t>
            </a:r>
          </a:p>
        </p:txBody>
      </p:sp>
    </p:spTree>
    <p:extLst>
      <p:ext uri="{BB962C8B-B14F-4D97-AF65-F5344CB8AC3E}">
        <p14:creationId xmlns:p14="http://schemas.microsoft.com/office/powerpoint/2010/main" val="2357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a:t>Write a pending example</a:t>
            </a:r>
          </a:p>
          <a:p>
            <a:pPr>
              <a:lnSpc>
                <a:spcPct val="150000"/>
              </a:lnSpc>
            </a:pPr>
            <a:r>
              <a:rPr lang="en-US" dirty="0"/>
              <a:t>Find the </a:t>
            </a:r>
            <a:r>
              <a:rPr lang="en-US" dirty="0" err="1"/>
              <a:t>ChefSpec</a:t>
            </a:r>
            <a:r>
              <a:rPr lang="en-US" dirty="0"/>
              <a:t> implementation</a:t>
            </a:r>
          </a:p>
          <a:p>
            <a:pPr>
              <a:lnSpc>
                <a:spcPct val="150000"/>
              </a:lnSpc>
            </a:pPr>
            <a:r>
              <a:rPr lang="en-US" dirty="0"/>
              <a:t>Verify that the new example passes</a:t>
            </a:r>
          </a:p>
          <a:p>
            <a:pPr>
              <a:lnSpc>
                <a:spcPct val="150000"/>
              </a:lnSpc>
            </a:pPr>
            <a:r>
              <a:rPr lang="en-US" dirty="0"/>
              <a:t>Mutate the recipe to generate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0890699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Test resources within a recipe using </a:t>
            </a:r>
            <a:r>
              <a:rPr lang="en-US" dirty="0" err="1"/>
              <a:t>ChefSpec</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7" name="Text Placeholder 5"/>
          <p:cNvSpPr>
            <a:spLocks noGrp="1"/>
          </p:cNvSpPr>
          <p:nvPr>
            <p:ph type="body" sz="quarter" idx="13"/>
          </p:nvPr>
        </p:nvSpPr>
        <p:spPr>
          <a:xfrm>
            <a:off x="1135042" y="3238500"/>
            <a:ext cx="14404273" cy="4381500"/>
          </a:xfrm>
          <a:solidFill>
            <a:srgbClr val="FF0000">
              <a:alpha val="25000"/>
            </a:srgbClr>
          </a:solidFill>
        </p:spPr>
        <p:txBody>
          <a:bodyPr/>
          <a:lstStyle/>
          <a:p>
            <a:r>
              <a:rPr lang="en-US" dirty="0"/>
              <a:t>+</a:t>
            </a:r>
          </a:p>
        </p:txBody>
      </p:sp>
    </p:spTree>
    <p:extLst>
      <p:ext uri="{BB962C8B-B14F-4D97-AF65-F5344CB8AC3E}">
        <p14:creationId xmlns:p14="http://schemas.microsoft.com/office/powerpoint/2010/main" val="126084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2371747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lstStyle/>
          <a:p>
            <a:r>
              <a:rPr lang="en-US" dirty="0"/>
              <a:t> # ... START OF THE SPEC FILE ...</a:t>
            </a:r>
          </a:p>
          <a:p>
            <a:endParaRPr lang="en-US" dirty="0"/>
          </a:p>
          <a:p>
            <a:r>
              <a:rPr lang="en-US" dirty="0"/>
              <a:t>    it 'starts the necessary service' do</a:t>
            </a:r>
          </a:p>
          <a:p>
            <a:r>
              <a:rPr lang="en-US" dirty="0"/>
              <a:t>      expect(</a:t>
            </a:r>
            <a:r>
              <a:rPr lang="en-US" dirty="0" err="1"/>
              <a:t>chef_run</a:t>
            </a:r>
            <a:r>
              <a:rPr lang="en-US" dirty="0"/>
              <a:t>).to </a:t>
            </a:r>
            <a:r>
              <a:rPr lang="en-US" dirty="0" err="1"/>
              <a:t>start_service</a:t>
            </a:r>
            <a:r>
              <a:rPr lang="en-US" dirty="0"/>
              <a:t>('</a:t>
            </a:r>
            <a:r>
              <a:rPr lang="en-US" dirty="0" err="1"/>
              <a:t>httpd</a:t>
            </a:r>
            <a:r>
              <a:rPr lang="en-US" dirty="0"/>
              <a:t>')</a:t>
            </a:r>
          </a:p>
          <a:p>
            <a:r>
              <a:rPr lang="en-US" dirty="0"/>
              <a:t>    end</a:t>
            </a:r>
          </a:p>
          <a:p>
            <a:endParaRPr lang="en-US" dirty="0"/>
          </a:p>
          <a:p>
            <a:r>
              <a:rPr lang="en-US" dirty="0"/>
              <a:t>    it 'enables the necessary service' do</a:t>
            </a:r>
          </a:p>
          <a:p>
            <a:r>
              <a:rPr lang="en-US" dirty="0"/>
              <a:t>      expect(</a:t>
            </a:r>
            <a:r>
              <a:rPr lang="en-US" dirty="0" err="1"/>
              <a:t>chef_run</a:t>
            </a:r>
            <a:r>
              <a:rPr lang="en-US" dirty="0"/>
              <a:t>).to </a:t>
            </a:r>
            <a:r>
              <a:rPr lang="en-US" dirty="0" err="1"/>
              <a:t>enable_service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0.6329 seconds (files took 1.85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a:t>
            </a:r>
            <a:r>
              <a:rPr lang="en-US"/>
              <a:t>the Tests to </a:t>
            </a:r>
            <a:r>
              <a:rPr lang="en-US" dirty="0"/>
              <a:t>See it Pass</a:t>
            </a:r>
          </a:p>
        </p:txBody>
      </p:sp>
    </p:spTree>
    <p:extLst>
      <p:ext uri="{BB962C8B-B14F-4D97-AF65-F5344CB8AC3E}">
        <p14:creationId xmlns:p14="http://schemas.microsoft.com/office/powerpoint/2010/main" val="414305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pending example</a:t>
            </a:r>
          </a:p>
          <a:p>
            <a:pPr>
              <a:lnSpc>
                <a:spcPct val="150000"/>
              </a:lnSpc>
              <a:buFont typeface="Wingdings" charset="2"/>
              <a:buChar char="ü"/>
            </a:pPr>
            <a:r>
              <a:rPr lang="en-US" dirty="0"/>
              <a:t>Find the </a:t>
            </a:r>
            <a:r>
              <a:rPr lang="en-US" dirty="0" err="1"/>
              <a:t>ChefSpec</a:t>
            </a:r>
            <a:r>
              <a:rPr lang="en-US" dirty="0"/>
              <a:t> implementation</a:t>
            </a:r>
          </a:p>
          <a:p>
            <a:pPr>
              <a:lnSpc>
                <a:spcPct val="150000"/>
              </a:lnSpc>
              <a:buFont typeface="Wingdings" charset="2"/>
              <a:buChar char="ü"/>
            </a:pPr>
            <a:r>
              <a:rPr lang="en-US" dirty="0"/>
              <a:t>Verify that the new example passes</a:t>
            </a:r>
          </a:p>
          <a:p>
            <a:pPr>
              <a:lnSpc>
                <a:spcPct val="150000"/>
              </a:lnSpc>
              <a:buFont typeface="Wingdings" charset="2"/>
              <a:buChar char="ü"/>
            </a:pPr>
            <a:r>
              <a:rPr lang="en-US" dirty="0"/>
              <a:t>Mutate the recipe to generate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11406472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7" name="Text Placeholder 5"/>
          <p:cNvSpPr>
            <a:spLocks noGrp="1"/>
          </p:cNvSpPr>
          <p:nvPr>
            <p:ph type="body" sz="quarter" idx="13"/>
          </p:nvPr>
        </p:nvSpPr>
        <p:spPr>
          <a:xfrm>
            <a:off x="1135042" y="3238500"/>
            <a:ext cx="14404273" cy="4381500"/>
          </a:xfrm>
          <a:solidFill>
            <a:srgbClr val="FF0000">
              <a:alpha val="25000"/>
            </a:srgbClr>
          </a:solidFill>
        </p:spPr>
        <p:txBody>
          <a:bodyPr/>
          <a:lstStyle/>
          <a:p>
            <a:r>
              <a:rPr lang="en-US" dirty="0"/>
              <a:t>+</a:t>
            </a:r>
          </a:p>
        </p:txBody>
      </p:sp>
    </p:spTree>
    <p:extLst>
      <p:ext uri="{BB962C8B-B14F-4D97-AF65-F5344CB8AC3E}">
        <p14:creationId xmlns:p14="http://schemas.microsoft.com/office/powerpoint/2010/main" val="9994704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9324932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Configuration</a:t>
            </a:r>
          </a:p>
        </p:txBody>
      </p:sp>
      <p:sp>
        <p:nvSpPr>
          <p:cNvPr id="3" name="Content Placeholder 2"/>
          <p:cNvSpPr>
            <a:spLocks noGrp="1"/>
          </p:cNvSpPr>
          <p:nvPr>
            <p:ph sz="quarter" idx="10"/>
          </p:nvPr>
        </p:nvSpPr>
        <p:spPr/>
        <p:txBody>
          <a:bodyPr>
            <a:normAutofit/>
          </a:bodyPr>
          <a:lstStyle/>
          <a:p>
            <a:r>
              <a:rPr lang="en-US" sz="1800" dirty="0"/>
              <a:t> # ... START OF THE SPEC FILE ...</a:t>
            </a:r>
          </a:p>
          <a:p>
            <a:endParaRPr lang="en-US" sz="1800" dirty="0"/>
          </a:p>
          <a:p>
            <a:r>
              <a:rPr lang="en-US" sz="1800" dirty="0"/>
              <a:t>    it 'creates the index.html' do</a:t>
            </a:r>
          </a:p>
          <a:p>
            <a:r>
              <a:rPr lang="en-US" sz="1800" dirty="0"/>
              <a:t>      expect(</a:t>
            </a:r>
            <a:r>
              <a:rPr lang="en-US" sz="1800" dirty="0" err="1"/>
              <a:t>chef_run</a:t>
            </a:r>
            <a:r>
              <a:rPr lang="en-US" sz="1800" dirty="0"/>
              <a:t>).to </a:t>
            </a:r>
            <a:r>
              <a:rPr lang="en-US" sz="1800" dirty="0" err="1"/>
              <a:t>render_file</a:t>
            </a:r>
            <a:r>
              <a:rPr lang="en-US" sz="1800" dirty="0"/>
              <a:t>('/</a:t>
            </a:r>
            <a:r>
              <a:rPr lang="en-US" sz="1800" dirty="0" err="1"/>
              <a:t>var</a:t>
            </a:r>
            <a:r>
              <a:rPr lang="en-US" sz="1800" dirty="0"/>
              <a:t>/www/html/index.html').</a:t>
            </a:r>
            <a:r>
              <a:rPr lang="en-US" sz="1800" dirty="0" err="1"/>
              <a:t>with_content</a:t>
            </a:r>
            <a:r>
              <a:rPr lang="en-US" sz="1800" dirty="0"/>
              <a:t>('&lt;h1&gt;Welcome Home!&lt;/h1&gt;')</a:t>
            </a:r>
          </a:p>
          <a:p>
            <a:r>
              <a:rPr lang="en-US" sz="1800" dirty="0"/>
              <a:t>    end</a:t>
            </a:r>
          </a:p>
          <a:p>
            <a:r>
              <a:rPr lang="en-US" sz="1800" dirty="0"/>
              <a:t>  end</a:t>
            </a:r>
          </a:p>
          <a:p>
            <a:r>
              <a:rPr lang="en-US" sz="1800"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9359" y="2884911"/>
            <a:ext cx="14404273" cy="1110619"/>
          </a:xfrm>
        </p:spPr>
        <p:txBody>
          <a:bodyPr/>
          <a:lstStyle/>
          <a:p>
            <a:endParaRPr lang="en-US" dirty="0"/>
          </a:p>
        </p:txBody>
      </p:sp>
    </p:spTree>
    <p:extLst>
      <p:ext uri="{BB962C8B-B14F-4D97-AF65-F5344CB8AC3E}">
        <p14:creationId xmlns:p14="http://schemas.microsoft.com/office/powerpoint/2010/main" val="1850138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rspec</a:t>
            </a:r>
            <a:endParaRPr lang="en-US" dirty="0"/>
          </a:p>
        </p:txBody>
      </p:sp>
      <p:sp>
        <p:nvSpPr>
          <p:cNvPr id="3" name="Subtitle 2"/>
          <p:cNvSpPr>
            <a:spLocks noGrp="1"/>
          </p:cNvSpPr>
          <p:nvPr>
            <p:ph type="subTitle" idx="1"/>
          </p:nvPr>
        </p:nvSpPr>
        <p:spPr/>
        <p:txBody>
          <a:bodyPr/>
          <a:lstStyle/>
          <a:p>
            <a:r>
              <a:rPr lang="en-US" dirty="0"/>
              <a:t>When you run </a:t>
            </a:r>
            <a:r>
              <a:rPr lang="en-US" b="1" dirty="0" err="1">
                <a:latin typeface="Courier New"/>
                <a:cs typeface="Courier New"/>
              </a:rPr>
              <a:t>rspec</a:t>
            </a:r>
            <a:r>
              <a:rPr lang="en-US" dirty="0"/>
              <a:t> without any paths it will automatically find and execute all the </a:t>
            </a:r>
            <a:r>
              <a:rPr lang="en-US" i="1" dirty="0"/>
              <a:t>"_</a:t>
            </a:r>
            <a:r>
              <a:rPr lang="en-US" i="1" dirty="0" err="1"/>
              <a:t>spec.rb</a:t>
            </a:r>
            <a:r>
              <a:rPr lang="en-US" i="1" dirty="0"/>
              <a:t>"</a:t>
            </a:r>
            <a:r>
              <a:rPr lang="en-US" dirty="0"/>
              <a:t> files within the '</a:t>
            </a:r>
            <a:r>
              <a:rPr lang="en-US" i="1" dirty="0"/>
              <a:t>spec</a:t>
            </a:r>
            <a:r>
              <a:rPr lang="en-US" dirty="0"/>
              <a:t>' directory.</a:t>
            </a:r>
          </a:p>
        </p:txBody>
      </p:sp>
    </p:spTree>
    <p:extLst>
      <p:ext uri="{BB962C8B-B14F-4D97-AF65-F5344CB8AC3E}">
        <p14:creationId xmlns:p14="http://schemas.microsoft.com/office/powerpoint/2010/main" val="14203187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a:t>Finished in 2.27 seconds (files took 1.82 seconds to load) </a:t>
            </a:r>
          </a:p>
          <a:p>
            <a:r>
              <a:rPr lang="en-US"/>
              <a:t>11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All the Tests in the </a:t>
            </a:r>
            <a:r>
              <a:rPr lang="en-US"/>
              <a:t>Spec Directory</a:t>
            </a:r>
          </a:p>
        </p:txBody>
      </p:sp>
    </p:spTree>
    <p:extLst>
      <p:ext uri="{BB962C8B-B14F-4D97-AF65-F5344CB8AC3E}">
        <p14:creationId xmlns:p14="http://schemas.microsoft.com/office/powerpoint/2010/main" val="30671413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9789356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it bring to validate that the resources take the appropriate action?</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653257375"/>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49765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Test resources within a recipe using </a:t>
            </a:r>
            <a:r>
              <a:rPr lang="en-US" dirty="0" err="1"/>
              <a:t>ChefSpec</a:t>
            </a:r>
            <a:endParaRPr lang="en-US" dirty="0"/>
          </a:p>
        </p:txBody>
      </p:sp>
    </p:spTree>
    <p:extLst>
      <p:ext uri="{BB962C8B-B14F-4D97-AF65-F5344CB8AC3E}">
        <p14:creationId xmlns:p14="http://schemas.microsoft.com/office/powerpoint/2010/main" val="11112911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319062062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a:t>&gt; tree </a:t>
            </a:r>
            <a:r>
              <a:rPr lang="en-US" dirty="0" smtClean="0"/>
              <a:t>/f spec</a:t>
            </a:r>
            <a:endParaRPr lang="en-US" dirty="0"/>
          </a:p>
        </p:txBody>
      </p:sp>
      <p:sp>
        <p:nvSpPr>
          <p:cNvPr id="4" name="Content Placeholder 3"/>
          <p:cNvSpPr>
            <a:spLocks noGrp="1"/>
          </p:cNvSpPr>
          <p:nvPr>
            <p:ph sz="quarter" idx="12"/>
          </p:nvPr>
        </p:nvSpPr>
        <p:spPr>
          <a:xfrm>
            <a:off x="1127883" y="4423261"/>
            <a:ext cx="14420850" cy="557213"/>
          </a:xfrm>
        </p:spPr>
        <p:txBody>
          <a:bodyPr/>
          <a:lstStyle/>
          <a:p>
            <a:endParaRPr lang="en-US" dirty="0"/>
          </a:p>
        </p:txBody>
      </p:sp>
      <p:sp>
        <p:nvSpPr>
          <p:cNvPr id="5" name="Title 4"/>
          <p:cNvSpPr>
            <a:spLocks noGrp="1"/>
          </p:cNvSpPr>
          <p:nvPr>
            <p:ph type="title"/>
          </p:nvPr>
        </p:nvSpPr>
        <p:spPr/>
        <p:txBody>
          <a:bodyPr/>
          <a:lstStyle/>
          <a:p>
            <a:r>
              <a:rPr lang="en-US" dirty="0"/>
              <a:t>Generated Recipes Also Generate Specs</a:t>
            </a:r>
          </a:p>
        </p:txBody>
      </p:sp>
    </p:spTree>
    <p:extLst>
      <p:ext uri="{BB962C8B-B14F-4D97-AF65-F5344CB8AC3E}">
        <p14:creationId xmlns:p14="http://schemas.microsoft.com/office/powerpoint/2010/main" val="23814110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::configuration' </a:t>
            </a:r>
            <a:r>
              <a:rPr lang="en-US" dirty="0"/>
              <a:t>do</a:t>
            </a:r>
          </a:p>
          <a:p>
            <a:r>
              <a:rPr lang="en-US" dirty="0"/>
              <a:t>  context 'When all attributes are default, on </a:t>
            </a:r>
            <a:r>
              <a:rPr lang="en-US" dirty="0" smtClean="0"/>
              <a:t>Windows 2012R2'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’windows'</a:t>
            </a:r>
            <a:r>
              <a:rPr lang="en-US" dirty="0"/>
              <a:t>, version: </a:t>
            </a:r>
            <a:r>
              <a:rPr lang="en-US" dirty="0" smtClean="0"/>
              <a:t>’2012r2'</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smtClean="0"/>
              <a:t>/</a:t>
            </a:r>
            <a:r>
              <a:rPr lang="en-US" dirty="0" err="1" smtClean="0"/>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9263391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0.97525 seconds (files took 1.81 seconds to load)</a:t>
            </a:r>
          </a:p>
          <a:p>
            <a:r>
              <a:rPr lang="en-US" dirty="0" smtClean="0"/>
              <a:t>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configuration_spec.rb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a:t>
            </a:r>
            <a:r>
              <a:rPr lang="en-US" dirty="0" smtClean="0"/>
              <a:t>Configuration Specification</a:t>
            </a:r>
            <a:endParaRPr lang="en-US" dirty="0"/>
          </a:p>
        </p:txBody>
      </p:sp>
      <p:sp>
        <p:nvSpPr>
          <p:cNvPr id="6" name="TextBox 5"/>
          <p:cNvSpPr txBox="1"/>
          <p:nvPr/>
        </p:nvSpPr>
        <p:spPr bwMode="white">
          <a:xfrm>
            <a:off x="-1170710" y="3850105"/>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35687389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Pending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a:t>
            </a:r>
            <a:r>
              <a:rPr lang="en-US" dirty="0" smtClean="0"/>
              <a:t>’configures the </a:t>
            </a:r>
            <a:r>
              <a:rPr lang="en-US" dirty="0"/>
              <a:t>necessary </a:t>
            </a:r>
            <a:r>
              <a:rPr lang="en-US" dirty="0" smtClean="0"/>
              <a:t>file'</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smtClean="0"/>
              <a:t>/</a:t>
            </a:r>
            <a:r>
              <a:rPr lang="en-US" dirty="0" err="1" smtClean="0"/>
              <a:t>configuration_spec.rb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a:t>+</a:t>
            </a:r>
          </a:p>
        </p:txBody>
      </p:sp>
    </p:spTree>
    <p:extLst>
      <p:ext uri="{BB962C8B-B14F-4D97-AF65-F5344CB8AC3E}">
        <p14:creationId xmlns:p14="http://schemas.microsoft.com/office/powerpoint/2010/main" val="8015496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a:t>&gt; tree </a:t>
            </a:r>
            <a:r>
              <a:rPr lang="en-US" dirty="0" smtClean="0"/>
              <a:t>/f spec</a:t>
            </a:r>
            <a:endParaRPr lang="en-US" dirty="0"/>
          </a:p>
        </p:txBody>
      </p:sp>
      <p:sp>
        <p:nvSpPr>
          <p:cNvPr id="4" name="Content Placeholder 3"/>
          <p:cNvSpPr>
            <a:spLocks noGrp="1"/>
          </p:cNvSpPr>
          <p:nvPr>
            <p:ph sz="quarter" idx="12"/>
          </p:nvPr>
        </p:nvSpPr>
        <p:spPr>
          <a:xfrm>
            <a:off x="1127883" y="4423261"/>
            <a:ext cx="14420850" cy="557213"/>
          </a:xfrm>
        </p:spPr>
        <p:txBody>
          <a:bodyPr/>
          <a:lstStyle/>
          <a:p>
            <a:endParaRPr lang="en-US" dirty="0"/>
          </a:p>
        </p:txBody>
      </p:sp>
      <p:sp>
        <p:nvSpPr>
          <p:cNvPr id="5" name="Title 4"/>
          <p:cNvSpPr>
            <a:spLocks noGrp="1"/>
          </p:cNvSpPr>
          <p:nvPr>
            <p:ph type="title"/>
          </p:nvPr>
        </p:nvSpPr>
        <p:spPr/>
        <p:txBody>
          <a:bodyPr/>
          <a:lstStyle/>
          <a:p>
            <a:r>
              <a:rPr lang="en-US" dirty="0"/>
              <a:t>Generated Recipes Also Generate Specs</a:t>
            </a:r>
          </a:p>
        </p:txBody>
      </p:sp>
    </p:spTree>
    <p:extLst>
      <p:ext uri="{BB962C8B-B14F-4D97-AF65-F5344CB8AC3E}">
        <p14:creationId xmlns:p14="http://schemas.microsoft.com/office/powerpoint/2010/main" val="40672580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packages</a:t>
            </a:r>
          </a:p>
        </p:txBody>
      </p:sp>
      <p:sp>
        <p:nvSpPr>
          <p:cNvPr id="4" name="Content Placeholder 3"/>
          <p:cNvSpPr>
            <a:spLocks noGrp="1"/>
          </p:cNvSpPr>
          <p:nvPr>
            <p:ph sz="quarter" idx="13"/>
          </p:nvPr>
        </p:nvSpPr>
        <p:spPr>
          <a:xfrm>
            <a:off x="3110754" y="7164200"/>
            <a:ext cx="10034492" cy="524133"/>
          </a:xfrm>
        </p:spPr>
        <p:txBody>
          <a:bodyPr/>
          <a:lstStyle/>
          <a:p>
            <a:r>
              <a:rPr lang="en-US" dirty="0">
                <a:hlinkClick r:id="rId3"/>
              </a:rPr>
              <a:t>https://github.com/chefspec/chefspec/tree/master/examples/package</a:t>
            </a:r>
            <a:endParaRPr lang="en-US" dirty="0"/>
          </a:p>
        </p:txBody>
      </p:sp>
    </p:spTree>
    <p:extLst>
      <p:ext uri="{BB962C8B-B14F-4D97-AF65-F5344CB8AC3E}">
        <p14:creationId xmlns:p14="http://schemas.microsoft.com/office/powerpoint/2010/main" val="13380258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smtClean="0"/>
              <a:t>    </a:t>
            </a:r>
            <a:r>
              <a:rPr lang="en-US" dirty="0"/>
              <a:t>it </a:t>
            </a:r>
            <a:r>
              <a:rPr lang="en-US" dirty="0"/>
              <a:t>'configures </a:t>
            </a:r>
            <a:r>
              <a:rPr lang="en-US" dirty="0"/>
              <a:t>the necessary </a:t>
            </a:r>
            <a:r>
              <a:rPr lang="en-US" dirty="0"/>
              <a:t>file' </a:t>
            </a:r>
            <a:r>
              <a:rPr lang="en-US" dirty="0" smtClean="0"/>
              <a:t>do</a:t>
            </a:r>
            <a:endParaRPr lang="en-US" dirty="0" smtClean="0"/>
          </a:p>
          <a:p>
            <a:r>
              <a:rPr lang="en-US" dirty="0" smtClean="0"/>
              <a:t>      </a:t>
            </a:r>
            <a:r>
              <a:rPr lang="en-US" dirty="0"/>
              <a:t>expect(</a:t>
            </a:r>
            <a:r>
              <a:rPr lang="en-US" dirty="0" err="1"/>
              <a:t>chef_run</a:t>
            </a:r>
            <a:r>
              <a:rPr lang="en-US" dirty="0"/>
              <a:t>).to </a:t>
            </a:r>
            <a:r>
              <a:rPr lang="en-US" dirty="0" err="1" smtClean="0"/>
              <a:t>render_file</a:t>
            </a:r>
            <a:r>
              <a:rPr lang="en-US" dirty="0"/>
              <a:t>('C</a:t>
            </a:r>
            <a:r>
              <a:rPr lang="en-US" dirty="0" smtClean="0"/>
              <a:t>:\</a:t>
            </a:r>
            <a:r>
              <a:rPr lang="en-US" dirty="0" err="1" smtClean="0"/>
              <a:t>inetpub</a:t>
            </a:r>
            <a:r>
              <a:rPr lang="en-US" dirty="0" smtClean="0"/>
              <a:t>\</a:t>
            </a:r>
            <a:r>
              <a:rPr lang="en-US" dirty="0" err="1" smtClean="0"/>
              <a:t>wwwroot</a:t>
            </a:r>
            <a:r>
              <a:rPr lang="en-US" dirty="0" smtClean="0"/>
              <a:t>\</a:t>
            </a:r>
            <a:r>
              <a:rPr lang="en-US" dirty="0" err="1" smtClean="0"/>
              <a:t>Default.htm</a:t>
            </a:r>
            <a:r>
              <a:rPr lang="en-US" dirty="0" smtClean="0"/>
              <a:t>').</a:t>
            </a:r>
            <a:r>
              <a:rPr lang="en-US" dirty="0" err="1" smtClean="0"/>
              <a:t>with_content</a:t>
            </a:r>
            <a:r>
              <a:rPr lang="en-US" dirty="0" smtClean="0"/>
              <a:t>(</a:t>
            </a:r>
            <a:r>
              <a:rPr lang="en-US" dirty="0"/>
              <a:t>'Hello</a:t>
            </a:r>
            <a:r>
              <a:rPr lang="en-US" dirty="0" smtClean="0"/>
              <a:t>, world</a:t>
            </a:r>
            <a:r>
              <a:rPr lang="en-US" dirty="0" smtClean="0"/>
              <a:t>')</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smtClean="0"/>
              <a:t>/</a:t>
            </a:r>
            <a:r>
              <a:rPr lang="en-US" dirty="0" err="1" smtClean="0"/>
              <a:t>configure_spec.rb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315651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628999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0.62738 seconds (files took 1.84 seconds to load) </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16785911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379839149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It's Quiet. Too Quiet.</a:t>
            </a:r>
          </a:p>
        </p:txBody>
      </p:sp>
      <p:sp>
        <p:nvSpPr>
          <p:cNvPr id="3" name="Subtitle 2"/>
          <p:cNvSpPr>
            <a:spLocks noGrp="1"/>
          </p:cNvSpPr>
          <p:nvPr>
            <p:ph type="subTitle" idx="1"/>
          </p:nvPr>
        </p:nvSpPr>
        <p:spPr/>
        <p:txBody>
          <a:bodyPr/>
          <a:lstStyle/>
          <a:p>
            <a:r>
              <a:rPr lang="en-US" dirty="0"/>
              <a:t>When a test passes immediately without having to write code (or if the code has already been written) it is time to be concerned. This is one of those moments we should ensure that the tests are working by mutating that code.</a:t>
            </a:r>
          </a:p>
        </p:txBody>
      </p:sp>
    </p:spTree>
    <p:extLst>
      <p:ext uri="{BB962C8B-B14F-4D97-AF65-F5344CB8AC3E}">
        <p14:creationId xmlns:p14="http://schemas.microsoft.com/office/powerpoint/2010/main" val="30506424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Out the Resource</a:t>
            </a:r>
          </a:p>
        </p:txBody>
      </p:sp>
      <p:sp>
        <p:nvSpPr>
          <p:cNvPr id="3" name="Content Placeholder 2"/>
          <p:cNvSpPr>
            <a:spLocks noGrp="1"/>
          </p:cNvSpPr>
          <p:nvPr>
            <p:ph sz="quarter" idx="10"/>
          </p:nvPr>
        </p:nvSpPr>
        <p:spPr/>
        <p:txBody>
          <a:bodyPr/>
          <a:lstStyle/>
          <a:p>
            <a:r>
              <a:rPr lang="en-US" dirty="0"/>
              <a:t>#</a:t>
            </a:r>
          </a:p>
          <a:p>
            <a:r>
              <a:rPr lang="en-US" dirty="0"/>
              <a:t># Cookbook:</a:t>
            </a:r>
            <a:r>
              <a:rPr lang="en-US" dirty="0" smtClean="0"/>
              <a:t>:</a:t>
            </a:r>
            <a:r>
              <a:rPr lang="en-US" dirty="0" err="1" smtClean="0"/>
              <a:t>myiis</a:t>
            </a:r>
            <a:endParaRPr lang="en-US" dirty="0"/>
          </a:p>
          <a:p>
            <a:r>
              <a:rPr lang="en-US" dirty="0"/>
              <a:t># Recipe:: </a:t>
            </a:r>
            <a:r>
              <a:rPr lang="en-US" dirty="0" smtClean="0"/>
              <a:t>service</a:t>
            </a:r>
            <a:endParaRPr lang="en-US" dirty="0"/>
          </a:p>
          <a:p>
            <a:r>
              <a:rPr lang="en-US" dirty="0"/>
              <a:t>#</a:t>
            </a:r>
          </a:p>
          <a:p>
            <a:r>
              <a:rPr lang="en-US" dirty="0"/>
              <a:t># Copyright:: 2018,The Authors, All Rights Reserved.</a:t>
            </a:r>
          </a:p>
          <a:p>
            <a:r>
              <a:rPr lang="en-US" dirty="0" smtClean="0"/>
              <a:t>#service ‘w3svc’ do</a:t>
            </a:r>
            <a:endParaRPr lang="en-US" dirty="0"/>
          </a:p>
          <a:p>
            <a:r>
              <a:rPr lang="en-US" dirty="0" smtClean="0"/>
              <a:t>#  </a:t>
            </a:r>
            <a:r>
              <a:rPr lang="en-US" dirty="0" smtClean="0"/>
              <a:t>action [:enable, :start]</a:t>
            </a:r>
          </a:p>
          <a:p>
            <a:r>
              <a:rPr lang="en-US" dirty="0" smtClean="0"/>
              <a:t>#</a:t>
            </a:r>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smtClean="0"/>
              <a:t>/</a:t>
            </a:r>
            <a:r>
              <a:rPr lang="en-US" dirty="0" err="1" smtClean="0"/>
              <a:t>service.rb</a:t>
            </a:r>
            <a:endParaRPr lang="en-US" dirty="0"/>
          </a:p>
        </p:txBody>
      </p:sp>
      <p:sp>
        <p:nvSpPr>
          <p:cNvPr id="6" name="Text Placeholder 5"/>
          <p:cNvSpPr>
            <a:spLocks noGrp="1"/>
          </p:cNvSpPr>
          <p:nvPr>
            <p:ph type="body" sz="quarter" idx="13"/>
          </p:nvPr>
        </p:nvSpPr>
        <p:spPr>
          <a:xfrm>
            <a:off x="1154885" y="3749038"/>
            <a:ext cx="14404273" cy="582084"/>
          </a:xfrm>
        </p:spPr>
        <p:txBody>
          <a:bodyPr/>
          <a:lstStyle/>
          <a:p>
            <a:endParaRPr lang="en-US" dirty="0"/>
          </a:p>
        </p:txBody>
      </p:sp>
    </p:spTree>
    <p:extLst>
      <p:ext uri="{BB962C8B-B14F-4D97-AF65-F5344CB8AC3E}">
        <p14:creationId xmlns:p14="http://schemas.microsoft.com/office/powerpoint/2010/main" val="11117262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smtClean="0"/>
              <a:t>myiis</a:t>
            </a:r>
            <a:r>
              <a:rPr lang="en-US" dirty="0" smtClean="0"/>
              <a:t>::service When </a:t>
            </a:r>
            <a:r>
              <a:rPr lang="en-US" dirty="0"/>
              <a:t>all attributes are default, on </a:t>
            </a:r>
            <a:r>
              <a:rPr lang="en-US" dirty="0" smtClean="0"/>
              <a:t>Windows 2012R2 </a:t>
            </a:r>
            <a:r>
              <a:rPr lang="en-US" dirty="0"/>
              <a:t>installs the appropriate package</a:t>
            </a:r>
          </a:p>
          <a:p>
            <a:r>
              <a:rPr lang="en-US" dirty="0"/>
              <a:t>     </a:t>
            </a:r>
            <a:r>
              <a:rPr lang="en-US" dirty="0">
                <a:solidFill>
                  <a:srgbClr val="DD312E"/>
                </a:solidFill>
              </a:rPr>
              <a:t>Failure/Error:</a:t>
            </a:r>
            <a:r>
              <a:rPr lang="en-US" dirty="0"/>
              <a:t> expect(</a:t>
            </a:r>
            <a:r>
              <a:rPr lang="en-US" dirty="0" err="1"/>
              <a:t>chef_run</a:t>
            </a:r>
            <a:r>
              <a:rPr lang="en-US" dirty="0"/>
              <a:t>).to </a:t>
            </a:r>
            <a:r>
              <a:rPr lang="en-US" dirty="0" err="1" smtClean="0"/>
              <a:t>start_package</a:t>
            </a:r>
            <a:r>
              <a:rPr lang="en-US" dirty="0" smtClean="0"/>
              <a:t>(</a:t>
            </a:r>
            <a:r>
              <a:rPr lang="en-US" dirty="0" smtClean="0">
                <a:solidFill>
                  <a:srgbClr val="DD312E"/>
                </a:solidFill>
              </a:rPr>
              <a:t>’w3svc'</a:t>
            </a:r>
            <a:r>
              <a:rPr lang="en-US" dirty="0"/>
              <a:t>)</a:t>
            </a:r>
          </a:p>
          <a:p>
            <a:r>
              <a:rPr lang="en-US" dirty="0"/>
              <a:t>       </a:t>
            </a:r>
            <a:r>
              <a:rPr lang="en-US" dirty="0">
                <a:solidFill>
                  <a:srgbClr val="DD312E"/>
                </a:solidFill>
              </a:rPr>
              <a:t>expected </a:t>
            </a:r>
            <a:r>
              <a:rPr lang="en-US" dirty="0" smtClean="0">
                <a:solidFill>
                  <a:srgbClr val="DD312E"/>
                </a:solidFill>
              </a:rPr>
              <a:t>”service[w3svc]</a:t>
            </a:r>
            <a:r>
              <a:rPr lang="en-US" dirty="0">
                <a:solidFill>
                  <a:srgbClr val="DD312E"/>
                </a:solidFill>
              </a:rPr>
              <a:t>" with action </a:t>
            </a:r>
            <a:r>
              <a:rPr lang="en-US" dirty="0" smtClean="0">
                <a:solidFill>
                  <a:srgbClr val="DD312E"/>
                </a:solidFill>
              </a:rPr>
              <a:t>:start to </a:t>
            </a:r>
            <a:r>
              <a:rPr lang="en-US" dirty="0">
                <a:solidFill>
                  <a:srgbClr val="DD312E"/>
                </a:solidFill>
              </a:rPr>
              <a:t>be in Chef run.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service_spec.rb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Fail</a:t>
            </a:r>
          </a:p>
        </p:txBody>
      </p:sp>
    </p:spTree>
    <p:extLst>
      <p:ext uri="{BB962C8B-B14F-4D97-AF65-F5344CB8AC3E}">
        <p14:creationId xmlns:p14="http://schemas.microsoft.com/office/powerpoint/2010/main" val="19450498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a:t>
            </a:r>
            <a:r>
              <a:rPr lang="en-US" dirty="0"/>
              <a:t>Out the Resource</a:t>
            </a:r>
          </a:p>
        </p:txBody>
      </p:sp>
      <p:sp>
        <p:nvSpPr>
          <p:cNvPr id="3" name="Content Placeholder 2"/>
          <p:cNvSpPr>
            <a:spLocks noGrp="1"/>
          </p:cNvSpPr>
          <p:nvPr>
            <p:ph sz="quarter" idx="10"/>
          </p:nvPr>
        </p:nvSpPr>
        <p:spPr/>
        <p:txBody>
          <a:bodyPr/>
          <a:lstStyle/>
          <a:p>
            <a:r>
              <a:rPr lang="en-US" dirty="0"/>
              <a:t>#</a:t>
            </a:r>
          </a:p>
          <a:p>
            <a:r>
              <a:rPr lang="en-US" dirty="0"/>
              <a:t># Cookbook:</a:t>
            </a:r>
            <a:r>
              <a:rPr lang="en-US" dirty="0" smtClean="0"/>
              <a:t>:</a:t>
            </a:r>
            <a:r>
              <a:rPr lang="en-US" dirty="0" err="1" smtClean="0"/>
              <a:t>myiis</a:t>
            </a:r>
            <a:endParaRPr lang="en-US" dirty="0"/>
          </a:p>
          <a:p>
            <a:r>
              <a:rPr lang="en-US" dirty="0"/>
              <a:t># Recipe:: </a:t>
            </a:r>
            <a:r>
              <a:rPr lang="en-US" dirty="0" smtClean="0"/>
              <a:t>service</a:t>
            </a:r>
            <a:endParaRPr lang="en-US" dirty="0"/>
          </a:p>
          <a:p>
            <a:r>
              <a:rPr lang="en-US" dirty="0"/>
              <a:t>#</a:t>
            </a:r>
          </a:p>
          <a:p>
            <a:r>
              <a:rPr lang="en-US" dirty="0"/>
              <a:t># Copyright:: 2018,The Authors, All Rights Reserved.</a:t>
            </a:r>
          </a:p>
          <a:p>
            <a:r>
              <a:rPr lang="en-US" dirty="0" smtClean="0"/>
              <a:t>service ‘w3svc’ do</a:t>
            </a:r>
            <a:endParaRPr lang="en-US" dirty="0"/>
          </a:p>
          <a:p>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smtClean="0"/>
              <a:t>/</a:t>
            </a:r>
            <a:r>
              <a:rPr lang="en-US" dirty="0" err="1" smtClean="0"/>
              <a:t>service.rb</a:t>
            </a:r>
            <a:endParaRPr lang="en-US" dirty="0"/>
          </a:p>
        </p:txBody>
      </p:sp>
      <p:sp>
        <p:nvSpPr>
          <p:cNvPr id="6" name="Text Placeholder 5"/>
          <p:cNvSpPr>
            <a:spLocks noGrp="1"/>
          </p:cNvSpPr>
          <p:nvPr>
            <p:ph type="body" sz="quarter" idx="13"/>
          </p:nvPr>
        </p:nvSpPr>
        <p:spPr>
          <a:xfrm>
            <a:off x="1116398" y="4807260"/>
            <a:ext cx="14404273" cy="1561312"/>
          </a:xfrm>
        </p:spPr>
        <p:txBody>
          <a:bodyPr/>
          <a:lstStyle/>
          <a:p>
            <a:endParaRPr lang="en-US" dirty="0"/>
          </a:p>
        </p:txBody>
      </p:sp>
    </p:spTree>
    <p:extLst>
      <p:ext uri="{BB962C8B-B14F-4D97-AF65-F5344CB8AC3E}">
        <p14:creationId xmlns:p14="http://schemas.microsoft.com/office/powerpoint/2010/main" val="8234511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32337612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myiis</a:t>
            </a:r>
            <a:r>
              <a:rPr lang="en-US" dirty="0" smtClean="0"/>
              <a:t>::configuration' </a:t>
            </a:r>
            <a:r>
              <a:rPr lang="en-US" dirty="0"/>
              <a:t>do</a:t>
            </a:r>
          </a:p>
          <a:p>
            <a:r>
              <a:rPr lang="en-US" dirty="0"/>
              <a:t>  context 'When all attributes are default, on </a:t>
            </a:r>
            <a:r>
              <a:rPr lang="en-US" dirty="0" smtClean="0"/>
              <a:t>Windows 2012R2'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’windows'</a:t>
            </a:r>
            <a:r>
              <a:rPr lang="en-US" dirty="0"/>
              <a:t>, version: </a:t>
            </a:r>
            <a:r>
              <a:rPr lang="en-US" dirty="0" smtClean="0"/>
              <a:t>’2012r2'</a:t>
            </a:r>
            <a:r>
              <a:rPr lang="en-US" dirty="0"/>
              <a:t>)</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smtClean="0"/>
              <a:t>/</a:t>
            </a:r>
            <a:r>
              <a:rPr lang="en-US" dirty="0" err="1" smtClean="0"/>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4027169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lstStyle/>
          <a:p>
            <a:r>
              <a:rPr lang="en-US" dirty="0"/>
              <a:t> # ... START OF THE SPEC FILE ...</a:t>
            </a:r>
          </a:p>
          <a:p>
            <a:endParaRPr lang="en-US" dirty="0"/>
          </a:p>
          <a:p>
            <a:r>
              <a:rPr lang="en-US" dirty="0"/>
              <a:t>    it 'starts the necessary service' do</a:t>
            </a:r>
          </a:p>
          <a:p>
            <a:r>
              <a:rPr lang="en-US" dirty="0"/>
              <a:t>      expect(</a:t>
            </a:r>
            <a:r>
              <a:rPr lang="en-US" dirty="0" err="1"/>
              <a:t>chef_run</a:t>
            </a:r>
            <a:r>
              <a:rPr lang="en-US" dirty="0"/>
              <a:t>).to </a:t>
            </a:r>
            <a:r>
              <a:rPr lang="en-US" dirty="0" err="1"/>
              <a:t>start_service</a:t>
            </a:r>
            <a:r>
              <a:rPr lang="en-US" dirty="0" smtClean="0"/>
              <a:t>(’w3svc'</a:t>
            </a:r>
            <a:r>
              <a:rPr lang="en-US" dirty="0"/>
              <a:t>)</a:t>
            </a:r>
          </a:p>
          <a:p>
            <a:r>
              <a:rPr lang="en-US" dirty="0"/>
              <a:t>    end</a:t>
            </a:r>
          </a:p>
          <a:p>
            <a:endParaRPr lang="en-US" dirty="0"/>
          </a:p>
          <a:p>
            <a:r>
              <a:rPr lang="en-US" dirty="0"/>
              <a:t>    it 'enables the necessary service' do</a:t>
            </a:r>
          </a:p>
          <a:p>
            <a:r>
              <a:rPr lang="en-US" dirty="0"/>
              <a:t>      expect(</a:t>
            </a:r>
            <a:r>
              <a:rPr lang="en-US" dirty="0" err="1"/>
              <a:t>chef_run</a:t>
            </a:r>
            <a:r>
              <a:rPr lang="en-US" dirty="0"/>
              <a:t>).to </a:t>
            </a:r>
            <a:r>
              <a:rPr lang="en-US" dirty="0" err="1"/>
              <a:t>enable_service</a:t>
            </a:r>
            <a:r>
              <a:rPr lang="en-US" dirty="0" smtClean="0"/>
              <a:t>(’w3svc'</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err="1"/>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32053180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0.6329 seconds (files took 1.85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a:t>
            </a:r>
            <a:r>
              <a:rPr lang="en-US"/>
              <a:t>the Tests to </a:t>
            </a:r>
            <a:r>
              <a:rPr lang="en-US" dirty="0"/>
              <a:t>See it Pass</a:t>
            </a:r>
          </a:p>
        </p:txBody>
      </p:sp>
    </p:spTree>
    <p:extLst>
      <p:ext uri="{BB962C8B-B14F-4D97-AF65-F5344CB8AC3E}">
        <p14:creationId xmlns:p14="http://schemas.microsoft.com/office/powerpoint/2010/main" val="5370591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rspec</a:t>
            </a:r>
            <a:endParaRPr lang="en-US" dirty="0"/>
          </a:p>
        </p:txBody>
      </p:sp>
      <p:sp>
        <p:nvSpPr>
          <p:cNvPr id="3" name="Subtitle 2"/>
          <p:cNvSpPr>
            <a:spLocks noGrp="1"/>
          </p:cNvSpPr>
          <p:nvPr>
            <p:ph type="subTitle" idx="1"/>
          </p:nvPr>
        </p:nvSpPr>
        <p:spPr/>
        <p:txBody>
          <a:bodyPr/>
          <a:lstStyle/>
          <a:p>
            <a:r>
              <a:rPr lang="en-US" dirty="0"/>
              <a:t>When you run </a:t>
            </a:r>
            <a:r>
              <a:rPr lang="en-US" b="1" dirty="0" err="1">
                <a:latin typeface="Courier New"/>
                <a:cs typeface="Courier New"/>
              </a:rPr>
              <a:t>rspec</a:t>
            </a:r>
            <a:r>
              <a:rPr lang="en-US" dirty="0"/>
              <a:t> without any paths it will automatically find and execute all the </a:t>
            </a:r>
            <a:r>
              <a:rPr lang="en-US" i="1" dirty="0"/>
              <a:t>"_</a:t>
            </a:r>
            <a:r>
              <a:rPr lang="en-US" i="1" dirty="0" err="1"/>
              <a:t>spec.rb</a:t>
            </a:r>
            <a:r>
              <a:rPr lang="en-US" i="1" dirty="0"/>
              <a:t>"</a:t>
            </a:r>
            <a:r>
              <a:rPr lang="en-US" dirty="0"/>
              <a:t> files within the '</a:t>
            </a:r>
            <a:r>
              <a:rPr lang="en-US" i="1" dirty="0"/>
              <a:t>spec</a:t>
            </a:r>
            <a:r>
              <a:rPr lang="en-US" dirty="0"/>
              <a:t>' directory.</a:t>
            </a:r>
          </a:p>
        </p:txBody>
      </p:sp>
    </p:spTree>
    <p:extLst>
      <p:ext uri="{BB962C8B-B14F-4D97-AF65-F5344CB8AC3E}">
        <p14:creationId xmlns:p14="http://schemas.microsoft.com/office/powerpoint/2010/main" val="28371555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a:t>Finished in 2.27 seconds (files took 1.82 seconds to load) </a:t>
            </a:r>
          </a:p>
          <a:p>
            <a:r>
              <a:rPr lang="en-US"/>
              <a:t>11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All the Tests in the </a:t>
            </a:r>
            <a:r>
              <a:rPr lang="en-US"/>
              <a:t>Spec Directory</a:t>
            </a:r>
          </a:p>
        </p:txBody>
      </p:sp>
    </p:spTree>
    <p:extLst>
      <p:ext uri="{BB962C8B-B14F-4D97-AF65-F5344CB8AC3E}">
        <p14:creationId xmlns:p14="http://schemas.microsoft.com/office/powerpoint/2010/main" val="33215082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it bring to validate that the resources take the appropriate action?</a:t>
            </a:r>
          </a:p>
        </p:txBody>
      </p:sp>
    </p:spTree>
    <p:extLst>
      <p:ext uri="{BB962C8B-B14F-4D97-AF65-F5344CB8AC3E}">
        <p14:creationId xmlns:p14="http://schemas.microsoft.com/office/powerpoint/2010/main" val="118899451"/>
      </p:ext>
    </p:extLst>
  </p:cSld>
  <p:clrMapOvr>
    <a:masterClrMapping/>
  </p:clrMapOvr>
  <p:transition xmlns:p14="http://schemas.microsoft.com/office/powerpoint/2010/mai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614748222"/>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290290"/>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0.97525 seconds (files took 1.81 seconds to load)</a:t>
            </a:r>
          </a:p>
          <a:p>
            <a:r>
              <a:rPr lang="en-US" dirty="0" smtClean="0"/>
              <a:t>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smtClean="0"/>
              <a:t>/</a:t>
            </a:r>
            <a:r>
              <a:rPr lang="en-US" dirty="0" err="1" smtClean="0"/>
              <a:t>configuration_spec.rb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a:t>
            </a:r>
            <a:r>
              <a:rPr lang="en-US" dirty="0" smtClean="0"/>
              <a:t>Configuration Specification</a:t>
            </a:r>
            <a:endParaRPr lang="en-US" dirty="0"/>
          </a:p>
        </p:txBody>
      </p:sp>
      <p:sp>
        <p:nvSpPr>
          <p:cNvPr id="6" name="TextBox 5"/>
          <p:cNvSpPr txBox="1"/>
          <p:nvPr/>
        </p:nvSpPr>
        <p:spPr bwMode="white">
          <a:xfrm>
            <a:off x="-1170710" y="3850105"/>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7057183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Pending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a:t>
            </a:r>
            <a:r>
              <a:rPr lang="en-US" dirty="0" smtClean="0"/>
              <a:t>’configures the </a:t>
            </a:r>
            <a:r>
              <a:rPr lang="en-US" dirty="0"/>
              <a:t>necessary </a:t>
            </a:r>
            <a:r>
              <a:rPr lang="en-US" dirty="0" smtClean="0"/>
              <a:t>file'</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spec/unit/recipes</a:t>
            </a:r>
            <a:r>
              <a:rPr lang="en-US" dirty="0" smtClean="0"/>
              <a:t>/</a:t>
            </a:r>
            <a:r>
              <a:rPr lang="en-US" dirty="0" err="1" smtClean="0"/>
              <a:t>configuration_spec.rb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a:t>+</a:t>
            </a:r>
          </a:p>
        </p:txBody>
      </p:sp>
    </p:spTree>
    <p:extLst>
      <p:ext uri="{BB962C8B-B14F-4D97-AF65-F5344CB8AC3E}">
        <p14:creationId xmlns:p14="http://schemas.microsoft.com/office/powerpoint/2010/main" val="18353548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packages</a:t>
            </a:r>
          </a:p>
        </p:txBody>
      </p:sp>
      <p:sp>
        <p:nvSpPr>
          <p:cNvPr id="4" name="Content Placeholder 3"/>
          <p:cNvSpPr>
            <a:spLocks noGrp="1"/>
          </p:cNvSpPr>
          <p:nvPr>
            <p:ph sz="quarter" idx="13"/>
          </p:nvPr>
        </p:nvSpPr>
        <p:spPr>
          <a:xfrm>
            <a:off x="3110754" y="7164200"/>
            <a:ext cx="10034492" cy="524133"/>
          </a:xfrm>
        </p:spPr>
        <p:txBody>
          <a:bodyPr/>
          <a:lstStyle/>
          <a:p>
            <a:r>
              <a:rPr lang="en-US" dirty="0">
                <a:hlinkClick r:id="rId3"/>
              </a:rPr>
              <a:t>https://github.com/chefspec/chefspec/tree/master/examples/package</a:t>
            </a:r>
            <a:endParaRPr lang="en-US" dirty="0"/>
          </a:p>
        </p:txBody>
      </p:sp>
    </p:spTree>
    <p:extLst>
      <p:ext uri="{BB962C8B-B14F-4D97-AF65-F5344CB8AC3E}">
        <p14:creationId xmlns:p14="http://schemas.microsoft.com/office/powerpoint/2010/main" val="117476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smtClean="0"/>
              <a:t>    </a:t>
            </a:r>
            <a:r>
              <a:rPr lang="en-US" dirty="0"/>
              <a:t>it ’configures the necessary </a:t>
            </a:r>
            <a:r>
              <a:rPr lang="en-US" dirty="0" smtClean="0"/>
              <a:t>file’</a:t>
            </a:r>
          </a:p>
          <a:p>
            <a:r>
              <a:rPr lang="en-US" dirty="0" smtClean="0"/>
              <a:t>      </a:t>
            </a:r>
            <a:r>
              <a:rPr lang="en-US" dirty="0"/>
              <a:t>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smtClean="0"/>
              <a:t>/</a:t>
            </a:r>
            <a:r>
              <a:rPr lang="en-US" dirty="0" err="1" smtClean="0"/>
              <a:t>configure_spec.rb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16064</TotalTime>
  <Words>5456</Words>
  <Application>Microsoft Macintosh PowerPoint</Application>
  <PresentationFormat>Custom</PresentationFormat>
  <Paragraphs>629</Paragraphs>
  <Slides>56</Slides>
  <Notes>54</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TrainingTemplate-102215</vt:lpstr>
      <vt:lpstr>Interaction</vt:lpstr>
      <vt:lpstr>Testing Resources in Recipes</vt:lpstr>
      <vt:lpstr>Objectives</vt:lpstr>
      <vt:lpstr>Testing Remaining Resources</vt:lpstr>
      <vt:lpstr>Generated Recipes Also Generate Specs</vt:lpstr>
      <vt:lpstr>Update the ChefSpec Platform</vt:lpstr>
      <vt:lpstr>Execute the Configuration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Delete context for Ubuntu</vt:lpstr>
      <vt:lpstr>Update the ChefSpec Platform</vt:lpstr>
      <vt:lpstr>Write the Tests to Verify the Service</vt:lpstr>
      <vt:lpstr>Execute the Tests to See it Pass</vt:lpstr>
      <vt:lpstr>Test the Remaining Recipes</vt:lpstr>
      <vt:lpstr>Delete context for Ubuntu</vt:lpstr>
      <vt:lpstr>Update the ChefSpec Platform</vt:lpstr>
      <vt:lpstr>Write the Tests to Verify the Configuration</vt:lpstr>
      <vt:lpstr>rspec</vt:lpstr>
      <vt:lpstr>Execute All the Tests in the Spec Directory</vt:lpstr>
      <vt:lpstr>Discussion</vt:lpstr>
      <vt:lpstr>Q&amp;A</vt:lpstr>
      <vt:lpstr>PowerPoint Presentation</vt:lpstr>
      <vt:lpstr>Testing Resources in Recipes</vt:lpstr>
      <vt:lpstr>Objectives</vt:lpstr>
      <vt:lpstr>Testing Remaining Resources</vt:lpstr>
      <vt:lpstr>Generated Recipes Also Generate Specs</vt:lpstr>
      <vt:lpstr>Update the ChefSpec Platform</vt:lpstr>
      <vt:lpstr>Execute the Configuration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Write the Tests to Verify the Service</vt:lpstr>
      <vt:lpstr>Execute the Tests to See it Pass</vt:lpstr>
      <vt:lpstr>rspec</vt:lpstr>
      <vt:lpstr>Execute All the Tests in the Spec Directory</vt:lpstr>
      <vt:lpstr>Discussion</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2165</cp:revision>
  <cp:lastPrinted>2015-02-07T23:49:10Z</cp:lastPrinted>
  <dcterms:created xsi:type="dcterms:W3CDTF">2012-09-13T17:36:07Z</dcterms:created>
  <dcterms:modified xsi:type="dcterms:W3CDTF">2018-12-03T06:15:31Z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