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1"/>
  </p:notesMasterIdLst>
  <p:handoutMasterIdLst>
    <p:handoutMasterId r:id="rId32"/>
  </p:handoutMasterIdLst>
  <p:sldIdLst>
    <p:sldId id="256" r:id="rId7"/>
    <p:sldId id="257" r:id="rId8"/>
    <p:sldId id="277" r:id="rId9"/>
    <p:sldId id="280" r:id="rId10"/>
    <p:sldId id="306" r:id="rId11"/>
    <p:sldId id="282" r:id="rId12"/>
    <p:sldId id="299" r:id="rId13"/>
    <p:sldId id="283" r:id="rId14"/>
    <p:sldId id="284" r:id="rId15"/>
    <p:sldId id="297" r:id="rId16"/>
    <p:sldId id="285" r:id="rId17"/>
    <p:sldId id="278" r:id="rId18"/>
    <p:sldId id="286" r:id="rId19"/>
    <p:sldId id="287" r:id="rId20"/>
    <p:sldId id="288" r:id="rId21"/>
    <p:sldId id="307" r:id="rId22"/>
    <p:sldId id="290" r:id="rId23"/>
    <p:sldId id="292" r:id="rId24"/>
    <p:sldId id="293" r:id="rId25"/>
    <p:sldId id="294" r:id="rId26"/>
    <p:sldId id="295" r:id="rId27"/>
    <p:sldId id="275" r:id="rId28"/>
    <p:sldId id="276" r:id="rId29"/>
    <p:sldId id="267" r:id="rId30"/>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894">
          <p15:clr>
            <a:srgbClr val="A4A3A4"/>
          </p15:clr>
        </p15:guide>
        <p15:guide id="2" pos="912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312E"/>
    <a:srgbClr val="C97D9A"/>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87" autoAdjust="0"/>
    <p:restoredTop sz="78974"/>
  </p:normalViewPr>
  <p:slideViewPr>
    <p:cSldViewPr snapToGrid="0">
      <p:cViewPr varScale="1">
        <p:scale>
          <a:sx n="66" d="100"/>
          <a:sy n="66" d="100"/>
        </p:scale>
        <p:origin x="-728" y="-104"/>
      </p:cViewPr>
      <p:guideLst>
        <p:guide orient="horz" pos="894"/>
        <p:guide pos="9120"/>
      </p:guideLst>
    </p:cSldViewPr>
  </p:slideViewPr>
  <p:notesTextViewPr>
    <p:cViewPr>
      <p:scale>
        <a:sx n="140" d="100"/>
        <a:sy n="140" d="100"/>
      </p:scale>
      <p:origin x="0" y="0"/>
    </p:cViewPr>
  </p:notesTextViewPr>
  <p:notesViewPr>
    <p:cSldViewPr snapToGrid="0">
      <p:cViewPr varScale="1">
        <p:scale>
          <a:sx n="120" d="100"/>
          <a:sy n="120" d="100"/>
        </p:scale>
        <p:origin x="5104" y="192"/>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4.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0886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441371"/>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10886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default recipe we refactored moved the resources into individual recipes that will promote their ability to be composed in other cookbooks. Now its time to take a look at the resources we defined and explore writing examples to verify their state as well.</a:t>
            </a:r>
            <a:endParaRPr lang="en-US" dirty="0"/>
          </a:p>
        </p:txBody>
      </p:sp>
      <p:sp>
        <p:nvSpPr>
          <p:cNvPr id="5" name="Header Placeholder 4"/>
          <p:cNvSpPr>
            <a:spLocks noGrp="1"/>
          </p:cNvSpPr>
          <p:nvPr>
            <p:ph type="hdr" sz="quarter" idx="11"/>
          </p:nvPr>
        </p:nvSpPr>
        <p:spPr/>
        <p:txBody>
          <a:bodyPr/>
          <a:lstStyle/>
          <a:p>
            <a:pPr>
              <a:defRPr/>
            </a:pPr>
            <a:r>
              <a:rPr lang="en-US" dirty="0"/>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82378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Expressing an expectation for the state of resources in the 'Resource Collection' uses a particular matcher. Express the name of the action joined together with the type of the resource and has the parameter that is the name of the resource.</a:t>
            </a:r>
          </a:p>
          <a:p>
            <a:endParaRPr lang="en-US" baseline="0" dirty="0"/>
          </a:p>
          <a:p>
            <a:r>
              <a:rPr lang="en-US" baseline="0" dirty="0"/>
              <a:t>The expectation defined here is slightly different than the previous example. In the first example the expect uses braces. This is Ruby's shorthand notation to represent a block. The reason in this expectation we want to use a block is that if the chef run were to raise an error we need to catch it. Catching it requires that we wrap the code we want to execute within a block.</a:t>
            </a:r>
          </a:p>
          <a:p>
            <a:endParaRPr lang="en-US" baseline="0" dirty="0"/>
          </a:p>
          <a:p>
            <a:r>
              <a:rPr lang="en-US" baseline="0" dirty="0"/>
              <a:t>Using the parenthesis is passing the '</a:t>
            </a:r>
            <a:r>
              <a:rPr lang="en-US" baseline="0" dirty="0" err="1"/>
              <a:t>chef_run</a:t>
            </a:r>
            <a:r>
              <a:rPr lang="en-US" baseline="0" dirty="0"/>
              <a:t>' helper as a parameter to the 'expect' method. In this instance we do not expect an error to take place and instead want to make assertions on the state of the chef run. If an error were to be raised the expectation would not catch it and instead of the expectation failing you would see an error message.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29502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we are done writing this expectation and execute the test suite we see that we now have 2 examples that both pass.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70003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now have an expectation that expresses the state for the install recipe. But before we declare victory it is time to verify that the expectations truly are working.</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23774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a test passes and you have never seen it fail. How do you know it works? Without ever seeing a failure there is situation where we could be seeing a 'false positive'. This is because we did not develop this expectation with the test first. In this instance we have not done anything wrong. We simply need to ensure that the expectation we define will fail if we were to modify the code that we are testing.</a:t>
            </a:r>
          </a:p>
          <a:p>
            <a:endParaRPr lang="en-US" baseline="0" dirty="0"/>
          </a:p>
          <a:p>
            <a:r>
              <a:rPr lang="en-US" baseline="0" dirty="0"/>
              <a:t>To do that it is time for us to return to the recipe and modify it, mutate it, to ensure that the test fails.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9391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simple mutation is to</a:t>
            </a:r>
            <a:r>
              <a:rPr lang="en-US" baseline="0" dirty="0"/>
              <a:t> remove the resource by commenting it out or removing it. We could also choose to rename the name of the resource.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49758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a:r>
            <a:r>
              <a:rPr lang="en-US" baseline="0" dirty="0"/>
              <a: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822100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simple mutation is to</a:t>
            </a:r>
            <a:r>
              <a:rPr lang="en-US" baseline="0" dirty="0"/>
              <a:t> remove the resource by commenting it out or removing it. We could also choose to rename the name of the resource.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49758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Verify</a:t>
            </a:r>
            <a:r>
              <a:rPr lang="en-US" baseline="0" dirty="0"/>
              <a:t> that all the examples complete successfully.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95343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review the final resulting</a:t>
            </a:r>
            <a:r>
              <a:rPr lang="en-US" baseline="0" dirty="0"/>
              <a:t> specification for only the service recipe. We defined two examples. One that states the expectation that the necessary service has been started. The other states the expectation that the necessary service has been enabled.</a:t>
            </a:r>
          </a:p>
          <a:p>
            <a:endParaRPr lang="en-US" baseline="0" dirty="0"/>
          </a:p>
          <a:p>
            <a:r>
              <a:rPr lang="en-US" baseline="0" dirty="0"/>
              <a:t>Instructor Note: We are showing the final concluding content and not the workflow.</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475853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Verifying</a:t>
            </a:r>
            <a:r>
              <a:rPr lang="en-US" baseline="0" dirty="0"/>
              <a:t> the examples we see three passing examples.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25794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a:t>
            </a:r>
            <a:r>
              <a:rPr lang="en-US" baseline="0" dirty="0"/>
              <a:t> will learn how to test resources within a recipe using </a:t>
            </a:r>
            <a:r>
              <a:rPr lang="en-US" baseline="0" dirty="0" err="1"/>
              <a:t>ChefSpec</a:t>
            </a:r>
            <a:r>
              <a:rPr lang="en-US" baseline="0" dirty="0"/>
              <a: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76983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Running</a:t>
            </a:r>
            <a:r>
              <a:rPr lang="en-US" baseline="0" dirty="0"/>
              <a:t> '</a:t>
            </a:r>
            <a:r>
              <a:rPr lang="en-US" baseline="0" dirty="0" err="1"/>
              <a:t>rspec</a:t>
            </a:r>
            <a:r>
              <a:rPr lang="en-US" baseline="0" dirty="0"/>
              <a:t>' as we have during this and the last section has shown that we can provide a file and it will evaluate the examples within that file. Now that we have examples spread across multiple recipes it would be nice to be able to run them all at once. And actually that is how RSpec is designed to work by default. When you run '</a:t>
            </a:r>
            <a:r>
              <a:rPr lang="en-US" baseline="0" dirty="0" err="1"/>
              <a:t>rspec</a:t>
            </a:r>
            <a:r>
              <a:rPr lang="en-US" baseline="0" dirty="0"/>
              <a:t>' with no paths it will automatically find all specification files defined in the 'spec' directory.</a:t>
            </a:r>
          </a:p>
          <a:p>
            <a:endParaRPr lang="en-US" baseline="0" dirty="0"/>
          </a:p>
          <a:p>
            <a:r>
              <a:rPr lang="en-US" baseline="0" dirty="0"/>
              <a:t>It is important to note that all specification files must end with an '_</a:t>
            </a:r>
            <a:r>
              <a:rPr lang="en-US" baseline="0" dirty="0" err="1"/>
              <a:t>spec.rb</a:t>
            </a:r>
            <a:r>
              <a:rPr lang="en-US" baseline="0" dirty="0"/>
              <a:t>' for them to found by RSpec.</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962449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a:t>
            </a:r>
            <a:r>
              <a:rPr lang="en-US" baseline="0" dirty="0"/>
              <a:t> verify every example across all the recipe specification files. In this output we see '</a:t>
            </a:r>
            <a:r>
              <a:rPr lang="en-US" baseline="0" dirty="0" err="1"/>
              <a:t>rspec</a:t>
            </a:r>
            <a:r>
              <a:rPr lang="en-US" baseline="0" dirty="0"/>
              <a:t>' found 8 examples found all of them passing all within 4.29 seconds.</a:t>
            </a:r>
          </a:p>
          <a:p>
            <a:endParaRPr lang="en-US" baseline="0" dirty="0"/>
          </a:p>
          <a:p>
            <a:r>
              <a:rPr lang="en-US" baseline="0" dirty="0"/>
              <a:t>The execution time of RSpec varies based on the specifications, the version of </a:t>
            </a:r>
            <a:r>
              <a:rPr lang="en-US" baseline="0" dirty="0" err="1"/>
              <a:t>ChefSpec</a:t>
            </a:r>
            <a:r>
              <a:rPr lang="en-US" baseline="0" dirty="0"/>
              <a:t>, the power of the workstation, and the platform.</a:t>
            </a:r>
          </a:p>
          <a:p>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Let's have a discussion.</a:t>
            </a:r>
          </a:p>
          <a:p>
            <a:endParaRPr lang="en-US" baseline="0" dirty="0"/>
          </a:p>
          <a:p>
            <a:r>
              <a:rPr lang="en-US" baseline="0" dirty="0"/>
              <a:t>Instructor Note: This output was generated on a Amazon Web Services t1.micro running CentOS 6.9 installed with Chef DK 0.11.0.</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078023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969658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Before</a:t>
            </a:r>
            <a:r>
              <a:rPr lang="en-US" baseline="0" dirty="0"/>
              <a:t> we complete this section, let us pause for questions.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74177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we continued to use the mutation testing approach we would find similar problems with in the other recipes that we developed. Together let's work through defining examples for this recipe and then you will have a lab later to complete the remaining recipes.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39855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when we generated the recipe with the</a:t>
            </a:r>
            <a:r>
              <a:rPr lang="en-US" baseline="0" dirty="0"/>
              <a:t> 'chef' command-line utility a matching specification file was also generated. Similar to the default recipe specification the install recipe specification contains a single example that ensures that the chef run completes without error.</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43389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a:t>
            </a:r>
            <a:r>
              <a:rPr lang="en-US" baseline="0" dirty="0"/>
              <a:t> that unit tests are a check of the resource collection. So it actually does not matter what platform you specify here. Unit tests are only using those platform values to give you a generic set of </a:t>
            </a:r>
            <a:r>
              <a:rPr lang="en-US" baseline="0" dirty="0" err="1"/>
              <a:t>Ohai</a:t>
            </a:r>
            <a:r>
              <a:rPr lang="en-US" baseline="0" dirty="0"/>
              <a:t> data for that platform. If it's no harm, then why make this change?</a:t>
            </a:r>
          </a:p>
          <a:p>
            <a:endParaRPr lang="en-US" baseline="0" dirty="0"/>
          </a:p>
          <a:p>
            <a:r>
              <a:rPr lang="en-US" baseline="0" dirty="0"/>
              <a:t>Because these tests are your documentation. To leave it as the default value would let your tests pass but they would give a conflicting message about where this cookbook can run. Ensuring the right platform becomes important when your recipes require switching on platforms.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98651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t>
            </a:r>
            <a:r>
              <a:rPr lang="en-US" dirty="0" err="1"/>
              <a:t>rspec</a:t>
            </a:r>
            <a:r>
              <a:rPr lang="en-US" dirty="0"/>
              <a:t>'</a:t>
            </a:r>
            <a:r>
              <a:rPr lang="en-US" baseline="0" dirty="0"/>
              <a:t> we can verify that the one example completes successfully.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51281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t>
            </a:r>
            <a:r>
              <a:rPr lang="en-US" dirty="0"/>
              <a:t>install</a:t>
            </a:r>
            <a:r>
              <a:rPr lang="en-US" baseline="0" dirty="0"/>
              <a:t> recipe installs the necessary the necessary software for the webserver. We can start by writing a pending example.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54564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a:t>
            </a:r>
            <a:r>
              <a:rPr lang="en-US" baseline="0" dirty="0"/>
              <a:t> time returned to the documentation. Again, the </a:t>
            </a:r>
            <a:r>
              <a:rPr lang="en-US" baseline="0" dirty="0" err="1"/>
              <a:t>ChefSpec</a:t>
            </a:r>
            <a:r>
              <a:rPr lang="en-US" baseline="0" dirty="0"/>
              <a:t> documentation contains a lot of examples in the README and the examples directory. Using either of those find an example of an expectation expressing that a packaged is installed.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27206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47941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xmlns:p14="http://schemas.microsoft.com/office/powerpoint/2010/mai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xmlns:p14="http://schemas.microsoft.com/office/powerpoint/2010/mai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xmlns:p14="http://schemas.microsoft.com/office/powerpoint/2010/mai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xmlns:p14="http://schemas.microsoft.com/office/powerpoint/2010/mai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xmlns:p14="http://schemas.microsoft.com/office/powerpoint/2010/mai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xmlns:p14="http://schemas.microsoft.com/office/powerpoint/2010/mai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xmlns:p14="http://schemas.microsoft.com/office/powerpoint/2010/mai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xmlns:p14="http://schemas.microsoft.com/office/powerpoint/2010/mai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xmlns:p14="http://schemas.microsoft.com/office/powerpoint/2010/mai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xmlns:p14="http://schemas.microsoft.com/office/powerpoint/2010/mai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xmlns:p14="http://schemas.microsoft.com/office/powerpoint/2010/mai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2018</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6-</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xmlns:p14="http://schemas.microsoft.com/office/powerpoint/2010/mai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2018</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6-</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xmlns:p14="http://schemas.microsoft.com/office/powerpoint/2010/mai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hyperlink" Target="https://github.com/chefspec/chefspec/tree/master/examples/packag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Testing Resources in Recipes</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Write the Test to Verify the Package</a:t>
            </a:r>
          </a:p>
        </p:txBody>
      </p:sp>
      <p:sp>
        <p:nvSpPr>
          <p:cNvPr id="3" name="Content Placeholder 2"/>
          <p:cNvSpPr>
            <a:spLocks noGrp="1"/>
          </p:cNvSpPr>
          <p:nvPr>
            <p:ph sz="quarter" idx="10"/>
          </p:nvPr>
        </p:nvSpPr>
        <p:spPr/>
        <p:txBody>
          <a:bodyPr>
            <a:normAutofit/>
          </a:bodyPr>
          <a:lstStyle/>
          <a:p>
            <a:r>
              <a:rPr lang="en-US" dirty="0"/>
              <a:t>    # ... START OF THE SPEC FILE ...</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a:t>    it 'installs the necessary package' do</a:t>
            </a:r>
          </a:p>
          <a:p>
            <a:r>
              <a:rPr lang="en-US" dirty="0"/>
              <a:t>      expect(</a:t>
            </a:r>
            <a:r>
              <a:rPr lang="en-US" dirty="0" err="1"/>
              <a:t>chef_run</a:t>
            </a:r>
            <a:r>
              <a:rPr lang="en-US" dirty="0"/>
              <a:t>).to </a:t>
            </a:r>
            <a:r>
              <a:rPr lang="en-US" dirty="0" err="1"/>
              <a:t>install_package</a:t>
            </a:r>
            <a:r>
              <a:rPr lang="en-US" dirty="0"/>
              <a:t>('</a:t>
            </a:r>
            <a:r>
              <a:rPr lang="en-US" dirty="0" err="1"/>
              <a:t>httpd</a:t>
            </a:r>
            <a:r>
              <a:rPr lang="en-US" dirty="0"/>
              <a:t>')</a:t>
            </a:r>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install_spec.rb</a:t>
            </a:r>
            <a:endParaRPr lang="en-US" dirty="0"/>
          </a:p>
        </p:txBody>
      </p:sp>
      <p:sp>
        <p:nvSpPr>
          <p:cNvPr id="6" name="Content Placeholder 3"/>
          <p:cNvSpPr txBox="1">
            <a:spLocks/>
          </p:cNvSpPr>
          <p:nvPr/>
        </p:nvSpPr>
        <p:spPr bwMode="white">
          <a:xfrm>
            <a:off x="9126788" y="7463045"/>
            <a:ext cx="3959352"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resource</a:t>
            </a:r>
          </a:p>
        </p:txBody>
      </p:sp>
      <p:sp>
        <p:nvSpPr>
          <p:cNvPr id="8" name="Content Placeholder 3"/>
          <p:cNvSpPr txBox="1">
            <a:spLocks/>
          </p:cNvSpPr>
          <p:nvPr/>
        </p:nvSpPr>
        <p:spPr bwMode="white">
          <a:xfrm>
            <a:off x="5006466" y="7464081"/>
            <a:ext cx="3959352"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resource's action</a:t>
            </a:r>
          </a:p>
        </p:txBody>
      </p:sp>
      <p:sp>
        <p:nvSpPr>
          <p:cNvPr id="9" name="Content Placeholder 3"/>
          <p:cNvSpPr txBox="1">
            <a:spLocks/>
          </p:cNvSpPr>
          <p:nvPr/>
        </p:nvSpPr>
        <p:spPr bwMode="white">
          <a:xfrm>
            <a:off x="11851792" y="6573351"/>
            <a:ext cx="3959352" cy="588691"/>
          </a:xfrm>
          <a:prstGeom prst="rect">
            <a:avLst/>
          </a:prstGeom>
          <a:solidFill>
            <a:srgbClr val="C97D9A"/>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resource's name</a:t>
            </a:r>
          </a:p>
        </p:txBody>
      </p:sp>
      <p:cxnSp>
        <p:nvCxnSpPr>
          <p:cNvPr id="10" name="Straight Connector 9"/>
          <p:cNvCxnSpPr/>
          <p:nvPr/>
        </p:nvCxnSpPr>
        <p:spPr>
          <a:xfrm>
            <a:off x="8483600" y="6339131"/>
            <a:ext cx="1549400"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a:endCxn id="6" idx="0"/>
          </p:cNvCxnSpPr>
          <p:nvPr/>
        </p:nvCxnSpPr>
        <p:spPr>
          <a:xfrm>
            <a:off x="9410700" y="6312345"/>
            <a:ext cx="1695764" cy="115070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a:stCxn id="8" idx="0"/>
          </p:cNvCxnSpPr>
          <p:nvPr/>
        </p:nvCxnSpPr>
        <p:spPr>
          <a:xfrm flipV="1">
            <a:off x="6986142" y="6363147"/>
            <a:ext cx="494158" cy="1100934"/>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a:off x="6769100" y="6337745"/>
            <a:ext cx="1425160"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10182258" y="6334918"/>
            <a:ext cx="1412842"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21" name="Straight Connector 20"/>
          <p:cNvCxnSpPr/>
          <p:nvPr/>
        </p:nvCxnSpPr>
        <p:spPr>
          <a:xfrm>
            <a:off x="11212615" y="6346232"/>
            <a:ext cx="639177" cy="501185"/>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sp>
        <p:nvSpPr>
          <p:cNvPr id="2" name="Rectangle 1"/>
          <p:cNvSpPr/>
          <p:nvPr/>
        </p:nvSpPr>
        <p:spPr bwMode="auto">
          <a:xfrm>
            <a:off x="3797300" y="5829300"/>
            <a:ext cx="203200" cy="516932"/>
          </a:xfrm>
          <a:prstGeom prst="rect">
            <a:avLst/>
          </a:prstGeom>
          <a:solidFill>
            <a:schemeClr val="accent1">
              <a:alpha val="3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6" name="Rectangle 15"/>
          <p:cNvSpPr/>
          <p:nvPr/>
        </p:nvSpPr>
        <p:spPr bwMode="auto">
          <a:xfrm>
            <a:off x="5666895" y="5829300"/>
            <a:ext cx="203200" cy="516932"/>
          </a:xfrm>
          <a:prstGeom prst="rect">
            <a:avLst/>
          </a:prstGeom>
          <a:solidFill>
            <a:schemeClr val="accent1">
              <a:alpha val="3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7" name="Rectangle 16"/>
          <p:cNvSpPr/>
          <p:nvPr/>
        </p:nvSpPr>
        <p:spPr bwMode="auto">
          <a:xfrm>
            <a:off x="4000500" y="3713058"/>
            <a:ext cx="203200" cy="516932"/>
          </a:xfrm>
          <a:prstGeom prst="rect">
            <a:avLst/>
          </a:prstGeom>
          <a:solidFill>
            <a:srgbClr val="7030A0">
              <a:alpha val="30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8" name="Rectangle 17"/>
          <p:cNvSpPr/>
          <p:nvPr/>
        </p:nvSpPr>
        <p:spPr bwMode="auto">
          <a:xfrm>
            <a:off x="6327295" y="3726203"/>
            <a:ext cx="203200" cy="516932"/>
          </a:xfrm>
          <a:prstGeom prst="rect">
            <a:avLst/>
          </a:prstGeom>
          <a:solidFill>
            <a:srgbClr val="7030A0">
              <a:alpha val="30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58541394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0.62738 seconds (files took 1.84 seconds to load) </a:t>
            </a:r>
          </a:p>
          <a:p>
            <a:r>
              <a:rPr lang="en-US" dirty="0"/>
              <a:t>2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install_spec.rb</a:t>
            </a:r>
            <a:endParaRPr lang="en-US" dirty="0"/>
          </a:p>
        </p:txBody>
      </p:sp>
      <p:sp>
        <p:nvSpPr>
          <p:cNvPr id="7" name="Content Placeholder 6"/>
          <p:cNvSpPr>
            <a:spLocks noGrp="1"/>
          </p:cNvSpPr>
          <p:nvPr>
            <p:ph sz="quarter" idx="12"/>
          </p:nvPr>
        </p:nvSpPr>
        <p:spPr>
          <a:xfrm>
            <a:off x="1127883" y="3874099"/>
            <a:ext cx="14420850" cy="557213"/>
          </a:xfrm>
        </p:spPr>
        <p:txBody>
          <a:bodyPr/>
          <a:lstStyle/>
          <a:p>
            <a:endParaRPr lang="en-US" dirty="0"/>
          </a:p>
        </p:txBody>
      </p:sp>
      <p:sp>
        <p:nvSpPr>
          <p:cNvPr id="6" name="Title 5"/>
          <p:cNvSpPr>
            <a:spLocks noGrp="1"/>
          </p:cNvSpPr>
          <p:nvPr>
            <p:ph type="title"/>
          </p:nvPr>
        </p:nvSpPr>
        <p:spPr/>
        <p:txBody>
          <a:bodyPr/>
          <a:lstStyle/>
          <a:p>
            <a:r>
              <a:rPr lang="en-US" dirty="0"/>
              <a:t>Execute the Test to See it Pass</a:t>
            </a:r>
          </a:p>
        </p:txBody>
      </p:sp>
    </p:spTree>
    <p:extLst>
      <p:ext uri="{BB962C8B-B14F-4D97-AF65-F5344CB8AC3E}">
        <p14:creationId xmlns:p14="http://schemas.microsoft.com/office/powerpoint/2010/main" val="216784089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Testing Remaining Resources</a:t>
            </a:r>
          </a:p>
        </p:txBody>
      </p:sp>
      <p:sp>
        <p:nvSpPr>
          <p:cNvPr id="3" name="Content Placeholder 2"/>
          <p:cNvSpPr>
            <a:spLocks noGrp="1"/>
          </p:cNvSpPr>
          <p:nvPr>
            <p:ph sz="quarter" idx="11"/>
          </p:nvPr>
        </p:nvSpPr>
        <p:spPr/>
        <p:txBody>
          <a:bodyPr/>
          <a:lstStyle/>
          <a:p>
            <a:r>
              <a:rPr lang="en-US" dirty="0"/>
              <a:t>No resources left behind!</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and execute tests for the Install recipe</a:t>
            </a:r>
          </a:p>
          <a:p>
            <a:pPr marL="342900" indent="-342900">
              <a:buFont typeface="Wingdings" charset="2"/>
              <a:buChar char="q"/>
            </a:pPr>
            <a:r>
              <a:rPr lang="en-US" dirty="0"/>
              <a:t>Verify the test validates the recipe</a:t>
            </a:r>
          </a:p>
        </p:txBody>
      </p:sp>
    </p:spTree>
    <p:extLst>
      <p:ext uri="{BB962C8B-B14F-4D97-AF65-F5344CB8AC3E}">
        <p14:creationId xmlns:p14="http://schemas.microsoft.com/office/powerpoint/2010/main" val="199969245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It's Quiet. Too Quiet.</a:t>
            </a:r>
          </a:p>
        </p:txBody>
      </p:sp>
      <p:sp>
        <p:nvSpPr>
          <p:cNvPr id="3" name="Subtitle 2"/>
          <p:cNvSpPr>
            <a:spLocks noGrp="1"/>
          </p:cNvSpPr>
          <p:nvPr>
            <p:ph type="subTitle" idx="1"/>
          </p:nvPr>
        </p:nvSpPr>
        <p:spPr/>
        <p:txBody>
          <a:bodyPr/>
          <a:lstStyle/>
          <a:p>
            <a:r>
              <a:rPr lang="en-US" dirty="0"/>
              <a:t>When a test passes immediately without having to write code (or if the code has already been written) it is time to be concerned. This is one of those moments we should ensure that the tests are working by mutating that code.</a:t>
            </a:r>
          </a:p>
        </p:txBody>
      </p:sp>
    </p:spTree>
    <p:extLst>
      <p:ext uri="{BB962C8B-B14F-4D97-AF65-F5344CB8AC3E}">
        <p14:creationId xmlns:p14="http://schemas.microsoft.com/office/powerpoint/2010/main" val="230836983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 Out the Resource</a:t>
            </a:r>
          </a:p>
        </p:txBody>
      </p:sp>
      <p:sp>
        <p:nvSpPr>
          <p:cNvPr id="3" name="Content Placeholder 2"/>
          <p:cNvSpPr>
            <a:spLocks noGrp="1"/>
          </p:cNvSpPr>
          <p:nvPr>
            <p:ph sz="quarter" idx="10"/>
          </p:nvPr>
        </p:nvSpPr>
        <p:spPr/>
        <p:txBody>
          <a:bodyPr/>
          <a:lstStyle/>
          <a:p>
            <a:r>
              <a:rPr lang="en-US" dirty="0"/>
              <a:t>#</a:t>
            </a:r>
          </a:p>
          <a:p>
            <a:r>
              <a:rPr lang="en-US" dirty="0"/>
              <a:t># Cookbook:</a:t>
            </a:r>
            <a:r>
              <a:rPr lang="en-US" dirty="0" smtClean="0"/>
              <a:t>:</a:t>
            </a:r>
            <a:r>
              <a:rPr lang="en-US" dirty="0" err="1" smtClean="0"/>
              <a:t>myiis</a:t>
            </a:r>
            <a:endParaRPr lang="en-US" dirty="0"/>
          </a:p>
          <a:p>
            <a:r>
              <a:rPr lang="en-US" dirty="0"/>
              <a:t># Recipe:: </a:t>
            </a:r>
            <a:r>
              <a:rPr lang="en-US" dirty="0" smtClean="0"/>
              <a:t>service</a:t>
            </a:r>
            <a:endParaRPr lang="en-US" dirty="0"/>
          </a:p>
          <a:p>
            <a:r>
              <a:rPr lang="en-US" dirty="0"/>
              <a:t>#</a:t>
            </a:r>
          </a:p>
          <a:p>
            <a:r>
              <a:rPr lang="en-US" dirty="0"/>
              <a:t># Copyright:: 2018,The Authors, All Rights Reserved.</a:t>
            </a:r>
          </a:p>
          <a:p>
            <a:r>
              <a:rPr lang="en-US" dirty="0" smtClean="0"/>
              <a:t>#service ‘w3svc’ do</a:t>
            </a:r>
            <a:endParaRPr lang="en-US" dirty="0"/>
          </a:p>
          <a:p>
            <a:r>
              <a:rPr lang="en-US" dirty="0" smtClean="0"/>
              <a:t>#  </a:t>
            </a:r>
            <a:r>
              <a:rPr lang="en-US" dirty="0" smtClean="0"/>
              <a:t>action [:enable, :start]</a:t>
            </a:r>
          </a:p>
          <a:p>
            <a:r>
              <a:rPr lang="en-US" dirty="0" smtClean="0"/>
              <a:t>#</a:t>
            </a:r>
            <a:r>
              <a:rPr lang="en-US" dirty="0" smtClean="0"/>
              <a:t>end</a:t>
            </a:r>
            <a:endParaRPr lang="en-US" dirty="0"/>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recipes</a:t>
            </a:r>
            <a:r>
              <a:rPr lang="en-US" dirty="0" smtClean="0"/>
              <a:t>/</a:t>
            </a:r>
            <a:r>
              <a:rPr lang="en-US" dirty="0" err="1" smtClean="0"/>
              <a:t>service.rb</a:t>
            </a:r>
            <a:endParaRPr lang="en-US" dirty="0"/>
          </a:p>
        </p:txBody>
      </p:sp>
      <p:sp>
        <p:nvSpPr>
          <p:cNvPr id="6" name="Text Placeholder 5"/>
          <p:cNvSpPr>
            <a:spLocks noGrp="1"/>
          </p:cNvSpPr>
          <p:nvPr>
            <p:ph type="body" sz="quarter" idx="13"/>
          </p:nvPr>
        </p:nvSpPr>
        <p:spPr>
          <a:xfrm>
            <a:off x="1154885" y="3749038"/>
            <a:ext cx="14404273" cy="582084"/>
          </a:xfrm>
        </p:spPr>
        <p:txBody>
          <a:bodyPr/>
          <a:lstStyle/>
          <a:p>
            <a:endParaRPr lang="en-US" dirty="0"/>
          </a:p>
        </p:txBody>
      </p:sp>
    </p:spTree>
    <p:extLst>
      <p:ext uri="{BB962C8B-B14F-4D97-AF65-F5344CB8AC3E}">
        <p14:creationId xmlns:p14="http://schemas.microsoft.com/office/powerpoint/2010/main" val="309619127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endParaRPr lang="en-US" dirty="0"/>
          </a:p>
          <a:p>
            <a:r>
              <a:rPr lang="en-US" dirty="0"/>
              <a:t>  1) </a:t>
            </a:r>
            <a:r>
              <a:rPr lang="en-US" dirty="0" err="1" smtClean="0"/>
              <a:t>myiis</a:t>
            </a:r>
            <a:r>
              <a:rPr lang="en-US" dirty="0" smtClean="0"/>
              <a:t>::service When </a:t>
            </a:r>
            <a:r>
              <a:rPr lang="en-US" dirty="0"/>
              <a:t>all attributes are default, on </a:t>
            </a:r>
            <a:r>
              <a:rPr lang="en-US" dirty="0" smtClean="0"/>
              <a:t>Windows 2012R2 </a:t>
            </a:r>
            <a:r>
              <a:rPr lang="en-US" dirty="0"/>
              <a:t>installs the appropriate package</a:t>
            </a:r>
          </a:p>
          <a:p>
            <a:r>
              <a:rPr lang="en-US" dirty="0"/>
              <a:t>     </a:t>
            </a:r>
            <a:r>
              <a:rPr lang="en-US" dirty="0">
                <a:solidFill>
                  <a:srgbClr val="DD312E"/>
                </a:solidFill>
              </a:rPr>
              <a:t>Failure/Error:</a:t>
            </a:r>
            <a:r>
              <a:rPr lang="en-US" dirty="0"/>
              <a:t> expect(</a:t>
            </a:r>
            <a:r>
              <a:rPr lang="en-US" dirty="0" err="1"/>
              <a:t>chef_run</a:t>
            </a:r>
            <a:r>
              <a:rPr lang="en-US" dirty="0"/>
              <a:t>).to </a:t>
            </a:r>
            <a:r>
              <a:rPr lang="en-US" dirty="0" err="1" smtClean="0"/>
              <a:t>start_package</a:t>
            </a:r>
            <a:r>
              <a:rPr lang="en-US" dirty="0" smtClean="0"/>
              <a:t>(</a:t>
            </a:r>
            <a:r>
              <a:rPr lang="en-US" dirty="0" smtClean="0">
                <a:solidFill>
                  <a:srgbClr val="DD312E"/>
                </a:solidFill>
              </a:rPr>
              <a:t>’w3svc'</a:t>
            </a:r>
            <a:r>
              <a:rPr lang="en-US" dirty="0"/>
              <a:t>)</a:t>
            </a:r>
          </a:p>
          <a:p>
            <a:r>
              <a:rPr lang="en-US" dirty="0"/>
              <a:t>       </a:t>
            </a:r>
            <a:r>
              <a:rPr lang="en-US" dirty="0">
                <a:solidFill>
                  <a:srgbClr val="DD312E"/>
                </a:solidFill>
              </a:rPr>
              <a:t>expected </a:t>
            </a:r>
            <a:r>
              <a:rPr lang="en-US" dirty="0" smtClean="0">
                <a:solidFill>
                  <a:srgbClr val="DD312E"/>
                </a:solidFill>
              </a:rPr>
              <a:t>”service[w3svc]</a:t>
            </a:r>
            <a:r>
              <a:rPr lang="en-US" dirty="0">
                <a:solidFill>
                  <a:srgbClr val="DD312E"/>
                </a:solidFill>
              </a:rPr>
              <a:t>" with action </a:t>
            </a:r>
            <a:r>
              <a:rPr lang="en-US" dirty="0" smtClean="0">
                <a:solidFill>
                  <a:srgbClr val="DD312E"/>
                </a:solidFill>
              </a:rPr>
              <a:t>:start to </a:t>
            </a:r>
            <a:r>
              <a:rPr lang="en-US" dirty="0">
                <a:solidFill>
                  <a:srgbClr val="DD312E"/>
                </a:solidFill>
              </a:rPr>
              <a:t>be in Chef run. </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smtClean="0"/>
              <a:t>/</a:t>
            </a:r>
            <a:r>
              <a:rPr lang="en-US" dirty="0" err="1" smtClean="0"/>
              <a:t>service_spec.rb</a:t>
            </a:r>
            <a:endParaRPr lang="en-US" dirty="0"/>
          </a:p>
        </p:txBody>
      </p:sp>
      <p:sp>
        <p:nvSpPr>
          <p:cNvPr id="4" name="Content Placeholder 3"/>
          <p:cNvSpPr>
            <a:spLocks noGrp="1"/>
          </p:cNvSpPr>
          <p:nvPr>
            <p:ph sz="quarter" idx="12"/>
          </p:nvPr>
        </p:nvSpPr>
        <p:spPr>
          <a:xfrm>
            <a:off x="1127883" y="2318349"/>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 to See it Fail</a:t>
            </a:r>
          </a:p>
        </p:txBody>
      </p:sp>
    </p:spTree>
    <p:extLst>
      <p:ext uri="{BB962C8B-B14F-4D97-AF65-F5344CB8AC3E}">
        <p14:creationId xmlns:p14="http://schemas.microsoft.com/office/powerpoint/2010/main" val="300310081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Uncomment </a:t>
            </a:r>
            <a:r>
              <a:rPr lang="en-US" dirty="0"/>
              <a:t>Out the Resource</a:t>
            </a:r>
          </a:p>
        </p:txBody>
      </p:sp>
      <p:sp>
        <p:nvSpPr>
          <p:cNvPr id="3" name="Content Placeholder 2"/>
          <p:cNvSpPr>
            <a:spLocks noGrp="1"/>
          </p:cNvSpPr>
          <p:nvPr>
            <p:ph sz="quarter" idx="10"/>
          </p:nvPr>
        </p:nvSpPr>
        <p:spPr/>
        <p:txBody>
          <a:bodyPr/>
          <a:lstStyle/>
          <a:p>
            <a:r>
              <a:rPr lang="en-US" dirty="0"/>
              <a:t>#</a:t>
            </a:r>
          </a:p>
          <a:p>
            <a:r>
              <a:rPr lang="en-US" dirty="0"/>
              <a:t># Cookbook:</a:t>
            </a:r>
            <a:r>
              <a:rPr lang="en-US" dirty="0" smtClean="0"/>
              <a:t>:</a:t>
            </a:r>
            <a:r>
              <a:rPr lang="en-US" dirty="0" err="1" smtClean="0"/>
              <a:t>myiis</a:t>
            </a:r>
            <a:endParaRPr lang="en-US" dirty="0"/>
          </a:p>
          <a:p>
            <a:r>
              <a:rPr lang="en-US" dirty="0"/>
              <a:t># Recipe:: </a:t>
            </a:r>
            <a:r>
              <a:rPr lang="en-US" dirty="0" smtClean="0"/>
              <a:t>service</a:t>
            </a:r>
            <a:endParaRPr lang="en-US" dirty="0"/>
          </a:p>
          <a:p>
            <a:r>
              <a:rPr lang="en-US" dirty="0"/>
              <a:t>#</a:t>
            </a:r>
          </a:p>
          <a:p>
            <a:r>
              <a:rPr lang="en-US" dirty="0"/>
              <a:t># Copyright:: 2018,The Authors, All Rights Reserved.</a:t>
            </a:r>
          </a:p>
          <a:p>
            <a:r>
              <a:rPr lang="en-US" dirty="0" smtClean="0"/>
              <a:t>service ‘w3svc’ do</a:t>
            </a:r>
            <a:endParaRPr lang="en-US" dirty="0"/>
          </a:p>
          <a:p>
            <a:r>
              <a:rPr lang="en-US" dirty="0" smtClean="0"/>
              <a:t>  action [:enable, :start]</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recipes</a:t>
            </a:r>
            <a:r>
              <a:rPr lang="en-US" dirty="0" smtClean="0"/>
              <a:t>/</a:t>
            </a:r>
            <a:r>
              <a:rPr lang="en-US" dirty="0" err="1" smtClean="0"/>
              <a:t>service.rb</a:t>
            </a:r>
            <a:endParaRPr lang="en-US" dirty="0"/>
          </a:p>
        </p:txBody>
      </p:sp>
      <p:sp>
        <p:nvSpPr>
          <p:cNvPr id="6" name="Text Placeholder 5"/>
          <p:cNvSpPr>
            <a:spLocks noGrp="1"/>
          </p:cNvSpPr>
          <p:nvPr>
            <p:ph type="body" sz="quarter" idx="13"/>
          </p:nvPr>
        </p:nvSpPr>
        <p:spPr>
          <a:xfrm>
            <a:off x="1116398" y="4807260"/>
            <a:ext cx="14404273" cy="1561312"/>
          </a:xfrm>
        </p:spPr>
        <p:txBody>
          <a:bodyPr/>
          <a:lstStyle/>
          <a:p>
            <a:endParaRPr lang="en-US" dirty="0"/>
          </a:p>
        </p:txBody>
      </p:sp>
    </p:spTree>
    <p:extLst>
      <p:ext uri="{BB962C8B-B14F-4D97-AF65-F5344CB8AC3E}">
        <p14:creationId xmlns:p14="http://schemas.microsoft.com/office/powerpoint/2010/main" val="162406579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0.73662 seconds (files took 4.4 seconds to load)</a:t>
            </a:r>
          </a:p>
          <a:p>
            <a:r>
              <a:rPr lang="en-US" dirty="0"/>
              <a:t>2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smtClean="0"/>
              <a:t>/</a:t>
            </a:r>
            <a:r>
              <a:rPr lang="en-US" dirty="0" err="1" smtClean="0"/>
              <a:t>service_spec.rb</a:t>
            </a:r>
            <a:endParaRPr lang="en-US" dirty="0"/>
          </a:p>
        </p:txBody>
      </p:sp>
      <p:sp>
        <p:nvSpPr>
          <p:cNvPr id="4" name="Content Placeholder 3"/>
          <p:cNvSpPr>
            <a:spLocks noGrp="1"/>
          </p:cNvSpPr>
          <p:nvPr>
            <p:ph sz="quarter" idx="12"/>
          </p:nvPr>
        </p:nvSpPr>
        <p:spPr>
          <a:xfrm>
            <a:off x="1127883" y="3927015"/>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 to See it Pass</a:t>
            </a:r>
          </a:p>
        </p:txBody>
      </p:sp>
    </p:spTree>
    <p:extLst>
      <p:ext uri="{BB962C8B-B14F-4D97-AF65-F5344CB8AC3E}">
        <p14:creationId xmlns:p14="http://schemas.microsoft.com/office/powerpoint/2010/main" val="301030923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the Tests to Verify the Service</a:t>
            </a:r>
          </a:p>
        </p:txBody>
      </p:sp>
      <p:sp>
        <p:nvSpPr>
          <p:cNvPr id="3" name="Content Placeholder 2"/>
          <p:cNvSpPr>
            <a:spLocks noGrp="1"/>
          </p:cNvSpPr>
          <p:nvPr>
            <p:ph sz="quarter" idx="10"/>
          </p:nvPr>
        </p:nvSpPr>
        <p:spPr/>
        <p:txBody>
          <a:bodyPr/>
          <a:lstStyle/>
          <a:p>
            <a:r>
              <a:rPr lang="en-US" dirty="0"/>
              <a:t> # ... START OF THE SPEC FILE ...</a:t>
            </a:r>
          </a:p>
          <a:p>
            <a:endParaRPr lang="en-US" dirty="0"/>
          </a:p>
          <a:p>
            <a:r>
              <a:rPr lang="en-US" dirty="0"/>
              <a:t>    it 'starts the necessary service' do</a:t>
            </a:r>
          </a:p>
          <a:p>
            <a:r>
              <a:rPr lang="en-US" dirty="0"/>
              <a:t>      expect(</a:t>
            </a:r>
            <a:r>
              <a:rPr lang="en-US" dirty="0" err="1"/>
              <a:t>chef_run</a:t>
            </a:r>
            <a:r>
              <a:rPr lang="en-US" dirty="0"/>
              <a:t>).to </a:t>
            </a:r>
            <a:r>
              <a:rPr lang="en-US" dirty="0" err="1"/>
              <a:t>start_service</a:t>
            </a:r>
            <a:r>
              <a:rPr lang="en-US" dirty="0" smtClean="0"/>
              <a:t>(’w3svc'</a:t>
            </a:r>
            <a:r>
              <a:rPr lang="en-US" dirty="0"/>
              <a:t>)</a:t>
            </a:r>
          </a:p>
          <a:p>
            <a:r>
              <a:rPr lang="en-US" dirty="0"/>
              <a:t>    end</a:t>
            </a:r>
          </a:p>
          <a:p>
            <a:endParaRPr lang="en-US" dirty="0"/>
          </a:p>
          <a:p>
            <a:r>
              <a:rPr lang="en-US" dirty="0"/>
              <a:t>    it 'enables the necessary service' do</a:t>
            </a:r>
          </a:p>
          <a:p>
            <a:r>
              <a:rPr lang="en-US" dirty="0"/>
              <a:t>      expect(</a:t>
            </a:r>
            <a:r>
              <a:rPr lang="en-US" dirty="0" err="1"/>
              <a:t>chef_run</a:t>
            </a:r>
            <a:r>
              <a:rPr lang="en-US" dirty="0"/>
              <a:t>).to </a:t>
            </a:r>
            <a:r>
              <a:rPr lang="en-US" dirty="0" err="1"/>
              <a:t>enable_service</a:t>
            </a:r>
            <a:r>
              <a:rPr lang="en-US" dirty="0" smtClean="0"/>
              <a:t>(’w3svc'</a:t>
            </a:r>
            <a:r>
              <a:rPr lang="en-US" dirty="0"/>
              <a:t>)</a:t>
            </a:r>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spec/unit/recipes/</a:t>
            </a:r>
            <a:r>
              <a:rPr lang="en-US" dirty="0" err="1"/>
              <a:t>service_spec.rb</a:t>
            </a:r>
            <a:endParaRPr lang="en-US" dirty="0"/>
          </a:p>
        </p:txBody>
      </p:sp>
      <p:sp>
        <p:nvSpPr>
          <p:cNvPr id="6" name="Text Placeholder 5"/>
          <p:cNvSpPr>
            <a:spLocks noGrp="1"/>
          </p:cNvSpPr>
          <p:nvPr>
            <p:ph type="body" sz="quarter" idx="13"/>
          </p:nvPr>
        </p:nvSpPr>
        <p:spPr>
          <a:xfrm>
            <a:off x="1135042" y="3206750"/>
            <a:ext cx="14404273" cy="3683000"/>
          </a:xfrm>
        </p:spPr>
        <p:txBody>
          <a:bodyPr/>
          <a:lstStyle/>
          <a:p>
            <a:endParaRPr lang="en-US" dirty="0"/>
          </a:p>
        </p:txBody>
      </p:sp>
    </p:spTree>
    <p:extLst>
      <p:ext uri="{BB962C8B-B14F-4D97-AF65-F5344CB8AC3E}">
        <p14:creationId xmlns:p14="http://schemas.microsoft.com/office/powerpoint/2010/main" val="178630945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0.6329 seconds (files took 1.85 seconds to load)</a:t>
            </a:r>
          </a:p>
          <a:p>
            <a:r>
              <a:rPr lang="en-US" dirty="0"/>
              <a:t>3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service_spec.rb</a:t>
            </a:r>
            <a:endParaRPr lang="en-US" dirty="0"/>
          </a:p>
        </p:txBody>
      </p:sp>
      <p:sp>
        <p:nvSpPr>
          <p:cNvPr id="4" name="Content Placeholder 3"/>
          <p:cNvSpPr>
            <a:spLocks noGrp="1"/>
          </p:cNvSpPr>
          <p:nvPr>
            <p:ph sz="quarter" idx="12"/>
          </p:nvPr>
        </p:nvSpPr>
        <p:spPr>
          <a:xfrm>
            <a:off x="1127883" y="3927015"/>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a:t>
            </a:r>
            <a:r>
              <a:rPr lang="en-US"/>
              <a:t>the Tests to </a:t>
            </a:r>
            <a:r>
              <a:rPr lang="en-US" dirty="0"/>
              <a:t>See it Pass</a:t>
            </a:r>
          </a:p>
        </p:txBody>
      </p:sp>
    </p:spTree>
    <p:extLst>
      <p:ext uri="{BB962C8B-B14F-4D97-AF65-F5344CB8AC3E}">
        <p14:creationId xmlns:p14="http://schemas.microsoft.com/office/powerpoint/2010/main" val="4143050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sz="quarter" idx="12"/>
          </p:nvPr>
        </p:nvSpPr>
        <p:spPr/>
        <p:txBody>
          <a:bodyPr/>
          <a:lstStyle/>
          <a:p>
            <a:r>
              <a:rPr lang="en-US" dirty="0"/>
              <a:t>After completing this module, you should be able to:</a:t>
            </a:r>
          </a:p>
          <a:p>
            <a:endParaRPr lang="en-US" dirty="0"/>
          </a:p>
          <a:p>
            <a:pPr marL="457200" indent="-457200">
              <a:buFont typeface="Wingdings" charset="2"/>
              <a:buChar char="Ø"/>
            </a:pPr>
            <a:r>
              <a:rPr lang="en-US" dirty="0"/>
              <a:t>Test resources within a recipe using </a:t>
            </a:r>
            <a:r>
              <a:rPr lang="en-US" dirty="0" err="1"/>
              <a:t>ChefSpec</a:t>
            </a:r>
            <a:endParaRPr lang="en-US" dirty="0"/>
          </a:p>
        </p:txBody>
      </p:sp>
    </p:spTree>
    <p:extLst>
      <p:ext uri="{BB962C8B-B14F-4D97-AF65-F5344CB8AC3E}">
        <p14:creationId xmlns:p14="http://schemas.microsoft.com/office/powerpoint/2010/main" val="381683414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rspec</a:t>
            </a:r>
            <a:endParaRPr lang="en-US" dirty="0"/>
          </a:p>
        </p:txBody>
      </p:sp>
      <p:sp>
        <p:nvSpPr>
          <p:cNvPr id="3" name="Subtitle 2"/>
          <p:cNvSpPr>
            <a:spLocks noGrp="1"/>
          </p:cNvSpPr>
          <p:nvPr>
            <p:ph type="subTitle" idx="1"/>
          </p:nvPr>
        </p:nvSpPr>
        <p:spPr/>
        <p:txBody>
          <a:bodyPr/>
          <a:lstStyle/>
          <a:p>
            <a:r>
              <a:rPr lang="en-US" dirty="0"/>
              <a:t>When you run </a:t>
            </a:r>
            <a:r>
              <a:rPr lang="en-US" b="1" dirty="0" err="1">
                <a:latin typeface="Courier New"/>
                <a:cs typeface="Courier New"/>
              </a:rPr>
              <a:t>rspec</a:t>
            </a:r>
            <a:r>
              <a:rPr lang="en-US" dirty="0"/>
              <a:t> without any paths it will automatically find and execute all the </a:t>
            </a:r>
            <a:r>
              <a:rPr lang="en-US" i="1" dirty="0"/>
              <a:t>"_</a:t>
            </a:r>
            <a:r>
              <a:rPr lang="en-US" i="1" dirty="0" err="1"/>
              <a:t>spec.rb</a:t>
            </a:r>
            <a:r>
              <a:rPr lang="en-US" i="1" dirty="0"/>
              <a:t>"</a:t>
            </a:r>
            <a:r>
              <a:rPr lang="en-US" dirty="0"/>
              <a:t> files within the '</a:t>
            </a:r>
            <a:r>
              <a:rPr lang="en-US" i="1" dirty="0"/>
              <a:t>spec</a:t>
            </a:r>
            <a:r>
              <a:rPr lang="en-US" dirty="0"/>
              <a:t>' directory.</a:t>
            </a:r>
          </a:p>
        </p:txBody>
      </p:sp>
    </p:spTree>
    <p:extLst>
      <p:ext uri="{BB962C8B-B14F-4D97-AF65-F5344CB8AC3E}">
        <p14:creationId xmlns:p14="http://schemas.microsoft.com/office/powerpoint/2010/main" val="142031871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a:t>Finished in 2.27 seconds (files took 1.82 seconds to load) </a:t>
            </a:r>
          </a:p>
          <a:p>
            <a:r>
              <a:rPr lang="en-US"/>
              <a:t>11 </a:t>
            </a:r>
            <a:r>
              <a:rPr lang="en-US" dirty="0"/>
              <a:t>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4" name="Content Placeholder 3"/>
          <p:cNvSpPr>
            <a:spLocks noGrp="1"/>
          </p:cNvSpPr>
          <p:nvPr>
            <p:ph sz="quarter" idx="12"/>
          </p:nvPr>
        </p:nvSpPr>
        <p:spPr>
          <a:xfrm>
            <a:off x="1127883" y="3884682"/>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a:t>Execute All the Tests in the </a:t>
            </a:r>
            <a:r>
              <a:rPr lang="en-US"/>
              <a:t>Spec Directory</a:t>
            </a:r>
          </a:p>
        </p:txBody>
      </p:sp>
    </p:spTree>
    <p:extLst>
      <p:ext uri="{BB962C8B-B14F-4D97-AF65-F5344CB8AC3E}">
        <p14:creationId xmlns:p14="http://schemas.microsoft.com/office/powerpoint/2010/main" val="306714134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p:txBody>
          <a:bodyPr/>
          <a:lstStyle/>
          <a:p>
            <a:r>
              <a:rPr lang="en-US" dirty="0"/>
              <a:t>What value does it bring to validate that the resources take the appropriate action?</a:t>
            </a:r>
          </a:p>
        </p:txBody>
      </p:sp>
    </p:spTree>
    <p:extLst>
      <p:ext uri="{BB962C8B-B14F-4D97-AF65-F5344CB8AC3E}">
        <p14:creationId xmlns:p14="http://schemas.microsoft.com/office/powerpoint/2010/main" val="108599519"/>
      </p:ext>
    </p:extLst>
  </p:cSld>
  <p:clrMapOvr>
    <a:masterClrMapping/>
  </p:clrMapOvr>
  <p:transition xmlns:p14="http://schemas.microsoft.com/office/powerpoint/2010/mai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2653257375"/>
      </p:ext>
    </p:extLst>
  </p:cSld>
  <p:clrMapOvr>
    <a:masterClrMapping/>
  </p:clrMapOvr>
  <p:transition xmlns:p14="http://schemas.microsoft.com/office/powerpoint/2010/mai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xmlns:p14="http://schemas.microsoft.com/office/powerpoint/2010/mai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Testing Remaining Resources</a:t>
            </a:r>
          </a:p>
        </p:txBody>
      </p:sp>
      <p:sp>
        <p:nvSpPr>
          <p:cNvPr id="3" name="Content Placeholder 2"/>
          <p:cNvSpPr>
            <a:spLocks noGrp="1"/>
          </p:cNvSpPr>
          <p:nvPr>
            <p:ph sz="quarter" idx="11"/>
          </p:nvPr>
        </p:nvSpPr>
        <p:spPr/>
        <p:txBody>
          <a:bodyPr/>
          <a:lstStyle/>
          <a:p>
            <a:r>
              <a:rPr lang="en-US" dirty="0"/>
              <a:t>No resources left behind!</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Write and execute tests for the Install recipe</a:t>
            </a:r>
          </a:p>
          <a:p>
            <a:pPr marL="342900" indent="-342900">
              <a:buFont typeface="Wingdings" charset="2"/>
              <a:buChar char="q"/>
            </a:pPr>
            <a:r>
              <a:rPr lang="en-US" dirty="0"/>
              <a:t>Verify the test validates the recipe</a:t>
            </a:r>
          </a:p>
        </p:txBody>
      </p:sp>
    </p:spTree>
    <p:extLst>
      <p:ext uri="{BB962C8B-B14F-4D97-AF65-F5344CB8AC3E}">
        <p14:creationId xmlns:p14="http://schemas.microsoft.com/office/powerpoint/2010/main" val="97893568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spec</a:t>
            </a:r>
          </a:p>
          <a:p>
            <a:r>
              <a:rPr lang="en-US" dirty="0"/>
              <a:t>├── </a:t>
            </a:r>
            <a:r>
              <a:rPr lang="en-US" dirty="0" err="1"/>
              <a:t>spec_helper.rb</a:t>
            </a:r>
            <a:endParaRPr lang="en-US" dirty="0"/>
          </a:p>
          <a:p>
            <a:r>
              <a:rPr lang="en-US" dirty="0"/>
              <a:t>└── unit</a:t>
            </a:r>
          </a:p>
          <a:p>
            <a:r>
              <a:rPr lang="en-US" dirty="0"/>
              <a:t>    └── recipes</a:t>
            </a:r>
          </a:p>
          <a:p>
            <a:r>
              <a:rPr lang="en-US" dirty="0"/>
              <a:t>        ├── </a:t>
            </a:r>
            <a:r>
              <a:rPr lang="en-US" dirty="0" err="1"/>
              <a:t>configuration_spec.rb</a:t>
            </a:r>
            <a:endParaRPr lang="en-US" dirty="0"/>
          </a:p>
          <a:p>
            <a:r>
              <a:rPr lang="en-US" dirty="0"/>
              <a:t>        ├── </a:t>
            </a:r>
            <a:r>
              <a:rPr lang="en-US" dirty="0" err="1"/>
              <a:t>default_spec.rb</a:t>
            </a:r>
            <a:endParaRPr lang="en-US" dirty="0"/>
          </a:p>
          <a:p>
            <a:r>
              <a:rPr lang="en-US" dirty="0"/>
              <a:t>        ├── </a:t>
            </a:r>
            <a:r>
              <a:rPr lang="en-US" dirty="0" err="1"/>
              <a:t>install_spec.rb</a:t>
            </a:r>
            <a:endParaRPr lang="en-US" dirty="0"/>
          </a:p>
          <a:p>
            <a:r>
              <a:rPr lang="en-US" dirty="0"/>
              <a:t>        └── </a:t>
            </a:r>
            <a:r>
              <a:rPr lang="en-US" dirty="0" err="1"/>
              <a:t>service_spec.rb</a:t>
            </a:r>
            <a:endParaRPr lang="en-US" dirty="0"/>
          </a:p>
        </p:txBody>
      </p:sp>
      <p:sp>
        <p:nvSpPr>
          <p:cNvPr id="3" name="Text Placeholder 2"/>
          <p:cNvSpPr>
            <a:spLocks noGrp="1"/>
          </p:cNvSpPr>
          <p:nvPr>
            <p:ph type="body" sz="quarter" idx="11"/>
          </p:nvPr>
        </p:nvSpPr>
        <p:spPr/>
        <p:txBody>
          <a:bodyPr/>
          <a:lstStyle/>
          <a:p>
            <a:r>
              <a:rPr lang="en-US" dirty="0"/>
              <a:t>&gt; tree </a:t>
            </a:r>
            <a:r>
              <a:rPr lang="en-US" dirty="0" smtClean="0"/>
              <a:t>/f spec</a:t>
            </a:r>
            <a:endParaRPr lang="en-US" dirty="0"/>
          </a:p>
        </p:txBody>
      </p:sp>
      <p:sp>
        <p:nvSpPr>
          <p:cNvPr id="4" name="Content Placeholder 3"/>
          <p:cNvSpPr>
            <a:spLocks noGrp="1"/>
          </p:cNvSpPr>
          <p:nvPr>
            <p:ph sz="quarter" idx="12"/>
          </p:nvPr>
        </p:nvSpPr>
        <p:spPr>
          <a:xfrm>
            <a:off x="1127883" y="4423261"/>
            <a:ext cx="14420850" cy="557213"/>
          </a:xfrm>
        </p:spPr>
        <p:txBody>
          <a:bodyPr/>
          <a:lstStyle/>
          <a:p>
            <a:endParaRPr lang="en-US" dirty="0"/>
          </a:p>
        </p:txBody>
      </p:sp>
      <p:sp>
        <p:nvSpPr>
          <p:cNvPr id="5" name="Title 4"/>
          <p:cNvSpPr>
            <a:spLocks noGrp="1"/>
          </p:cNvSpPr>
          <p:nvPr>
            <p:ph type="title"/>
          </p:nvPr>
        </p:nvSpPr>
        <p:spPr/>
        <p:txBody>
          <a:bodyPr/>
          <a:lstStyle/>
          <a:p>
            <a:r>
              <a:rPr lang="en-US" dirty="0"/>
              <a:t>Generated Recipes Also Generate Specs</a:t>
            </a:r>
          </a:p>
        </p:txBody>
      </p:sp>
    </p:spTree>
    <p:extLst>
      <p:ext uri="{BB962C8B-B14F-4D97-AF65-F5344CB8AC3E}">
        <p14:creationId xmlns:p14="http://schemas.microsoft.com/office/powerpoint/2010/main" val="406725804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a:t>
            </a:r>
            <a:r>
              <a:rPr lang="en-US" dirty="0" err="1"/>
              <a:t>ChefSpec</a:t>
            </a:r>
            <a:r>
              <a:rPr lang="en-US" dirty="0"/>
              <a:t> Platform</a:t>
            </a:r>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t>
            </a:r>
            <a:r>
              <a:rPr lang="en-US" dirty="0" smtClean="0"/>
              <a:t>’</a:t>
            </a:r>
            <a:r>
              <a:rPr lang="en-US" dirty="0" err="1" smtClean="0"/>
              <a:t>myiis</a:t>
            </a:r>
            <a:r>
              <a:rPr lang="en-US" dirty="0" smtClean="0"/>
              <a:t>::configuration' </a:t>
            </a:r>
            <a:r>
              <a:rPr lang="en-US" dirty="0"/>
              <a:t>do</a:t>
            </a:r>
          </a:p>
          <a:p>
            <a:r>
              <a:rPr lang="en-US" dirty="0"/>
              <a:t>  context 'When all attributes are default, on </a:t>
            </a:r>
            <a:r>
              <a:rPr lang="en-US" dirty="0" smtClean="0"/>
              <a:t>Windows 2012R2' </a:t>
            </a:r>
            <a:r>
              <a:rPr lang="en-US" dirty="0"/>
              <a:t>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r>
              <a:rPr lang="en-US" dirty="0"/>
              <a:t>(platform: </a:t>
            </a:r>
            <a:r>
              <a:rPr lang="en-US" dirty="0" smtClean="0"/>
              <a:t>’windows'</a:t>
            </a:r>
            <a:r>
              <a:rPr lang="en-US" dirty="0"/>
              <a:t>, version: </a:t>
            </a:r>
            <a:r>
              <a:rPr lang="en-US" dirty="0" smtClean="0"/>
              <a:t>’2012r2'</a:t>
            </a:r>
            <a:r>
              <a:rPr lang="en-US" dirty="0"/>
              <a:t>)</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spec/unit/recipes</a:t>
            </a:r>
            <a:r>
              <a:rPr lang="en-US" dirty="0" smtClean="0"/>
              <a:t>/</a:t>
            </a:r>
            <a:r>
              <a:rPr lang="en-US" dirty="0" err="1" smtClean="0"/>
              <a:t>install_spec.rb</a:t>
            </a:r>
            <a:endParaRPr lang="en-US" dirty="0"/>
          </a:p>
        </p:txBody>
      </p:sp>
      <p:sp>
        <p:nvSpPr>
          <p:cNvPr id="6" name="Text Placeholder 5"/>
          <p:cNvSpPr>
            <a:spLocks noGrp="1"/>
          </p:cNvSpPr>
          <p:nvPr>
            <p:ph type="body" sz="quarter" idx="13"/>
          </p:nvPr>
        </p:nvSpPr>
        <p:spPr>
          <a:xfrm>
            <a:off x="1135042" y="4051300"/>
            <a:ext cx="14404273" cy="457201"/>
          </a:xfrm>
        </p:spPr>
        <p:txBody>
          <a:bodyPr/>
          <a:lstStyle/>
          <a:p>
            <a:r>
              <a:rPr lang="en-US" dirty="0"/>
              <a:t>+</a:t>
            </a:r>
          </a:p>
        </p:txBody>
      </p:sp>
      <p:sp>
        <p:nvSpPr>
          <p:cNvPr id="7" name="Text Placeholder 5"/>
          <p:cNvSpPr>
            <a:spLocks noGrp="1"/>
          </p:cNvSpPr>
          <p:nvPr>
            <p:ph type="body" sz="quarter" idx="13"/>
          </p:nvPr>
        </p:nvSpPr>
        <p:spPr>
          <a:xfrm>
            <a:off x="1135042" y="3238500"/>
            <a:ext cx="14404273" cy="479840"/>
          </a:xfrm>
        </p:spPr>
        <p:txBody>
          <a:bodyPr/>
          <a:lstStyle/>
          <a:p>
            <a:r>
              <a:rPr lang="en-US" dirty="0"/>
              <a:t>+</a:t>
            </a:r>
          </a:p>
        </p:txBody>
      </p:sp>
    </p:spTree>
    <p:extLst>
      <p:ext uri="{BB962C8B-B14F-4D97-AF65-F5344CB8AC3E}">
        <p14:creationId xmlns:p14="http://schemas.microsoft.com/office/powerpoint/2010/main" val="40271691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a:p>
          <a:p>
            <a:r>
              <a:rPr lang="en-US" dirty="0"/>
              <a:t>Finished in 0.97525 seconds (files took 1.81 seconds to load)</a:t>
            </a:r>
          </a:p>
          <a:p>
            <a:r>
              <a:rPr lang="en-US" dirty="0" smtClean="0"/>
              <a:t>1 </a:t>
            </a:r>
            <a:r>
              <a:rPr lang="en-US" dirty="0"/>
              <a:t>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smtClean="0"/>
              <a:t>/</a:t>
            </a:r>
            <a:r>
              <a:rPr lang="en-US" dirty="0" err="1" smtClean="0"/>
              <a:t>configuration_spec.rb</a:t>
            </a:r>
            <a:endParaRPr lang="en-US" dirty="0"/>
          </a:p>
        </p:txBody>
      </p:sp>
      <p:sp>
        <p:nvSpPr>
          <p:cNvPr id="4" name="Content Placeholder 3"/>
          <p:cNvSpPr>
            <a:spLocks noGrp="1"/>
          </p:cNvSpPr>
          <p:nvPr>
            <p:ph sz="quarter" idx="12"/>
          </p:nvPr>
        </p:nvSpPr>
        <p:spPr>
          <a:xfrm>
            <a:off x="1127883" y="3927015"/>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a:t>
            </a:r>
            <a:r>
              <a:rPr lang="en-US" dirty="0" smtClean="0"/>
              <a:t>Configuration Specification</a:t>
            </a:r>
            <a:endParaRPr lang="en-US" dirty="0"/>
          </a:p>
        </p:txBody>
      </p:sp>
      <p:sp>
        <p:nvSpPr>
          <p:cNvPr id="6" name="TextBox 5"/>
          <p:cNvSpPr txBox="1"/>
          <p:nvPr/>
        </p:nvSpPr>
        <p:spPr bwMode="white">
          <a:xfrm>
            <a:off x="-1170710" y="3850105"/>
            <a:ext cx="914400" cy="914400"/>
          </a:xfrm>
          <a:prstGeom prst="rect">
            <a:avLst/>
          </a:prstGeom>
        </p:spPr>
        <p:txBody>
          <a:bodyPr vert="horz" wrap="none" lIns="91440" tIns="91440" rIns="91440" bIns="91440" rtlCol="0">
            <a:normAutofit/>
          </a:bodyPr>
          <a:lstStyle/>
          <a:p>
            <a:endParaRPr lang="en-US" dirty="0" smtClean="0"/>
          </a:p>
        </p:txBody>
      </p:sp>
    </p:spTree>
    <p:extLst>
      <p:ext uri="{BB962C8B-B14F-4D97-AF65-F5344CB8AC3E}">
        <p14:creationId xmlns:p14="http://schemas.microsoft.com/office/powerpoint/2010/main" val="70571834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Pending Test to Verify the Package</a:t>
            </a:r>
          </a:p>
        </p:txBody>
      </p:sp>
      <p:sp>
        <p:nvSpPr>
          <p:cNvPr id="3" name="Content Placeholder 2"/>
          <p:cNvSpPr>
            <a:spLocks noGrp="1"/>
          </p:cNvSpPr>
          <p:nvPr>
            <p:ph sz="quarter" idx="10"/>
          </p:nvPr>
        </p:nvSpPr>
        <p:spPr/>
        <p:txBody>
          <a:bodyPr>
            <a:normAutofit/>
          </a:bodyPr>
          <a:lstStyle/>
          <a:p>
            <a:r>
              <a:rPr lang="en-US" dirty="0"/>
              <a:t>    # ... START OF THE SPEC FILE ...</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a:t>    it </a:t>
            </a:r>
            <a:r>
              <a:rPr lang="en-US" dirty="0" smtClean="0"/>
              <a:t>’configures the </a:t>
            </a:r>
            <a:r>
              <a:rPr lang="en-US" dirty="0"/>
              <a:t>necessary </a:t>
            </a:r>
            <a:r>
              <a:rPr lang="en-US" dirty="0" smtClean="0"/>
              <a:t>file'</a:t>
            </a:r>
            <a:endParaRPr lang="en-US" dirty="0"/>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spec/unit/recipes</a:t>
            </a:r>
            <a:r>
              <a:rPr lang="en-US" dirty="0" smtClean="0"/>
              <a:t>/</a:t>
            </a:r>
            <a:r>
              <a:rPr lang="en-US" dirty="0" err="1" smtClean="0"/>
              <a:t>configuration_spec.rb</a:t>
            </a:r>
            <a:endParaRPr lang="en-US" dirty="0"/>
          </a:p>
        </p:txBody>
      </p:sp>
      <p:sp>
        <p:nvSpPr>
          <p:cNvPr id="6" name="Text Placeholder 5"/>
          <p:cNvSpPr>
            <a:spLocks noGrp="1"/>
          </p:cNvSpPr>
          <p:nvPr>
            <p:ph type="body" sz="quarter" idx="13"/>
          </p:nvPr>
        </p:nvSpPr>
        <p:spPr>
          <a:xfrm>
            <a:off x="1135042" y="5265316"/>
            <a:ext cx="14404273" cy="626533"/>
          </a:xfrm>
        </p:spPr>
        <p:txBody>
          <a:bodyPr/>
          <a:lstStyle/>
          <a:p>
            <a:r>
              <a:rPr lang="en-US" dirty="0"/>
              <a:t>+</a:t>
            </a:r>
          </a:p>
        </p:txBody>
      </p:sp>
    </p:spTree>
    <p:extLst>
      <p:ext uri="{BB962C8B-B14F-4D97-AF65-F5344CB8AC3E}">
        <p14:creationId xmlns:p14="http://schemas.microsoft.com/office/powerpoint/2010/main" val="183535489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ChefSpec</a:t>
            </a:r>
            <a:r>
              <a:rPr lang="en-US" dirty="0"/>
              <a:t> Documentation</a:t>
            </a:r>
          </a:p>
        </p:txBody>
      </p:sp>
      <p:sp>
        <p:nvSpPr>
          <p:cNvPr id="3" name="Subtitle 2"/>
          <p:cNvSpPr>
            <a:spLocks noGrp="1"/>
          </p:cNvSpPr>
          <p:nvPr>
            <p:ph type="subTitle" idx="1"/>
          </p:nvPr>
        </p:nvSpPr>
        <p:spPr/>
        <p:txBody>
          <a:bodyPr/>
          <a:lstStyle/>
          <a:p>
            <a:r>
              <a:rPr lang="en-US" dirty="0"/>
              <a:t>Find within the documentation examples of testing packages</a:t>
            </a:r>
          </a:p>
        </p:txBody>
      </p:sp>
      <p:sp>
        <p:nvSpPr>
          <p:cNvPr id="4" name="Content Placeholder 3"/>
          <p:cNvSpPr>
            <a:spLocks noGrp="1"/>
          </p:cNvSpPr>
          <p:nvPr>
            <p:ph sz="quarter" idx="13"/>
          </p:nvPr>
        </p:nvSpPr>
        <p:spPr>
          <a:xfrm>
            <a:off x="3110754" y="7164200"/>
            <a:ext cx="10034492" cy="524133"/>
          </a:xfrm>
        </p:spPr>
        <p:txBody>
          <a:bodyPr/>
          <a:lstStyle/>
          <a:p>
            <a:r>
              <a:rPr lang="en-US" dirty="0">
                <a:hlinkClick r:id="rId3"/>
              </a:rPr>
              <a:t>https://github.com/chefspec/chefspec/tree/master/examples/package</a:t>
            </a:r>
            <a:endParaRPr lang="en-US" dirty="0"/>
          </a:p>
        </p:txBody>
      </p:sp>
    </p:spTree>
    <p:extLst>
      <p:ext uri="{BB962C8B-B14F-4D97-AF65-F5344CB8AC3E}">
        <p14:creationId xmlns:p14="http://schemas.microsoft.com/office/powerpoint/2010/main" val="117476698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Write the Test to Verify the Package</a:t>
            </a:r>
          </a:p>
        </p:txBody>
      </p:sp>
      <p:sp>
        <p:nvSpPr>
          <p:cNvPr id="3" name="Content Placeholder 2"/>
          <p:cNvSpPr>
            <a:spLocks noGrp="1"/>
          </p:cNvSpPr>
          <p:nvPr>
            <p:ph sz="quarter" idx="10"/>
          </p:nvPr>
        </p:nvSpPr>
        <p:spPr/>
        <p:txBody>
          <a:bodyPr>
            <a:normAutofit lnSpcReduction="10000"/>
          </a:bodyPr>
          <a:lstStyle/>
          <a:p>
            <a:r>
              <a:rPr lang="en-US" dirty="0"/>
              <a:t>    # ... START OF THE SPEC FILE ...</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smtClean="0"/>
              <a:t>    </a:t>
            </a:r>
            <a:r>
              <a:rPr lang="en-US" dirty="0"/>
              <a:t>it </a:t>
            </a:r>
            <a:r>
              <a:rPr lang="en-US" dirty="0"/>
              <a:t>'configures </a:t>
            </a:r>
            <a:r>
              <a:rPr lang="en-US" dirty="0"/>
              <a:t>the necessary </a:t>
            </a:r>
            <a:r>
              <a:rPr lang="en-US" dirty="0"/>
              <a:t>file' </a:t>
            </a:r>
            <a:r>
              <a:rPr lang="en-US" dirty="0" smtClean="0"/>
              <a:t>do</a:t>
            </a:r>
            <a:endParaRPr lang="en-US" dirty="0" smtClean="0"/>
          </a:p>
          <a:p>
            <a:r>
              <a:rPr lang="en-US" dirty="0" smtClean="0"/>
              <a:t>      </a:t>
            </a:r>
            <a:r>
              <a:rPr lang="en-US" dirty="0"/>
              <a:t>expect(</a:t>
            </a:r>
            <a:r>
              <a:rPr lang="en-US" dirty="0" err="1"/>
              <a:t>chef_run</a:t>
            </a:r>
            <a:r>
              <a:rPr lang="en-US" dirty="0"/>
              <a:t>).to </a:t>
            </a:r>
            <a:r>
              <a:rPr lang="en-US" dirty="0" err="1" smtClean="0"/>
              <a:t>render_file</a:t>
            </a:r>
            <a:r>
              <a:rPr lang="en-US" dirty="0"/>
              <a:t>('C</a:t>
            </a:r>
            <a:r>
              <a:rPr lang="en-US" dirty="0" smtClean="0"/>
              <a:t>:\</a:t>
            </a:r>
            <a:r>
              <a:rPr lang="en-US" dirty="0" err="1" smtClean="0"/>
              <a:t>inetpub</a:t>
            </a:r>
            <a:r>
              <a:rPr lang="en-US" dirty="0" smtClean="0"/>
              <a:t>\</a:t>
            </a:r>
            <a:r>
              <a:rPr lang="en-US" dirty="0" err="1" smtClean="0"/>
              <a:t>wwwroot</a:t>
            </a:r>
            <a:r>
              <a:rPr lang="en-US" dirty="0" smtClean="0"/>
              <a:t>\</a:t>
            </a:r>
            <a:r>
              <a:rPr lang="en-US" dirty="0" err="1" smtClean="0"/>
              <a:t>Default.htm</a:t>
            </a:r>
            <a:r>
              <a:rPr lang="en-US" dirty="0" smtClean="0"/>
              <a:t>').</a:t>
            </a:r>
            <a:r>
              <a:rPr lang="en-US" dirty="0" err="1" smtClean="0"/>
              <a:t>with_content</a:t>
            </a:r>
            <a:r>
              <a:rPr lang="en-US" dirty="0" smtClean="0"/>
              <a:t>(</a:t>
            </a:r>
            <a:r>
              <a:rPr lang="en-US" dirty="0"/>
              <a:t>'Hello</a:t>
            </a:r>
            <a:r>
              <a:rPr lang="en-US" dirty="0" smtClean="0"/>
              <a:t>, world</a:t>
            </a:r>
            <a:r>
              <a:rPr lang="en-US" dirty="0" smtClean="0"/>
              <a:t>')</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smtClean="0"/>
              <a:t>/</a:t>
            </a:r>
            <a:r>
              <a:rPr lang="en-US" dirty="0" err="1" smtClean="0"/>
              <a:t>configure_spec.rb</a:t>
            </a:r>
            <a:endParaRPr lang="en-US" dirty="0"/>
          </a:p>
        </p:txBody>
      </p:sp>
      <p:sp>
        <p:nvSpPr>
          <p:cNvPr id="7" name="Text Placeholder 6"/>
          <p:cNvSpPr>
            <a:spLocks noGrp="1"/>
          </p:cNvSpPr>
          <p:nvPr>
            <p:ph type="body" sz="quarter" idx="13"/>
          </p:nvPr>
        </p:nvSpPr>
        <p:spPr>
          <a:xfrm>
            <a:off x="1135042" y="5318232"/>
            <a:ext cx="14404273" cy="1529185"/>
          </a:xfrm>
        </p:spPr>
        <p:txBody>
          <a:bodyPr/>
          <a:lstStyle/>
          <a:p>
            <a:endParaRPr lang="en-US" dirty="0"/>
          </a:p>
        </p:txBody>
      </p:sp>
    </p:spTree>
    <p:extLst>
      <p:ext uri="{BB962C8B-B14F-4D97-AF65-F5344CB8AC3E}">
        <p14:creationId xmlns:p14="http://schemas.microsoft.com/office/powerpoint/2010/main" val="86013478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5CDEB364-43EC-4510-9881-539C2A3FCE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16064</TotalTime>
  <Words>2283</Words>
  <Application>Microsoft Macintosh PowerPoint</Application>
  <PresentationFormat>Custom</PresentationFormat>
  <Paragraphs>251</Paragraphs>
  <Slides>24</Slides>
  <Notes>23</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TrainingTemplate-102215</vt:lpstr>
      <vt:lpstr>Interaction</vt:lpstr>
      <vt:lpstr>Testing Resources in Recipes</vt:lpstr>
      <vt:lpstr>Objectives</vt:lpstr>
      <vt:lpstr>Testing Remaining Resources</vt:lpstr>
      <vt:lpstr>Generated Recipes Also Generate Specs</vt:lpstr>
      <vt:lpstr>Update the ChefSpec Platform</vt:lpstr>
      <vt:lpstr>Execute the Configuration Specification</vt:lpstr>
      <vt:lpstr>Add a Pending Test to Verify the Package</vt:lpstr>
      <vt:lpstr>ChefSpec Documentation</vt:lpstr>
      <vt:lpstr>Write the Test to Verify the Package</vt:lpstr>
      <vt:lpstr>Write the Test to Verify the Package</vt:lpstr>
      <vt:lpstr>Execute the Test to See it Pass</vt:lpstr>
      <vt:lpstr>Testing Remaining Resources</vt:lpstr>
      <vt:lpstr>It's Quiet. Too Quiet.</vt:lpstr>
      <vt:lpstr>Comment Out the Resource</vt:lpstr>
      <vt:lpstr>Execute the Test to See it Fail</vt:lpstr>
      <vt:lpstr>Uncomment Out the Resource</vt:lpstr>
      <vt:lpstr>Execute the Test to See it Pass</vt:lpstr>
      <vt:lpstr>Write the Tests to Verify the Service</vt:lpstr>
      <vt:lpstr>Execute the Tests to See it Pass</vt:lpstr>
      <vt:lpstr>rspec</vt:lpstr>
      <vt:lpstr>Execute All the Tests in the Spec Directory</vt:lpstr>
      <vt:lpstr>Discussion</vt:lpstr>
      <vt:lpstr>Q&amp;A</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Elon Bar-Evan</cp:lastModifiedBy>
  <cp:revision>2174</cp:revision>
  <cp:lastPrinted>2015-02-07T23:49:10Z</cp:lastPrinted>
  <dcterms:created xsi:type="dcterms:W3CDTF">2012-09-13T17:36:07Z</dcterms:created>
  <dcterms:modified xsi:type="dcterms:W3CDTF">2018-12-03T06:15:15Z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