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9" r:id="rId4"/>
    <p:sldId id="258" r:id="rId5"/>
    <p:sldId id="260" r:id="rId6"/>
    <p:sldId id="261" r:id="rId7"/>
    <p:sldId id="262" r:id="rId8"/>
    <p:sldId id="263" r:id="rId9"/>
    <p:sldId id="264" r:id="rId10"/>
    <p:sldId id="265" r:id="rId11"/>
    <p:sldId id="266" r:id="rId12"/>
    <p:sldId id="291" r:id="rId13"/>
    <p:sldId id="290" r:id="rId14"/>
    <p:sldId id="287" r:id="rId15"/>
    <p:sldId id="267" r:id="rId16"/>
    <p:sldId id="268" r:id="rId17"/>
    <p:sldId id="269" r:id="rId18"/>
    <p:sldId id="270" r:id="rId19"/>
    <p:sldId id="294" r:id="rId20"/>
    <p:sldId id="295" r:id="rId21"/>
    <p:sldId id="284" r:id="rId22"/>
    <p:sldId id="285" r:id="rId23"/>
    <p:sldId id="281" r:id="rId24"/>
    <p:sldId id="282" r:id="rId25"/>
    <p:sldId id="273"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showGuides="1">
      <p:cViewPr varScale="1">
        <p:scale>
          <a:sx n="67" d="100"/>
          <a:sy n="67" d="100"/>
        </p:scale>
        <p:origin x="780" y="60"/>
      </p:cViewPr>
      <p:guideLst>
        <p:guide orient="horz" pos="2184"/>
        <p:guide pos="3864"/>
      </p:guideLst>
    </p:cSldViewPr>
  </p:slideViewPr>
  <p:outlineViewPr>
    <p:cViewPr>
      <p:scale>
        <a:sx n="33" d="100"/>
        <a:sy n="33" d="100"/>
      </p:scale>
      <p:origin x="0" y="-12414"/>
    </p:cViewPr>
  </p:outlineViewPr>
  <p:notesTextViewPr>
    <p:cViewPr>
      <p:scale>
        <a:sx n="1" d="1"/>
        <a:sy n="1" d="1"/>
      </p:scale>
      <p:origin x="0" y="0"/>
    </p:cViewPr>
  </p:notesTextViewPr>
  <p:sorterViewPr>
    <p:cViewPr>
      <p:scale>
        <a:sx n="100" d="100"/>
        <a:sy n="100" d="100"/>
      </p:scale>
      <p:origin x="0" y="-65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FB23F9-29EF-4143-8007-1EAD0268BE06}" type="datetimeFigureOut">
              <a:rPr lang="en-US" smtClean="0"/>
              <a:t>3/30/2019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FIRE AND GAS LEAK DETECTION SYSTEM USING IOT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5C4C4-C761-4746-B00A-6FC4B77D2173}" type="slidenum">
              <a:rPr lang="en-US" smtClean="0"/>
              <a:t>‹#›</a:t>
            </a:fld>
            <a:endParaRPr lang="en-US"/>
          </a:p>
        </p:txBody>
      </p:sp>
    </p:spTree>
    <p:extLst>
      <p:ext uri="{BB962C8B-B14F-4D97-AF65-F5344CB8AC3E}">
        <p14:creationId xmlns:p14="http://schemas.microsoft.com/office/powerpoint/2010/main" val="14587212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C57A0-7754-4674-9E18-101684F9EA0E}"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FIRE AND GAS LEAK DETECTION SYSTEM USING IOT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76219-A62E-4485-B75B-0DF9EE2979F1}" type="slidenum">
              <a:rPr lang="en-US" smtClean="0"/>
              <a:t>‹#›</a:t>
            </a:fld>
            <a:endParaRPr lang="en-US"/>
          </a:p>
        </p:txBody>
      </p:sp>
    </p:spTree>
    <p:extLst>
      <p:ext uri="{BB962C8B-B14F-4D97-AF65-F5344CB8AC3E}">
        <p14:creationId xmlns:p14="http://schemas.microsoft.com/office/powerpoint/2010/main" val="293006793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1"/>
          </p:nvPr>
        </p:nvSpPr>
        <p:spPr/>
        <p:txBody>
          <a:bodyPr/>
          <a:lstStyle/>
          <a:p>
            <a:fld id="{4DE76219-A62E-4485-B75B-0DF9EE2979F1}" type="slidenum">
              <a:rPr lang="en-US" smtClean="0"/>
              <a:t>1</a:t>
            </a:fld>
            <a:endParaRPr lang="en-US"/>
          </a:p>
        </p:txBody>
      </p:sp>
    </p:spTree>
    <p:extLst>
      <p:ext uri="{BB962C8B-B14F-4D97-AF65-F5344CB8AC3E}">
        <p14:creationId xmlns:p14="http://schemas.microsoft.com/office/powerpoint/2010/main" val="413446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E76219-A62E-4485-B75B-0DF9EE2979F1}" type="slidenum">
              <a:rPr lang="en-US" smtClean="0"/>
              <a:t>2</a:t>
            </a:fld>
            <a:endParaRPr lang="en-US"/>
          </a:p>
        </p:txBody>
      </p:sp>
      <p:sp>
        <p:nvSpPr>
          <p:cNvPr id="5" name="Footer Placeholder 4"/>
          <p:cNvSpPr>
            <a:spLocks noGrp="1"/>
          </p:cNvSpPr>
          <p:nvPr>
            <p:ph type="ftr" sz="quarter" idx="11"/>
          </p:nvPr>
        </p:nvSpPr>
        <p:spPr/>
        <p:txBody>
          <a:bodyPr/>
          <a:lstStyle/>
          <a:p>
            <a:r>
              <a:rPr lang="en-US" smtClean="0"/>
              <a:t>FIRE AND GAS LEAK DETECTION SYSTEM USING IOT</a:t>
            </a:r>
            <a:endParaRPr lang="en-US"/>
          </a:p>
        </p:txBody>
      </p:sp>
    </p:spTree>
    <p:extLst>
      <p:ext uri="{BB962C8B-B14F-4D97-AF65-F5344CB8AC3E}">
        <p14:creationId xmlns:p14="http://schemas.microsoft.com/office/powerpoint/2010/main" val="31351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1"/>
          </p:nvPr>
        </p:nvSpPr>
        <p:spPr/>
        <p:txBody>
          <a:bodyPr/>
          <a:lstStyle/>
          <a:p>
            <a:fld id="{4DE76219-A62E-4485-B75B-0DF9EE2979F1}" type="slidenum">
              <a:rPr lang="en-US" smtClean="0"/>
              <a:t>3</a:t>
            </a:fld>
            <a:endParaRPr lang="en-US"/>
          </a:p>
        </p:txBody>
      </p:sp>
    </p:spTree>
    <p:extLst>
      <p:ext uri="{BB962C8B-B14F-4D97-AF65-F5344CB8AC3E}">
        <p14:creationId xmlns:p14="http://schemas.microsoft.com/office/powerpoint/2010/main" val="291294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51DFC-F6EE-4D57-9D5A-B481063FF112}" type="datetime1">
              <a:rPr lang="en-US" smtClean="0"/>
              <a:t>3/30/2019</a:t>
            </a:fld>
            <a:endParaRPr lang="en-US"/>
          </a:p>
        </p:txBody>
      </p:sp>
      <p:sp>
        <p:nvSpPr>
          <p:cNvPr id="5" name="Footer Placeholder 4"/>
          <p:cNvSpPr>
            <a:spLocks noGrp="1"/>
          </p:cNvSpPr>
          <p:nvPr>
            <p:ph type="ftr" sz="quarter" idx="11"/>
          </p:nvPr>
        </p:nvSpPr>
        <p:spPr/>
        <p:txBody>
          <a:bodyPr/>
          <a:lstStyle/>
          <a:p>
            <a:r>
              <a:rPr lang="en-US" smtClean="0"/>
              <a:t>FIRE AND GAS LEAK DETECTION SYSTEM USING IoT</a:t>
            </a:r>
            <a:endParaRPr lang="en-US"/>
          </a:p>
        </p:txBody>
      </p:sp>
      <p:sp>
        <p:nvSpPr>
          <p:cNvPr id="6" name="Slide Number Placeholder 5"/>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110737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461E8-79CC-4D5F-A8B4-C87A50F2619F}" type="datetime1">
              <a:rPr lang="en-US" smtClean="0"/>
              <a:t>3/30/2019</a:t>
            </a:fld>
            <a:endParaRPr lang="en-US"/>
          </a:p>
        </p:txBody>
      </p:sp>
      <p:sp>
        <p:nvSpPr>
          <p:cNvPr id="5" name="Footer Placeholder 4"/>
          <p:cNvSpPr>
            <a:spLocks noGrp="1"/>
          </p:cNvSpPr>
          <p:nvPr>
            <p:ph type="ftr" sz="quarter" idx="11"/>
          </p:nvPr>
        </p:nvSpPr>
        <p:spPr/>
        <p:txBody>
          <a:bodyPr/>
          <a:lstStyle/>
          <a:p>
            <a:r>
              <a:rPr lang="en-US" smtClean="0"/>
              <a:t>FIRE AND GAS LEAK DETECTION SYSTEM USING IoT</a:t>
            </a:r>
            <a:endParaRPr lang="en-US"/>
          </a:p>
        </p:txBody>
      </p:sp>
      <p:sp>
        <p:nvSpPr>
          <p:cNvPr id="6" name="Slide Number Placeholder 5"/>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198268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5820B1-FE10-4656-86D2-2DC5151D5AC2}" type="datetime1">
              <a:rPr lang="en-US" smtClean="0"/>
              <a:t>3/30/2019</a:t>
            </a:fld>
            <a:endParaRPr lang="en-US"/>
          </a:p>
        </p:txBody>
      </p:sp>
      <p:sp>
        <p:nvSpPr>
          <p:cNvPr id="5" name="Footer Placeholder 4"/>
          <p:cNvSpPr>
            <a:spLocks noGrp="1"/>
          </p:cNvSpPr>
          <p:nvPr>
            <p:ph type="ftr" sz="quarter" idx="11"/>
          </p:nvPr>
        </p:nvSpPr>
        <p:spPr/>
        <p:txBody>
          <a:bodyPr/>
          <a:lstStyle/>
          <a:p>
            <a:r>
              <a:rPr lang="en-US" smtClean="0"/>
              <a:t>FIRE AND GAS LEAK DETECTION SYSTEM USING IoT</a:t>
            </a:r>
            <a:endParaRPr lang="en-US"/>
          </a:p>
        </p:txBody>
      </p:sp>
      <p:sp>
        <p:nvSpPr>
          <p:cNvPr id="6" name="Slide Number Placeholder 5"/>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96304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55536-BBF2-4B6E-8FEC-F5B5863295F4}" type="datetime1">
              <a:rPr lang="en-US" smtClean="0"/>
              <a:t>3/30/2019</a:t>
            </a:fld>
            <a:endParaRPr lang="en-US"/>
          </a:p>
        </p:txBody>
      </p:sp>
      <p:sp>
        <p:nvSpPr>
          <p:cNvPr id="5" name="Footer Placeholder 4"/>
          <p:cNvSpPr>
            <a:spLocks noGrp="1"/>
          </p:cNvSpPr>
          <p:nvPr>
            <p:ph type="ftr" sz="quarter" idx="11"/>
          </p:nvPr>
        </p:nvSpPr>
        <p:spPr/>
        <p:txBody>
          <a:bodyPr/>
          <a:lstStyle/>
          <a:p>
            <a:r>
              <a:rPr lang="en-US" smtClean="0"/>
              <a:t>FIRE AND GAS LEAK DETECTION SYSTEM USING IoT</a:t>
            </a:r>
            <a:endParaRPr lang="en-US"/>
          </a:p>
        </p:txBody>
      </p:sp>
      <p:sp>
        <p:nvSpPr>
          <p:cNvPr id="6" name="Slide Number Placeholder 5"/>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269607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C1081-50DF-40B1-9087-FB6FE44A8E2E}" type="datetime1">
              <a:rPr lang="en-US" smtClean="0"/>
              <a:t>3/30/2019</a:t>
            </a:fld>
            <a:endParaRPr lang="en-US"/>
          </a:p>
        </p:txBody>
      </p:sp>
      <p:sp>
        <p:nvSpPr>
          <p:cNvPr id="5" name="Footer Placeholder 4"/>
          <p:cNvSpPr>
            <a:spLocks noGrp="1"/>
          </p:cNvSpPr>
          <p:nvPr>
            <p:ph type="ftr" sz="quarter" idx="11"/>
          </p:nvPr>
        </p:nvSpPr>
        <p:spPr/>
        <p:txBody>
          <a:bodyPr/>
          <a:lstStyle/>
          <a:p>
            <a:r>
              <a:rPr lang="en-US" smtClean="0"/>
              <a:t>FIRE AND GAS LEAK DETECTION SYSTEM USING IoT</a:t>
            </a:r>
            <a:endParaRPr lang="en-US"/>
          </a:p>
        </p:txBody>
      </p:sp>
      <p:sp>
        <p:nvSpPr>
          <p:cNvPr id="6" name="Slide Number Placeholder 5"/>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405546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559EBC-2809-4DE8-A27D-0A9386E38FA6}" type="datetime1">
              <a:rPr lang="en-US" smtClean="0"/>
              <a:t>3/30/2019</a:t>
            </a:fld>
            <a:endParaRPr lang="en-US"/>
          </a:p>
        </p:txBody>
      </p:sp>
      <p:sp>
        <p:nvSpPr>
          <p:cNvPr id="6" name="Footer Placeholder 5"/>
          <p:cNvSpPr>
            <a:spLocks noGrp="1"/>
          </p:cNvSpPr>
          <p:nvPr>
            <p:ph type="ftr" sz="quarter" idx="11"/>
          </p:nvPr>
        </p:nvSpPr>
        <p:spPr/>
        <p:txBody>
          <a:bodyPr/>
          <a:lstStyle/>
          <a:p>
            <a:r>
              <a:rPr lang="en-US" smtClean="0"/>
              <a:t>FIRE AND GAS LEAK DETECTION SYSTEM USING IoT</a:t>
            </a:r>
            <a:endParaRPr lang="en-US"/>
          </a:p>
        </p:txBody>
      </p:sp>
      <p:sp>
        <p:nvSpPr>
          <p:cNvPr id="7" name="Slide Number Placeholder 6"/>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44358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D8C42-7E2B-4DE8-9D9E-E98EDA9F25DA}" type="datetime1">
              <a:rPr lang="en-US" smtClean="0"/>
              <a:t>3/30/2019</a:t>
            </a:fld>
            <a:endParaRPr lang="en-US"/>
          </a:p>
        </p:txBody>
      </p:sp>
      <p:sp>
        <p:nvSpPr>
          <p:cNvPr id="8" name="Footer Placeholder 7"/>
          <p:cNvSpPr>
            <a:spLocks noGrp="1"/>
          </p:cNvSpPr>
          <p:nvPr>
            <p:ph type="ftr" sz="quarter" idx="11"/>
          </p:nvPr>
        </p:nvSpPr>
        <p:spPr/>
        <p:txBody>
          <a:bodyPr/>
          <a:lstStyle/>
          <a:p>
            <a:r>
              <a:rPr lang="en-US" smtClean="0"/>
              <a:t>FIRE AND GAS LEAK DETECTION SYSTEM USING IoT</a:t>
            </a:r>
            <a:endParaRPr lang="en-US"/>
          </a:p>
        </p:txBody>
      </p:sp>
      <p:sp>
        <p:nvSpPr>
          <p:cNvPr id="9" name="Slide Number Placeholder 8"/>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35505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64F2C9-4F79-409E-853B-F09E5F1B6EA1}" type="datetime1">
              <a:rPr lang="en-US" smtClean="0"/>
              <a:t>3/30/2019</a:t>
            </a:fld>
            <a:endParaRPr lang="en-US"/>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15953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21872-4CB3-4FBB-9657-21DBB669E90E}" type="datetime1">
              <a:rPr lang="en-US" smtClean="0"/>
              <a:t>3/30/2019</a:t>
            </a:fld>
            <a:endParaRPr lang="en-US"/>
          </a:p>
        </p:txBody>
      </p:sp>
      <p:sp>
        <p:nvSpPr>
          <p:cNvPr id="3" name="Footer Placeholder 2"/>
          <p:cNvSpPr>
            <a:spLocks noGrp="1"/>
          </p:cNvSpPr>
          <p:nvPr>
            <p:ph type="ftr" sz="quarter" idx="11"/>
          </p:nvPr>
        </p:nvSpPr>
        <p:spPr/>
        <p:txBody>
          <a:bodyPr/>
          <a:lstStyle/>
          <a:p>
            <a:r>
              <a:rPr lang="en-US" smtClean="0"/>
              <a:t>FIRE AND GAS LEAK DETECTION SYSTEM USING IoT</a:t>
            </a:r>
            <a:endParaRPr lang="en-US"/>
          </a:p>
        </p:txBody>
      </p:sp>
      <p:sp>
        <p:nvSpPr>
          <p:cNvPr id="4" name="Slide Number Placeholder 3"/>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332628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04D29-C31B-434E-91EA-CFFC1C592DE1}" type="datetime1">
              <a:rPr lang="en-US" smtClean="0"/>
              <a:t>3/30/2019</a:t>
            </a:fld>
            <a:endParaRPr lang="en-US"/>
          </a:p>
        </p:txBody>
      </p:sp>
      <p:sp>
        <p:nvSpPr>
          <p:cNvPr id="6" name="Footer Placeholder 5"/>
          <p:cNvSpPr>
            <a:spLocks noGrp="1"/>
          </p:cNvSpPr>
          <p:nvPr>
            <p:ph type="ftr" sz="quarter" idx="11"/>
          </p:nvPr>
        </p:nvSpPr>
        <p:spPr/>
        <p:txBody>
          <a:bodyPr/>
          <a:lstStyle/>
          <a:p>
            <a:r>
              <a:rPr lang="en-US" smtClean="0"/>
              <a:t>FIRE AND GAS LEAK DETECTION SYSTEM USING IoT</a:t>
            </a:r>
            <a:endParaRPr lang="en-US"/>
          </a:p>
        </p:txBody>
      </p:sp>
      <p:sp>
        <p:nvSpPr>
          <p:cNvPr id="7" name="Slide Number Placeholder 6"/>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307286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18B5E-272E-41AD-A0B3-86653AF80C5C}" type="datetime1">
              <a:rPr lang="en-US" smtClean="0"/>
              <a:t>3/30/2019</a:t>
            </a:fld>
            <a:endParaRPr lang="en-US"/>
          </a:p>
        </p:txBody>
      </p:sp>
      <p:sp>
        <p:nvSpPr>
          <p:cNvPr id="6" name="Footer Placeholder 5"/>
          <p:cNvSpPr>
            <a:spLocks noGrp="1"/>
          </p:cNvSpPr>
          <p:nvPr>
            <p:ph type="ftr" sz="quarter" idx="11"/>
          </p:nvPr>
        </p:nvSpPr>
        <p:spPr/>
        <p:txBody>
          <a:bodyPr/>
          <a:lstStyle/>
          <a:p>
            <a:r>
              <a:rPr lang="en-US" smtClean="0"/>
              <a:t>FIRE AND GAS LEAK DETECTION SYSTEM USING IoT</a:t>
            </a:r>
            <a:endParaRPr lang="en-US"/>
          </a:p>
        </p:txBody>
      </p:sp>
      <p:sp>
        <p:nvSpPr>
          <p:cNvPr id="7" name="Slide Number Placeholder 6"/>
          <p:cNvSpPr>
            <a:spLocks noGrp="1"/>
          </p:cNvSpPr>
          <p:nvPr>
            <p:ph type="sldNum" sz="quarter" idx="12"/>
          </p:nvPr>
        </p:nvSpPr>
        <p:spPr/>
        <p:txBody>
          <a:bodyPr/>
          <a:lstStyle/>
          <a:p>
            <a:fld id="{AE80C043-C2D9-4845-93FE-B9C42936B5E4}" type="slidenum">
              <a:rPr lang="en-US" smtClean="0"/>
              <a:t>‹#›</a:t>
            </a:fld>
            <a:endParaRPr lang="en-US"/>
          </a:p>
        </p:txBody>
      </p:sp>
    </p:spTree>
    <p:extLst>
      <p:ext uri="{BB962C8B-B14F-4D97-AF65-F5344CB8AC3E}">
        <p14:creationId xmlns:p14="http://schemas.microsoft.com/office/powerpoint/2010/main" val="3253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8F038-6B53-495E-9D88-2D3803FA0243}" type="datetime1">
              <a:rPr lang="en-US" smtClean="0"/>
              <a:t>3/30/2019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FIRE AND GAS LEAK DETECTION SYSTEM USING IoT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0C043-C2D9-4845-93FE-B9C42936B5E4}" type="slidenum">
              <a:rPr lang="en-US" smtClean="0"/>
              <a:t>‹#›</a:t>
            </a:fld>
            <a:endParaRPr lang="en-US"/>
          </a:p>
        </p:txBody>
      </p:sp>
    </p:spTree>
    <p:extLst>
      <p:ext uri="{BB962C8B-B14F-4D97-AF65-F5344CB8AC3E}">
        <p14:creationId xmlns:p14="http://schemas.microsoft.com/office/powerpoint/2010/main" val="381692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eg"/><Relationship Id="rId7"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4.jp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Title 6"/>
          <p:cNvSpPr txBox="1">
            <a:spLocks/>
          </p:cNvSpPr>
          <p:nvPr/>
        </p:nvSpPr>
        <p:spPr>
          <a:xfrm>
            <a:off x="2209800" y="1294618"/>
            <a:ext cx="7772400" cy="914400"/>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mtClean="0"/>
              <a:t/>
            </a:r>
            <a:br>
              <a:rPr lang="en-US" smtClean="0"/>
            </a:br>
            <a:endParaRPr lang="en-GB" dirty="0"/>
          </a:p>
        </p:txBody>
      </p:sp>
      <p:sp>
        <p:nvSpPr>
          <p:cNvPr id="5" name="Subtitle 2"/>
          <p:cNvSpPr txBox="1">
            <a:spLocks/>
          </p:cNvSpPr>
          <p:nvPr/>
        </p:nvSpPr>
        <p:spPr>
          <a:xfrm>
            <a:off x="2209800" y="785813"/>
            <a:ext cx="7772400" cy="1676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FIRE AND GAS LEAK DETECTION SYSTEM USING </a:t>
            </a:r>
            <a:r>
              <a:rPr lang="en-US" sz="2800" dirty="0" err="1" smtClean="0">
                <a:latin typeface="Times New Roman" panose="02020603050405020304" pitchFamily="18" charset="0"/>
                <a:cs typeface="Times New Roman" panose="02020603050405020304" pitchFamily="18" charset="0"/>
              </a:rPr>
              <a:t>IoT</a:t>
            </a:r>
            <a:endParaRPr lang="en-US" sz="2800" dirty="0"/>
          </a:p>
        </p:txBody>
      </p:sp>
      <p:sp>
        <p:nvSpPr>
          <p:cNvPr id="6" name="Content Placeholder 3"/>
          <p:cNvSpPr txBox="1">
            <a:spLocks/>
          </p:cNvSpPr>
          <p:nvPr/>
        </p:nvSpPr>
        <p:spPr>
          <a:xfrm>
            <a:off x="4366044" y="1988545"/>
            <a:ext cx="3127248" cy="2495677"/>
          </a:xfrm>
          <a:prstGeom prst="rect">
            <a:avLst/>
          </a:prstGeom>
          <a:noFill/>
          <a:ln w="11429" cap="flat" cmpd="sng" algn="ctr">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no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lt1"/>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lt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lt1"/>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lt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lt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lt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lt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lt1"/>
                </a:solidFill>
                <a:latin typeface="+mn-lt"/>
                <a:ea typeface="+mn-ea"/>
                <a:cs typeface="+mn-cs"/>
              </a:defRPr>
            </a:lvl9pPr>
          </a:lstStyle>
          <a:p>
            <a:pPr lvl="1"/>
            <a:r>
              <a:rPr lang="en-GB" sz="2400" b="0" dirty="0" smtClean="0">
                <a:solidFill>
                  <a:schemeClr val="tx1"/>
                </a:solidFill>
                <a:latin typeface="Times New Roman" pitchFamily="18" charset="0"/>
                <a:cs typeface="Times New Roman" pitchFamily="18" charset="0"/>
              </a:rPr>
              <a:t>Project Supervisor</a:t>
            </a:r>
          </a:p>
          <a:p>
            <a:pPr lvl="1"/>
            <a:r>
              <a:rPr lang="en-GB" sz="2400" b="0" dirty="0" smtClean="0">
                <a:solidFill>
                  <a:schemeClr val="tx1"/>
                </a:solidFill>
                <a:latin typeface="Times New Roman" pitchFamily="18" charset="0"/>
                <a:cs typeface="Times New Roman" pitchFamily="18" charset="0"/>
              </a:rPr>
              <a:t>Salma </a:t>
            </a:r>
            <a:r>
              <a:rPr lang="en-GB" sz="2400" dirty="0" err="1">
                <a:solidFill>
                  <a:schemeClr val="tx1"/>
                </a:solidFill>
                <a:latin typeface="Times New Roman" pitchFamily="18" charset="0"/>
                <a:cs typeface="Times New Roman" pitchFamily="18" charset="0"/>
              </a:rPr>
              <a:t>P</a:t>
            </a:r>
            <a:r>
              <a:rPr lang="en-GB" sz="2400" b="0" dirty="0" err="1" smtClean="0">
                <a:solidFill>
                  <a:schemeClr val="tx1"/>
                </a:solidFill>
                <a:latin typeface="Times New Roman" pitchFamily="18" charset="0"/>
                <a:cs typeface="Times New Roman" pitchFamily="18" charset="0"/>
              </a:rPr>
              <a:t>arvin</a:t>
            </a:r>
            <a:endParaRPr lang="en-GB" sz="2400" b="0" dirty="0" smtClean="0">
              <a:solidFill>
                <a:schemeClr val="tx1"/>
              </a:solidFill>
              <a:latin typeface="Times New Roman" pitchFamily="18" charset="0"/>
              <a:cs typeface="Times New Roman" pitchFamily="18" charset="0"/>
            </a:endParaRPr>
          </a:p>
          <a:p>
            <a:pPr lvl="1"/>
            <a:r>
              <a:rPr lang="en-GB" sz="2400" b="0" dirty="0" smtClean="0">
                <a:solidFill>
                  <a:schemeClr val="tx1"/>
                </a:solidFill>
                <a:latin typeface="Times New Roman" pitchFamily="18" charset="0"/>
                <a:cs typeface="Times New Roman" pitchFamily="18" charset="0"/>
              </a:rPr>
              <a:t>Lecturer</a:t>
            </a:r>
          </a:p>
          <a:p>
            <a:pPr lvl="1"/>
            <a:r>
              <a:rPr lang="en-GB" sz="2400" b="0" dirty="0" smtClean="0">
                <a:solidFill>
                  <a:schemeClr val="tx1"/>
                </a:solidFill>
                <a:latin typeface="Times New Roman" pitchFamily="18" charset="0"/>
                <a:cs typeface="Times New Roman" pitchFamily="18" charset="0"/>
              </a:rPr>
              <a:t>Dept. of </a:t>
            </a:r>
            <a:r>
              <a:rPr lang="en-GB" sz="2400" dirty="0" smtClean="0">
                <a:solidFill>
                  <a:schemeClr val="tx1"/>
                </a:solidFill>
                <a:latin typeface="Times New Roman" pitchFamily="18" charset="0"/>
                <a:cs typeface="Times New Roman" pitchFamily="18" charset="0"/>
              </a:rPr>
              <a:t>CSE</a:t>
            </a:r>
            <a:endParaRPr lang="en-GB" sz="2400" b="0" dirty="0" smtClean="0">
              <a:solidFill>
                <a:schemeClr val="tx1"/>
              </a:solidFill>
              <a:latin typeface="Times New Roman" pitchFamily="18" charset="0"/>
              <a:cs typeface="Times New Roman" pitchFamily="18" charset="0"/>
            </a:endParaRPr>
          </a:p>
          <a:p>
            <a:pPr lvl="1"/>
            <a:r>
              <a:rPr lang="en-GB" sz="2400" b="0" dirty="0" smtClean="0">
                <a:solidFill>
                  <a:schemeClr val="tx1"/>
                </a:solidFill>
                <a:latin typeface="Times New Roman" pitchFamily="18" charset="0"/>
                <a:cs typeface="Times New Roman" pitchFamily="18" charset="0"/>
              </a:rPr>
              <a:t>Dhaka City </a:t>
            </a:r>
            <a:r>
              <a:rPr lang="en-GB" sz="2400" dirty="0">
                <a:solidFill>
                  <a:schemeClr val="tx1"/>
                </a:solidFill>
                <a:latin typeface="Times New Roman" pitchFamily="18" charset="0"/>
                <a:cs typeface="Times New Roman" pitchFamily="18" charset="0"/>
              </a:rPr>
              <a:t>C</a:t>
            </a:r>
            <a:r>
              <a:rPr lang="en-GB" sz="2400" b="0" dirty="0" smtClean="0">
                <a:solidFill>
                  <a:schemeClr val="tx1"/>
                </a:solidFill>
                <a:latin typeface="Times New Roman" pitchFamily="18" charset="0"/>
                <a:cs typeface="Times New Roman" pitchFamily="18" charset="0"/>
              </a:rPr>
              <a:t>ollege</a:t>
            </a:r>
            <a:endParaRPr lang="en-GB" sz="2400" b="0" dirty="0">
              <a:solidFill>
                <a:schemeClr val="tx1"/>
              </a:solidFill>
              <a:latin typeface="Times New Roman" pitchFamily="18" charset="0"/>
              <a:cs typeface="Times New Roman" pitchFamily="18" charset="0"/>
            </a:endParaRPr>
          </a:p>
        </p:txBody>
      </p:sp>
      <p:sp>
        <p:nvSpPr>
          <p:cNvPr id="7" name="Rectangle 6"/>
          <p:cNvSpPr/>
          <p:nvPr/>
        </p:nvSpPr>
        <p:spPr>
          <a:xfrm>
            <a:off x="2209800" y="4207713"/>
            <a:ext cx="26670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lumMod val="95000"/>
                    <a:lumOff val="5000"/>
                  </a:schemeClr>
                </a:solidFill>
                <a:latin typeface="Times New Roman" pitchFamily="18" charset="0"/>
                <a:cs typeface="Times New Roman" pitchFamily="18" charset="0"/>
              </a:rPr>
              <a:t>Farzana</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Laboni</a:t>
            </a:r>
            <a:endParaRPr lang="en-US" dirty="0">
              <a:solidFill>
                <a:schemeClr val="tx1">
                  <a:lumMod val="95000"/>
                  <a:lumOff val="5000"/>
                </a:schemeClr>
              </a:solidFill>
              <a:latin typeface="Times New Roman" pitchFamily="18" charset="0"/>
              <a:cs typeface="Times New Roman" pitchFamily="18" charset="0"/>
            </a:endParaRPr>
          </a:p>
          <a:p>
            <a:pPr algn="ctr"/>
            <a:r>
              <a:rPr lang="en-US" dirty="0" smtClean="0">
                <a:solidFill>
                  <a:schemeClr val="tx1">
                    <a:lumMod val="95000"/>
                    <a:lumOff val="5000"/>
                  </a:schemeClr>
                </a:solidFill>
                <a:latin typeface="Times New Roman" pitchFamily="18" charset="0"/>
                <a:cs typeface="Times New Roman" pitchFamily="18" charset="0"/>
              </a:rPr>
              <a:t>Roll:37 </a:t>
            </a:r>
          </a:p>
          <a:p>
            <a:pPr algn="ctr"/>
            <a:r>
              <a:rPr lang="en-US" dirty="0" err="1" smtClean="0">
                <a:solidFill>
                  <a:schemeClr val="tx1">
                    <a:lumMod val="95000"/>
                    <a:lumOff val="5000"/>
                  </a:schemeClr>
                </a:solidFill>
                <a:latin typeface="Times New Roman" pitchFamily="18" charset="0"/>
                <a:cs typeface="Times New Roman" pitchFamily="18" charset="0"/>
              </a:rPr>
              <a:t>Regi</a:t>
            </a:r>
            <a:r>
              <a:rPr lang="en-US" dirty="0" smtClean="0">
                <a:solidFill>
                  <a:schemeClr val="tx1">
                    <a:lumMod val="95000"/>
                    <a:lumOff val="5000"/>
                  </a:schemeClr>
                </a:solidFill>
                <a:latin typeface="Times New Roman" pitchFamily="18" charset="0"/>
                <a:cs typeface="Times New Roman" pitchFamily="18" charset="0"/>
              </a:rPr>
              <a:t> no: 14502000552</a:t>
            </a:r>
          </a:p>
          <a:p>
            <a:pPr algn="ctr"/>
            <a:r>
              <a:rPr lang="en-US" dirty="0" smtClean="0">
                <a:solidFill>
                  <a:schemeClr val="tx1">
                    <a:lumMod val="95000"/>
                    <a:lumOff val="5000"/>
                  </a:schemeClr>
                </a:solidFill>
                <a:latin typeface="Times New Roman" pitchFamily="18" charset="0"/>
                <a:cs typeface="Times New Roman" pitchFamily="18" charset="0"/>
              </a:rPr>
              <a:t>Session: 2014-15</a:t>
            </a:r>
            <a:endParaRPr lang="en-GB" dirty="0">
              <a:solidFill>
                <a:schemeClr val="tx1">
                  <a:lumMod val="95000"/>
                  <a:lumOff val="5000"/>
                </a:schemeClr>
              </a:solidFill>
              <a:latin typeface="Times New Roman" pitchFamily="18" charset="0"/>
              <a:cs typeface="Times New Roman" pitchFamily="18" charset="0"/>
            </a:endParaRPr>
          </a:p>
        </p:txBody>
      </p:sp>
      <p:sp>
        <p:nvSpPr>
          <p:cNvPr id="8" name="Rectangle 7"/>
          <p:cNvSpPr/>
          <p:nvPr/>
        </p:nvSpPr>
        <p:spPr>
          <a:xfrm>
            <a:off x="7493292" y="4203890"/>
            <a:ext cx="2667000" cy="1524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Esmat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Elona</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Roll:54</a:t>
            </a:r>
          </a:p>
          <a:p>
            <a:pPr algn="ctr"/>
            <a:r>
              <a:rPr lang="en-US" dirty="0" err="1" smtClean="0">
                <a:solidFill>
                  <a:schemeClr val="tx1"/>
                </a:solidFill>
                <a:latin typeface="Times New Roman" panose="02020603050405020304" pitchFamily="18" charset="0"/>
                <a:cs typeface="Times New Roman" panose="02020603050405020304" pitchFamily="18" charset="0"/>
              </a:rPr>
              <a:t>Regi</a:t>
            </a:r>
            <a:r>
              <a:rPr lang="en-US" dirty="0" smtClean="0">
                <a:solidFill>
                  <a:schemeClr val="tx1"/>
                </a:solidFill>
                <a:latin typeface="Times New Roman" panose="02020603050405020304" pitchFamily="18" charset="0"/>
                <a:cs typeface="Times New Roman" panose="02020603050405020304" pitchFamily="18" charset="0"/>
              </a:rPr>
              <a:t> no: 14502000435</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Session:2014-15</a:t>
            </a:r>
          </a:p>
        </p:txBody>
      </p:sp>
      <p:sp>
        <p:nvSpPr>
          <p:cNvPr id="9" name="Footer Placeholder 8"/>
          <p:cNvSpPr>
            <a:spLocks noGrp="1"/>
          </p:cNvSpPr>
          <p:nvPr>
            <p:ph type="ftr" sz="quarter" idx="11"/>
          </p:nvPr>
        </p:nvSpPr>
        <p:spPr/>
        <p:txBody>
          <a:bodyPr/>
          <a:lstStyle/>
          <a:p>
            <a:r>
              <a:rPr lang="en-US" smtClean="0"/>
              <a:t>FIRE AND GAS LEAK DETECTION SYSTEM USING IoT</a:t>
            </a:r>
            <a:endParaRPr lang="en-US" dirty="0"/>
          </a:p>
        </p:txBody>
      </p:sp>
      <p:sp>
        <p:nvSpPr>
          <p:cNvPr id="10" name="Slide Number Placeholder 9"/>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04667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data goes to the server through the API (application programmable interface) via internet</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The instructions are given to the application of respective users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system shows us the real time as the task is done in nanoseconds.</a:t>
            </a:r>
          </a:p>
          <a:p>
            <a:endParaRPr lang="en-US" sz="2400"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9/25</a:t>
            </a:r>
            <a:endParaRPr lang="en-US" dirty="0"/>
          </a:p>
        </p:txBody>
      </p:sp>
    </p:spTree>
    <p:extLst>
      <p:ext uri="{BB962C8B-B14F-4D97-AF65-F5344CB8AC3E}">
        <p14:creationId xmlns:p14="http://schemas.microsoft.com/office/powerpoint/2010/main" val="3400387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035"/>
            <a:ext cx="10515600" cy="941074"/>
          </a:xfrm>
        </p:spPr>
        <p:txBody>
          <a:bodyPr>
            <a:normAutofit/>
          </a:bodyPr>
          <a:lstStyle/>
          <a:p>
            <a:r>
              <a:rPr lang="en-US" sz="4000" dirty="0">
                <a:latin typeface="Times New Roman" panose="02020603050405020304" pitchFamily="18" charset="0"/>
                <a:cs typeface="Times New Roman" panose="02020603050405020304" pitchFamily="18" charset="0"/>
              </a:rPr>
              <a:t>Requiremen</a:t>
            </a:r>
            <a:r>
              <a:rPr lang="en-US" sz="4000" dirty="0"/>
              <a:t>t</a:t>
            </a:r>
          </a:p>
        </p:txBody>
      </p:sp>
      <p:sp>
        <p:nvSpPr>
          <p:cNvPr id="3" name="Content Placeholder 2"/>
          <p:cNvSpPr>
            <a:spLocks noGrp="1"/>
          </p:cNvSpPr>
          <p:nvPr>
            <p:ph idx="1"/>
          </p:nvPr>
        </p:nvSpPr>
        <p:spPr>
          <a:xfrm>
            <a:off x="838200" y="1648496"/>
            <a:ext cx="10515600" cy="4528467"/>
          </a:xfrm>
        </p:spPr>
        <p:txBody>
          <a:bodyPr>
            <a:normAutofit/>
          </a:bodyPr>
          <a:lstStyle/>
          <a:p>
            <a:pPr marL="457200" indent="-457200">
              <a:buAutoNum type="arabicPeriod"/>
            </a:pPr>
            <a:r>
              <a:rPr lang="en-GB" sz="2400" b="1" dirty="0" smtClean="0">
                <a:latin typeface="Times New Roman" panose="02020603050405020304" pitchFamily="18" charset="0"/>
                <a:cs typeface="Times New Roman" panose="02020603050405020304" pitchFamily="18" charset="0"/>
              </a:rPr>
              <a:t>Software requirement</a:t>
            </a:r>
            <a:endParaRPr lang="en-GB" sz="2400" b="1"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1.1: Android </a:t>
            </a:r>
            <a:r>
              <a:rPr lang="en-GB" sz="2400" dirty="0">
                <a:latin typeface="Times New Roman" panose="02020603050405020304" pitchFamily="18" charset="0"/>
                <a:cs typeface="Times New Roman" panose="02020603050405020304" pitchFamily="18" charset="0"/>
              </a:rPr>
              <a:t>application (</a:t>
            </a:r>
            <a:r>
              <a:rPr lang="en-GB" sz="2400" dirty="0" err="1">
                <a:latin typeface="Times New Roman" panose="02020603050405020304" pitchFamily="18" charset="0"/>
                <a:cs typeface="Times New Roman" panose="02020603050405020304" pitchFamily="18" charset="0"/>
              </a:rPr>
              <a:t>Blynk</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1.2: Arduino </a:t>
            </a:r>
            <a:r>
              <a:rPr lang="en-GB" sz="2400" dirty="0">
                <a:latin typeface="Times New Roman" panose="02020603050405020304" pitchFamily="18" charset="0"/>
                <a:cs typeface="Times New Roman" panose="02020603050405020304" pitchFamily="18" charset="0"/>
              </a:rPr>
              <a:t>IDE</a:t>
            </a:r>
          </a:p>
          <a:p>
            <a:pPr marL="0" indent="0">
              <a:buNone/>
            </a:pPr>
            <a:r>
              <a:rPr lang="en-GB" sz="2400" b="1" dirty="0" smtClean="0">
                <a:latin typeface="Times New Roman" panose="02020603050405020304" pitchFamily="18" charset="0"/>
                <a:cs typeface="Times New Roman" panose="02020603050405020304" pitchFamily="18" charset="0"/>
              </a:rPr>
              <a:t>2.   Hardware requirement</a:t>
            </a:r>
          </a:p>
          <a:p>
            <a:pPr marL="0" indent="0">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2.1: Breadboard</a:t>
            </a:r>
            <a:r>
              <a:rPr lang="en-GB" sz="2400" b="1" dirty="0" smtClean="0">
                <a:latin typeface="Times New Roman" panose="02020603050405020304" pitchFamily="18" charset="0"/>
                <a:cs typeface="Times New Roman" panose="02020603050405020304" pitchFamily="18" charset="0"/>
              </a:rPr>
              <a:t> </a:t>
            </a:r>
            <a:endParaRPr lang="en-GB" sz="2400" b="1" dirty="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      2.2: ESP8266 </a:t>
            </a:r>
            <a:r>
              <a:rPr lang="en-GB" sz="2400" dirty="0" err="1">
                <a:latin typeface="Times New Roman" panose="02020603050405020304" pitchFamily="18" charset="0"/>
                <a:cs typeface="Times New Roman" panose="02020603050405020304" pitchFamily="18" charset="0"/>
              </a:rPr>
              <a:t>nodemcu</a:t>
            </a:r>
            <a:endParaRPr lang="en-GB" sz="2400" dirty="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      2.3: MQ-6 </a:t>
            </a:r>
            <a:r>
              <a:rPr lang="en-GB" sz="2400" dirty="0">
                <a:latin typeface="Times New Roman" panose="02020603050405020304" pitchFamily="18" charset="0"/>
                <a:cs typeface="Times New Roman" panose="02020603050405020304" pitchFamily="18" charset="0"/>
              </a:rPr>
              <a:t>gas </a:t>
            </a:r>
            <a:r>
              <a:rPr lang="en-GB" sz="2400" dirty="0" smtClean="0">
                <a:latin typeface="Times New Roman" panose="02020603050405020304" pitchFamily="18" charset="0"/>
                <a:cs typeface="Times New Roman" panose="02020603050405020304" pitchFamily="18" charset="0"/>
              </a:rPr>
              <a:t>sensor</a:t>
            </a:r>
            <a:endParaRPr lang="en-GB"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2.4: DHT11 Module</a:t>
            </a:r>
          </a:p>
          <a:p>
            <a:pPr marL="0" indent="0">
              <a:buNone/>
            </a:pPr>
            <a:r>
              <a:rPr lang="en-US" sz="2400" dirty="0" smtClean="0">
                <a:latin typeface="Times New Roman" panose="02020603050405020304" pitchFamily="18" charset="0"/>
                <a:cs typeface="Times New Roman" panose="02020603050405020304" pitchFamily="18" charset="0"/>
              </a:rPr>
              <a:t>      2.5: </a:t>
            </a:r>
            <a:r>
              <a:rPr lang="en-US" sz="2400" dirty="0" err="1" smtClean="0">
                <a:latin typeface="Times New Roman" panose="02020603050405020304" pitchFamily="18" charset="0"/>
                <a:cs typeface="Times New Roman" panose="02020603050405020304" pitchFamily="18" charset="0"/>
              </a:rPr>
              <a:t>Ywrobot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breadboard power supply MB-V2</a:t>
            </a:r>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10/25</a:t>
            </a:r>
            <a:endParaRPr lang="en-US" dirty="0"/>
          </a:p>
        </p:txBody>
      </p:sp>
    </p:spTree>
    <p:extLst>
      <p:ext uri="{BB962C8B-B14F-4D97-AF65-F5344CB8AC3E}">
        <p14:creationId xmlns:p14="http://schemas.microsoft.com/office/powerpoint/2010/main" val="1951362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Arduino IDE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Arduino IDE is an open-source software to write code and upload it to the hardware. </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11/25</a:t>
            </a:r>
            <a:endParaRPr lang="en-US"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587" y="2414588"/>
            <a:ext cx="6600825" cy="2822576"/>
          </a:xfrm>
          <a:prstGeom prst="rect">
            <a:avLst/>
          </a:prstGeom>
        </p:spPr>
      </p:pic>
      <p:sp>
        <p:nvSpPr>
          <p:cNvPr id="7" name="TextBox 6"/>
          <p:cNvSpPr txBox="1"/>
          <p:nvPr/>
        </p:nvSpPr>
        <p:spPr>
          <a:xfrm>
            <a:off x="5125285" y="5928103"/>
            <a:ext cx="1941429"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Fig 1.1: Arduino IDE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466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Blynk</a:t>
            </a:r>
            <a:r>
              <a:rPr lang="en-US" sz="4000" dirty="0" smtClean="0">
                <a:latin typeface="Times New Roman" panose="02020603050405020304" pitchFamily="18" charset="0"/>
                <a:cs typeface="Times New Roman" panose="02020603050405020304" pitchFamily="18" charset="0"/>
              </a:rPr>
              <a:t> App</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It is an internet of things </a:t>
            </a:r>
            <a:r>
              <a:rPr lang="en-US" dirty="0" smtClean="0"/>
              <a:t>platform which allows to control sensor data and control electronic appliances.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12/25</a:t>
            </a:r>
            <a:endParaRPr lang="en-US" dirty="0"/>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5646" y="2478351"/>
            <a:ext cx="2196554" cy="3322375"/>
          </a:xfrm>
          <a:prstGeom prst="rect">
            <a:avLst/>
          </a:prstGeom>
        </p:spPr>
      </p:pic>
      <p:sp>
        <p:nvSpPr>
          <p:cNvPr id="7" name="TextBox 6"/>
          <p:cNvSpPr txBox="1"/>
          <p:nvPr/>
        </p:nvSpPr>
        <p:spPr>
          <a:xfrm>
            <a:off x="6164559" y="5857250"/>
            <a:ext cx="518924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Fig 1.2: Creating project with selected hardware in </a:t>
            </a:r>
            <a:r>
              <a:rPr lang="en-US" sz="1600" dirty="0" err="1" smtClean="0">
                <a:latin typeface="Times New Roman" panose="02020603050405020304" pitchFamily="18" charset="0"/>
                <a:cs typeface="Times New Roman" panose="02020603050405020304" pitchFamily="18" charset="0"/>
              </a:rPr>
              <a:t>blynk</a:t>
            </a:r>
            <a:r>
              <a:rPr lang="en-US" sz="1600" dirty="0" smtClean="0">
                <a:latin typeface="Times New Roman" panose="02020603050405020304" pitchFamily="18" charset="0"/>
                <a:cs typeface="Times New Roman" panose="02020603050405020304" pitchFamily="18" charset="0"/>
              </a:rPr>
              <a:t> app</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333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Breadboard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7325"/>
            <a:ext cx="10515600" cy="4719638"/>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first (top) and last (bottom) two rows of the breadboard consists of 5 holes in each </a:t>
            </a:r>
            <a:r>
              <a:rPr lang="en-US" sz="2400" dirty="0" smtClean="0">
                <a:latin typeface="Times New Roman" panose="02020603050405020304" pitchFamily="18" charset="0"/>
                <a:cs typeface="Times New Roman" panose="02020603050405020304" pitchFamily="18" charset="0"/>
              </a:rPr>
              <a:t>column.</a:t>
            </a:r>
          </a:p>
          <a:p>
            <a:pPr>
              <a:lnSpc>
                <a:spcPct val="150000"/>
              </a:lnSpc>
            </a:pPr>
            <a:r>
              <a:rPr lang="en-US" sz="2400" dirty="0" smtClean="0">
                <a:latin typeface="Times New Roman" panose="02020603050405020304" pitchFamily="18" charset="0"/>
                <a:cs typeface="Times New Roman" panose="02020603050405020304" pitchFamily="18" charset="0"/>
              </a:rPr>
              <a:t>They are </a:t>
            </a:r>
            <a:r>
              <a:rPr lang="en-US" sz="2400" dirty="0">
                <a:latin typeface="Times New Roman" panose="02020603050405020304" pitchFamily="18" charset="0"/>
                <a:cs typeface="Times New Roman" panose="02020603050405020304" pitchFamily="18" charset="0"/>
              </a:rPr>
              <a:t>horizontally connected </a:t>
            </a:r>
            <a:r>
              <a:rPr lang="en-US" sz="2400" dirty="0" smtClean="0">
                <a:latin typeface="Times New Roman" panose="02020603050405020304" pitchFamily="18" charset="0"/>
                <a:cs typeface="Times New Roman" panose="02020603050405020304" pitchFamily="18" charset="0"/>
              </a:rPr>
              <a:t>with each </a:t>
            </a:r>
            <a:r>
              <a:rPr lang="en-US" sz="2400" dirty="0">
                <a:latin typeface="Times New Roman" panose="02020603050405020304" pitchFamily="18" charset="0"/>
                <a:cs typeface="Times New Roman" panose="02020603050405020304" pitchFamily="18" charset="0"/>
              </a:rPr>
              <a:t>other internally.</a:t>
            </a:r>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13/25</a:t>
            </a:r>
            <a:endParaRPr lang="en-US" dirty="0"/>
          </a:p>
        </p:txBody>
      </p:sp>
      <p:pic>
        <p:nvPicPr>
          <p:cNvPr id="6"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201" y="3429000"/>
            <a:ext cx="5869572" cy="2119313"/>
          </a:xfrm>
          <a:prstGeom prst="rect">
            <a:avLst/>
          </a:prstGeom>
        </p:spPr>
      </p:pic>
      <p:sp>
        <p:nvSpPr>
          <p:cNvPr id="7" name="TextBox 6"/>
          <p:cNvSpPr txBox="1"/>
          <p:nvPr/>
        </p:nvSpPr>
        <p:spPr>
          <a:xfrm>
            <a:off x="5178922" y="5758826"/>
            <a:ext cx="1834156"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Fig 2.1: Breadboard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760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52" y="682580"/>
            <a:ext cx="10515600" cy="785612"/>
          </a:xfrm>
        </p:spPr>
        <p:txBody>
          <a:bodyPr>
            <a:normAutofit/>
          </a:bodyPr>
          <a:lstStyle/>
          <a:p>
            <a:r>
              <a:rPr lang="en-US" sz="4000" dirty="0">
                <a:latin typeface="Times New Roman" panose="02020603050405020304" pitchFamily="18" charset="0"/>
                <a:cs typeface="Times New Roman" panose="02020603050405020304" pitchFamily="18" charset="0"/>
              </a:rPr>
              <a:t>ESP8266 </a:t>
            </a:r>
            <a:r>
              <a:rPr lang="en-US" sz="4000" dirty="0" err="1" smtClean="0">
                <a:latin typeface="Times New Roman" panose="02020603050405020304" pitchFamily="18" charset="0"/>
                <a:cs typeface="Times New Roman" panose="02020603050405020304" pitchFamily="18" charset="0"/>
              </a:rPr>
              <a:t>Nodemcu</a:t>
            </a:r>
            <a:endParaRPr lang="en-US" sz="4000" dirty="0"/>
          </a:p>
        </p:txBody>
      </p:sp>
      <p:sp>
        <p:nvSpPr>
          <p:cNvPr id="3" name="Content Placeholder 2"/>
          <p:cNvSpPr>
            <a:spLocks noGrp="1"/>
          </p:cNvSpPr>
          <p:nvPr>
            <p:ph idx="1"/>
          </p:nvPr>
        </p:nvSpPr>
        <p:spPr>
          <a:xfrm>
            <a:off x="838200" y="1468192"/>
            <a:ext cx="10515600" cy="4708771"/>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it is a small device that handles 90% of the work-load.</a:t>
            </a:r>
          </a:p>
          <a:p>
            <a:pPr>
              <a:lnSpc>
                <a:spcPct val="150000"/>
              </a:lnSpc>
            </a:pPr>
            <a:r>
              <a:rPr lang="en-US" sz="2400" dirty="0">
                <a:latin typeface="Times New Roman" panose="02020603050405020304" pitchFamily="18" charset="0"/>
                <a:cs typeface="Times New Roman" panose="02020603050405020304" pitchFamily="18" charset="0"/>
              </a:rPr>
              <a:t>It has built-in </a:t>
            </a:r>
            <a:r>
              <a:rPr lang="en-US" sz="2400" dirty="0" err="1">
                <a:latin typeface="Times New Roman" panose="02020603050405020304" pitchFamily="18" charset="0"/>
                <a:cs typeface="Times New Roman" panose="02020603050405020304" pitchFamily="18" charset="0"/>
              </a:rPr>
              <a:t>wifi</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It has built-it MCU (micro controller unit).</a:t>
            </a:r>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14/25</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747982"/>
            <a:ext cx="3524250" cy="1238888"/>
          </a:xfrm>
          <a:prstGeom prst="rect">
            <a:avLst/>
          </a:prstGeom>
        </p:spPr>
      </p:pic>
      <p:sp>
        <p:nvSpPr>
          <p:cNvPr id="7" name="Rectangle 6"/>
          <p:cNvSpPr/>
          <p:nvPr/>
        </p:nvSpPr>
        <p:spPr>
          <a:xfrm>
            <a:off x="5266988" y="5379676"/>
            <a:ext cx="2086378" cy="477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Times New Roman" panose="02020603050405020304" pitchFamily="18" charset="0"/>
                <a:cs typeface="Times New Roman" panose="02020603050405020304" pitchFamily="18" charset="0"/>
              </a:rPr>
              <a:t>Fig 2.2: </a:t>
            </a:r>
            <a:r>
              <a:rPr lang="en-US" sz="1600" dirty="0" err="1" smtClean="0">
                <a:solidFill>
                  <a:schemeClr val="tx1"/>
                </a:solidFill>
                <a:latin typeface="Times New Roman" panose="02020603050405020304" pitchFamily="18" charset="0"/>
                <a:cs typeface="Times New Roman" panose="02020603050405020304" pitchFamily="18" charset="0"/>
              </a:rPr>
              <a:t>Nodemcu</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44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963"/>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MQ-6 Gas Sensor</a:t>
            </a:r>
            <a:endParaRPr lang="en-US" sz="4000"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a:latin typeface="Times New Roman" panose="02020603050405020304" pitchFamily="18" charset="0"/>
                <a:cs typeface="Times New Roman" panose="02020603050405020304" pitchFamily="18" charset="0"/>
              </a:rPr>
              <a:t>This sensor is sensitive to flame and smoke.</a:t>
            </a:r>
          </a:p>
          <a:p>
            <a:pPr>
              <a:lnSpc>
                <a:spcPct val="150000"/>
              </a:lnSpc>
            </a:pPr>
            <a:r>
              <a:rPr lang="en-US" dirty="0">
                <a:latin typeface="Times New Roman" panose="02020603050405020304" pitchFamily="18" charset="0"/>
                <a:cs typeface="Times New Roman" panose="02020603050405020304" pitchFamily="18" charset="0"/>
              </a:rPr>
              <a:t>Sensitive to flammable gas such as-</a:t>
            </a:r>
          </a:p>
          <a:p>
            <a:pPr>
              <a:lnSpc>
                <a:spcPct val="150000"/>
              </a:lnSpc>
            </a:pPr>
            <a:r>
              <a:rPr lang="en-US" dirty="0">
                <a:latin typeface="Times New Roman" panose="02020603050405020304" pitchFamily="18" charset="0"/>
                <a:cs typeface="Times New Roman" panose="02020603050405020304" pitchFamily="18" charset="0"/>
              </a:rPr>
              <a:t>LPG</a:t>
            </a:r>
          </a:p>
          <a:p>
            <a:pPr>
              <a:lnSpc>
                <a:spcPct val="150000"/>
              </a:lnSpc>
            </a:pPr>
            <a:r>
              <a:rPr lang="en-US" dirty="0">
                <a:latin typeface="Times New Roman" panose="02020603050405020304" pitchFamily="18" charset="0"/>
                <a:cs typeface="Times New Roman" panose="02020603050405020304" pitchFamily="18" charset="0"/>
              </a:rPr>
              <a:t>Propane</a:t>
            </a:r>
          </a:p>
          <a:p>
            <a:pPr>
              <a:lnSpc>
                <a:spcPct val="150000"/>
              </a:lnSpc>
            </a:pPr>
            <a:r>
              <a:rPr lang="en-US" dirty="0">
                <a:latin typeface="Times New Roman" panose="02020603050405020304" pitchFamily="18" charset="0"/>
                <a:cs typeface="Times New Roman" panose="02020603050405020304" pitchFamily="18" charset="0"/>
              </a:rPr>
              <a:t>Butane</a:t>
            </a:r>
          </a:p>
          <a:p>
            <a:pPr>
              <a:lnSpc>
                <a:spcPct val="150000"/>
              </a:lnSpc>
            </a:pPr>
            <a:r>
              <a:rPr lang="en-US" dirty="0">
                <a:latin typeface="Times New Roman" panose="02020603050405020304" pitchFamily="18" charset="0"/>
                <a:cs typeface="Times New Roman" panose="02020603050405020304" pitchFamily="18" charset="0"/>
              </a:rPr>
              <a:t>Methane</a:t>
            </a:r>
          </a:p>
          <a:p>
            <a:pPr>
              <a:lnSpc>
                <a:spcPct val="150000"/>
              </a:lnSpc>
            </a:pPr>
            <a:r>
              <a:rPr lang="en-US" dirty="0">
                <a:latin typeface="Times New Roman" panose="02020603050405020304" pitchFamily="18" charset="0"/>
                <a:cs typeface="Times New Roman" panose="02020603050405020304" pitchFamily="18" charset="0"/>
              </a:rPr>
              <a:t>Smoke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15/25</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75084">
            <a:off x="5935466" y="2717442"/>
            <a:ext cx="2675134" cy="2675134"/>
          </a:xfrm>
          <a:prstGeom prst="rect">
            <a:avLst/>
          </a:prstGeom>
        </p:spPr>
      </p:pic>
      <p:sp>
        <p:nvSpPr>
          <p:cNvPr id="7" name="Rectangle 6"/>
          <p:cNvSpPr/>
          <p:nvPr/>
        </p:nvSpPr>
        <p:spPr>
          <a:xfrm>
            <a:off x="6711820" y="4997040"/>
            <a:ext cx="1441580" cy="753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Fig 2.3: MQ-6</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527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834"/>
            <a:ext cx="10515600" cy="1236371"/>
          </a:xfrm>
        </p:spPr>
        <p:txBody>
          <a:bodyPr>
            <a:normAutofit/>
          </a:bodyPr>
          <a:lstStyle/>
          <a:p>
            <a:r>
              <a:rPr lang="en-US" sz="4000" dirty="0">
                <a:latin typeface="Times New Roman" panose="02020603050405020304" pitchFamily="18" charset="0"/>
                <a:cs typeface="Times New Roman" panose="02020603050405020304" pitchFamily="18" charset="0"/>
              </a:rPr>
              <a:t>DHT11 module</a:t>
            </a:r>
            <a:endParaRPr lang="en-US" sz="4000" dirty="0"/>
          </a:p>
        </p:txBody>
      </p:sp>
      <p:sp>
        <p:nvSpPr>
          <p:cNvPr id="3" name="Content Placeholder 2"/>
          <p:cNvSpPr>
            <a:spLocks noGrp="1"/>
          </p:cNvSpPr>
          <p:nvPr>
            <p:ph idx="1"/>
          </p:nvPr>
        </p:nvSpPr>
        <p:spPr>
          <a:xfrm>
            <a:off x="838200" y="1197736"/>
            <a:ext cx="10515600" cy="4979228"/>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It is low-cost.</a:t>
            </a:r>
          </a:p>
          <a:p>
            <a:pPr algn="just">
              <a:lnSpc>
                <a:spcPct val="150000"/>
              </a:lnSpc>
            </a:pPr>
            <a:r>
              <a:rPr lang="en-US" sz="2400" dirty="0">
                <a:latin typeface="Times New Roman" panose="02020603050405020304" pitchFamily="18" charset="0"/>
                <a:cs typeface="Times New Roman" panose="02020603050405020304" pitchFamily="18" charset="0"/>
              </a:rPr>
              <a:t>It is a 3-pin module.</a:t>
            </a:r>
          </a:p>
          <a:p>
            <a:pPr algn="just">
              <a:lnSpc>
                <a:spcPct val="150000"/>
              </a:lnSpc>
            </a:pPr>
            <a:r>
              <a:rPr lang="en-US" sz="2400" dirty="0">
                <a:latin typeface="Times New Roman" panose="02020603050405020304" pitchFamily="18" charset="0"/>
                <a:cs typeface="Times New Roman" panose="02020603050405020304" pitchFamily="18" charset="0"/>
              </a:rPr>
              <a:t>The DHT11 is a 4-pin (one pin is unused) temperature and humidity sensor capable of measuring 20% - 90% relative humidity and </a:t>
            </a:r>
            <a:r>
              <a:rPr lang="en-US" sz="2400" dirty="0" smtClean="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to 50 °</a:t>
            </a:r>
            <a:r>
              <a:rPr lang="en-US" sz="2400" dirty="0" smtClean="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Shows </a:t>
            </a:r>
            <a:r>
              <a:rPr lang="en-US" sz="2400" dirty="0">
                <a:latin typeface="Times New Roman" panose="02020603050405020304" pitchFamily="18" charset="0"/>
                <a:cs typeface="Times New Roman" panose="02020603050405020304" pitchFamily="18" charset="0"/>
              </a:rPr>
              <a:t>up data every 2 seconds.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16/25</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2919" y="3721994"/>
            <a:ext cx="1800689" cy="2190873"/>
          </a:xfrm>
          <a:prstGeom prst="rect">
            <a:avLst/>
          </a:prstGeom>
        </p:spPr>
      </p:pic>
      <p:sp>
        <p:nvSpPr>
          <p:cNvPr id="7" name="Rectangle 6"/>
          <p:cNvSpPr/>
          <p:nvPr/>
        </p:nvSpPr>
        <p:spPr>
          <a:xfrm>
            <a:off x="7959689" y="5416363"/>
            <a:ext cx="1107150" cy="496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Fig 2.4: DHT11 </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973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r>
              <a:rPr lang="en-US" sz="4000" dirty="0" err="1" smtClean="0">
                <a:latin typeface="Times New Roman" panose="02020603050405020304" pitchFamily="18" charset="0"/>
                <a:cs typeface="Times New Roman" panose="02020603050405020304" pitchFamily="18" charset="0"/>
              </a:rPr>
              <a:t>YwRobot</a:t>
            </a:r>
            <a:r>
              <a:rPr lang="en-US" sz="4000" dirty="0" smtClean="0">
                <a:latin typeface="Times New Roman" panose="02020603050405020304" pitchFamily="18" charset="0"/>
                <a:cs typeface="Times New Roman" panose="02020603050405020304" pitchFamily="18" charset="0"/>
              </a:rPr>
              <a:t> MB-v2</a:t>
            </a:r>
            <a:endParaRPr lang="en-US" sz="4000" dirty="0"/>
          </a:p>
        </p:txBody>
      </p:sp>
      <p:sp>
        <p:nvSpPr>
          <p:cNvPr id="3" name="Content Placeholder 2"/>
          <p:cNvSpPr>
            <a:spLocks noGrp="1"/>
          </p:cNvSpPr>
          <p:nvPr>
            <p:ph idx="1"/>
          </p:nvPr>
        </p:nvSpPr>
        <p:spPr>
          <a:xfrm>
            <a:off x="838200" y="1236372"/>
            <a:ext cx="10515600" cy="4940591"/>
          </a:xfrm>
        </p:spPr>
        <p:txBody>
          <a:bodyPr/>
          <a:lstStyle/>
          <a:p>
            <a:pPr>
              <a:lnSpc>
                <a:spcPct val="150000"/>
              </a:lnSpc>
            </a:pPr>
            <a:r>
              <a:rPr lang="en-US" sz="2400" dirty="0" smtClean="0"/>
              <a:t>There are two power supply ports on the left side, a DC port and a USB port.</a:t>
            </a:r>
          </a:p>
          <a:p>
            <a:pPr lvl="0">
              <a:lnSpc>
                <a:spcPct val="150000"/>
              </a:lnSpc>
            </a:pPr>
            <a:r>
              <a:rPr lang="en-US" sz="2400" dirty="0" smtClean="0"/>
              <a:t>On the right side, there are two ports of power output.</a:t>
            </a:r>
          </a:p>
          <a:p>
            <a:pPr lvl="0">
              <a:lnSpc>
                <a:spcPct val="150000"/>
              </a:lnSpc>
            </a:pPr>
            <a:r>
              <a:rPr lang="en-US" sz="2400" dirty="0" smtClean="0"/>
              <a:t>The USB port can supply only 5V.</a:t>
            </a:r>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17/25</a:t>
            </a:r>
            <a:endParaRPr lang="en-US" dirty="0"/>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0498" y="3255906"/>
            <a:ext cx="2282995" cy="2282995"/>
          </a:xfrm>
          <a:prstGeom prst="rect">
            <a:avLst/>
          </a:prstGeom>
        </p:spPr>
      </p:pic>
      <p:sp>
        <p:nvSpPr>
          <p:cNvPr id="7" name="TextBox 6"/>
          <p:cNvSpPr txBox="1"/>
          <p:nvPr/>
        </p:nvSpPr>
        <p:spPr>
          <a:xfrm>
            <a:off x="4614929" y="5488600"/>
            <a:ext cx="3271233" cy="369332"/>
          </a:xfrm>
          <a:prstGeom prst="rect">
            <a:avLst/>
          </a:prstGeom>
          <a:noFill/>
        </p:spPr>
        <p:txBody>
          <a:bodyPr wrap="square" rtlCol="0">
            <a:spAutoFit/>
          </a:bodyPr>
          <a:lstStyle/>
          <a:p>
            <a:r>
              <a:rPr lang="en-US" dirty="0" smtClean="0"/>
              <a:t>Fig 2.5: </a:t>
            </a:r>
            <a:r>
              <a:rPr lang="en-US" dirty="0" err="1" smtClean="0"/>
              <a:t>Ywrobot</a:t>
            </a:r>
            <a:r>
              <a:rPr lang="en-US" dirty="0" smtClean="0"/>
              <a:t> MB-v2</a:t>
            </a:r>
            <a:endParaRPr lang="en-US" dirty="0"/>
          </a:p>
        </p:txBody>
      </p:sp>
    </p:spTree>
    <p:extLst>
      <p:ext uri="{BB962C8B-B14F-4D97-AF65-F5344CB8AC3E}">
        <p14:creationId xmlns:p14="http://schemas.microsoft.com/office/powerpoint/2010/main" val="835219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FIRE AND GAS LEAK DETECTION SYSTEM USING IoT</a:t>
            </a:r>
            <a:endParaRPr lang="en-US"/>
          </a:p>
        </p:txBody>
      </p:sp>
      <p:sp>
        <p:nvSpPr>
          <p:cNvPr id="3" name="Slide Number Placeholder 2"/>
          <p:cNvSpPr>
            <a:spLocks noGrp="1"/>
          </p:cNvSpPr>
          <p:nvPr>
            <p:ph type="sldNum" sz="quarter" idx="12"/>
          </p:nvPr>
        </p:nvSpPr>
        <p:spPr/>
        <p:txBody>
          <a:bodyPr/>
          <a:lstStyle/>
          <a:p>
            <a:r>
              <a:rPr lang="en-US" dirty="0" smtClean="0"/>
              <a:t>18/25</a:t>
            </a:r>
            <a:endParaRPr lang="en-US" dirty="0"/>
          </a:p>
        </p:txBody>
      </p:sp>
      <p:sp>
        <p:nvSpPr>
          <p:cNvPr id="4" name="Rectangle 3"/>
          <p:cNvSpPr/>
          <p:nvPr/>
        </p:nvSpPr>
        <p:spPr>
          <a:xfrm>
            <a:off x="7706677" y="2261235"/>
            <a:ext cx="1323023" cy="562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LPG Gas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sensor</a:t>
            </a:r>
            <a:endParaRPr lang="en-US" sz="16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3486150" y="2530158"/>
            <a:ext cx="1699737" cy="9369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Temperature &amp; humidity sensor</a:t>
            </a:r>
            <a:endParaRPr lang="en-US" sz="16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5857875" y="2224723"/>
            <a:ext cx="1343977" cy="1323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spcBef>
                <a:spcPts val="0"/>
              </a:spcBef>
              <a:spcAft>
                <a:spcPts val="0"/>
              </a:spcAft>
            </a:pPr>
            <a:r>
              <a:rPr lang="en-US" sz="1600" kern="1200" dirty="0" err="1">
                <a:solidFill>
                  <a:srgbClr val="000000"/>
                </a:solidFill>
                <a:effectLst/>
                <a:latin typeface="Times New Roman" panose="02020603050405020304" pitchFamily="18" charset="0"/>
                <a:ea typeface="Times New Roman" panose="02020603050405020304" pitchFamily="18" charset="0"/>
              </a:rPr>
              <a:t>IoT</a:t>
            </a:r>
            <a:r>
              <a:rPr lang="en-US" sz="1600" kern="1200" dirty="0">
                <a:solidFill>
                  <a:srgbClr val="000000"/>
                </a:solidFill>
                <a:effectLst/>
                <a:latin typeface="Times New Roman" panose="02020603050405020304" pitchFamily="18" charset="0"/>
                <a:ea typeface="Times New Roman" panose="02020603050405020304" pitchFamily="18" charset="0"/>
              </a:rPr>
              <a:t> esp8266</a:t>
            </a:r>
            <a:endParaRPr lang="en-US" sz="1600" dirty="0">
              <a:effectLst/>
              <a:latin typeface="Times New Roman" panose="02020603050405020304" pitchFamily="18" charset="0"/>
              <a:ea typeface="Times New Roman" panose="02020603050405020304" pitchFamily="18" charset="0"/>
            </a:endParaRPr>
          </a:p>
          <a:p>
            <a:pPr marL="0" marR="0" algn="r">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5867400" y="3786822"/>
            <a:ext cx="953133" cy="947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Arduino IDE</a:t>
            </a:r>
            <a:endParaRPr lang="en-US" sz="1600" dirty="0">
              <a:effectLst/>
              <a:latin typeface="Times New Roman" panose="02020603050405020304" pitchFamily="18" charset="0"/>
              <a:ea typeface="Times New Roman" panose="02020603050405020304" pitchFamily="18" charset="0"/>
            </a:endParaRPr>
          </a:p>
          <a:p>
            <a:pPr marL="0" marR="0" algn="r">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5843587" y="1304925"/>
            <a:ext cx="1372552" cy="643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Power supply</a:t>
            </a:r>
            <a:endParaRPr lang="en-US" sz="16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3550285" y="3871278"/>
            <a:ext cx="1371600" cy="1437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User android smart device</a:t>
            </a:r>
            <a:endParaRPr lang="en-US" sz="1600" dirty="0">
              <a:effectLst/>
              <a:latin typeface="Times New Roman" panose="02020603050405020304" pitchFamily="18" charset="0"/>
              <a:ea typeface="Times New Roman" panose="02020603050405020304" pitchFamily="18" charset="0"/>
            </a:endParaRPr>
          </a:p>
          <a:p>
            <a:pPr marL="0" marR="0" algn="r">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13" name="Up-Down Arrow 12"/>
          <p:cNvSpPr/>
          <p:nvPr/>
        </p:nvSpPr>
        <p:spPr>
          <a:xfrm>
            <a:off x="6450170" y="3558222"/>
            <a:ext cx="45085" cy="219075"/>
          </a:xfrm>
          <a:prstGeom prst="upDownArrow">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Lightning Bolt 13"/>
          <p:cNvSpPr/>
          <p:nvPr/>
        </p:nvSpPr>
        <p:spPr>
          <a:xfrm rot="16661034">
            <a:off x="4967619" y="4048830"/>
            <a:ext cx="487018" cy="518019"/>
          </a:xfrm>
          <a:prstGeom prst="lightningBol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Pentagon 14"/>
          <p:cNvSpPr/>
          <p:nvPr/>
        </p:nvSpPr>
        <p:spPr>
          <a:xfrm>
            <a:off x="5500370" y="4034473"/>
            <a:ext cx="196850" cy="152400"/>
          </a:xfrm>
          <a:prstGeom prst="homePlat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 name="Straight Connector 15"/>
          <p:cNvCxnSpPr/>
          <p:nvPr/>
        </p:nvCxnSpPr>
        <p:spPr>
          <a:xfrm flipV="1">
            <a:off x="5692775" y="4101148"/>
            <a:ext cx="184150" cy="190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198745" y="2823845"/>
            <a:ext cx="6591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6" idx="0"/>
          </p:cNvCxnSpPr>
          <p:nvPr/>
        </p:nvCxnSpPr>
        <p:spPr>
          <a:xfrm>
            <a:off x="6529863" y="1948179"/>
            <a:ext cx="1" cy="276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201852" y="2542540"/>
            <a:ext cx="502919" cy="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43000" y="480001"/>
            <a:ext cx="335279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Block Diagram</a:t>
            </a:r>
            <a:endParaRPr lang="en-US" sz="4000" dirty="0"/>
          </a:p>
        </p:txBody>
      </p:sp>
      <p:sp>
        <p:nvSpPr>
          <p:cNvPr id="31" name="TextBox 30"/>
          <p:cNvSpPr txBox="1"/>
          <p:nvPr/>
        </p:nvSpPr>
        <p:spPr>
          <a:xfrm>
            <a:off x="4157663" y="5872163"/>
            <a:ext cx="420052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3.1: </a:t>
            </a:r>
            <a:r>
              <a:rPr lang="en-US" dirty="0">
                <a:latin typeface="Times New Roman" panose="02020603050405020304" pitchFamily="18" charset="0"/>
                <a:cs typeface="Times New Roman" panose="02020603050405020304" pitchFamily="18" charset="0"/>
              </a:rPr>
              <a:t>Block diagram of proposed system</a:t>
            </a:r>
            <a:r>
              <a:rPr lang="en-US" dirty="0" smtClean="0"/>
              <a:t>  </a:t>
            </a:r>
            <a:endParaRPr lang="en-US" dirty="0"/>
          </a:p>
        </p:txBody>
      </p:sp>
    </p:spTree>
    <p:extLst>
      <p:ext uri="{BB962C8B-B14F-4D97-AF65-F5344CB8AC3E}">
        <p14:creationId xmlns:p14="http://schemas.microsoft.com/office/powerpoint/2010/main" val="1472187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Outline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Introduction </a:t>
            </a:r>
          </a:p>
          <a:p>
            <a:r>
              <a:rPr lang="en-US" dirty="0" smtClean="0">
                <a:latin typeface="Times New Roman" panose="02020603050405020304" pitchFamily="18" charset="0"/>
                <a:cs typeface="Times New Roman" panose="02020603050405020304" pitchFamily="18" charset="0"/>
              </a:rPr>
              <a:t>Objective</a:t>
            </a:r>
          </a:p>
          <a:p>
            <a:r>
              <a:rPr lang="en-US" dirty="0" smtClean="0">
                <a:latin typeface="Times New Roman" panose="02020603050405020304" pitchFamily="18" charset="0"/>
                <a:cs typeface="Times New Roman" panose="02020603050405020304" pitchFamily="18" charset="0"/>
              </a:rPr>
              <a:t>Existing System </a:t>
            </a:r>
          </a:p>
          <a:p>
            <a:r>
              <a:rPr lang="en-US" dirty="0" smtClean="0">
                <a:latin typeface="Times New Roman" panose="02020603050405020304" pitchFamily="18" charset="0"/>
                <a:cs typeface="Times New Roman" panose="02020603050405020304" pitchFamily="18" charset="0"/>
              </a:rPr>
              <a:t>Drawbacks of Existing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a:t>
            </a:r>
          </a:p>
          <a:p>
            <a:r>
              <a:rPr lang="en-US" dirty="0" smtClean="0">
                <a:latin typeface="Times New Roman" panose="02020603050405020304" pitchFamily="18" charset="0"/>
                <a:cs typeface="Times New Roman" panose="02020603050405020304" pitchFamily="18" charset="0"/>
              </a:rPr>
              <a:t>Our Proposed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 </a:t>
            </a:r>
          </a:p>
          <a:p>
            <a:r>
              <a:rPr lang="en-US" dirty="0" smtClean="0">
                <a:latin typeface="Times New Roman" panose="02020603050405020304" pitchFamily="18" charset="0"/>
                <a:cs typeface="Times New Roman" panose="02020603050405020304" pitchFamily="18" charset="0"/>
              </a:rPr>
              <a:t>Feature of Proposed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a:t>
            </a:r>
          </a:p>
          <a:p>
            <a:r>
              <a:rPr lang="en-US" dirty="0" smtClean="0">
                <a:latin typeface="Times New Roman" panose="02020603050405020304" pitchFamily="18" charset="0"/>
                <a:cs typeface="Times New Roman" panose="02020603050405020304" pitchFamily="18" charset="0"/>
              </a:rPr>
              <a:t>Methodology</a:t>
            </a:r>
          </a:p>
          <a:p>
            <a:r>
              <a:rPr lang="en-US" dirty="0" smtClean="0">
                <a:latin typeface="Times New Roman" panose="02020603050405020304" pitchFamily="18" charset="0"/>
                <a:cs typeface="Times New Roman" panose="02020603050405020304" pitchFamily="18" charset="0"/>
              </a:rPr>
              <a:t>Requirements</a:t>
            </a:r>
          </a:p>
          <a:p>
            <a:r>
              <a:rPr lang="en-US" dirty="0" smtClean="0">
                <a:latin typeface="Times New Roman" panose="02020603050405020304" pitchFamily="18" charset="0"/>
                <a:cs typeface="Times New Roman" panose="02020603050405020304" pitchFamily="18" charset="0"/>
              </a:rPr>
              <a:t>Context Diagram</a:t>
            </a:r>
          </a:p>
          <a:p>
            <a:r>
              <a:rPr lang="en-US" dirty="0" smtClean="0">
                <a:latin typeface="Times New Roman" panose="02020603050405020304" pitchFamily="18" charset="0"/>
                <a:cs typeface="Times New Roman" panose="02020603050405020304" pitchFamily="18" charset="0"/>
              </a:rPr>
              <a:t>Flow Chart </a:t>
            </a:r>
          </a:p>
          <a:p>
            <a:r>
              <a:rPr lang="en-US" dirty="0" smtClean="0">
                <a:latin typeface="Times New Roman" panose="02020603050405020304" pitchFamily="18" charset="0"/>
                <a:cs typeface="Times New Roman" panose="02020603050405020304" pitchFamily="18" charset="0"/>
              </a:rPr>
              <a:t>Conclusion</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dirty="0"/>
          </a:p>
        </p:txBody>
      </p:sp>
      <p:sp>
        <p:nvSpPr>
          <p:cNvPr id="5" name="Slide Number Placeholder 4"/>
          <p:cNvSpPr>
            <a:spLocks noGrp="1"/>
          </p:cNvSpPr>
          <p:nvPr>
            <p:ph type="sldNum" sz="quarter" idx="12"/>
          </p:nvPr>
        </p:nvSpPr>
        <p:spPr/>
        <p:txBody>
          <a:bodyPr/>
          <a:lstStyle/>
          <a:p>
            <a:r>
              <a:rPr lang="en-US" dirty="0" smtClean="0"/>
              <a:t>1/25</a:t>
            </a:r>
            <a:endParaRPr lang="en-US" dirty="0"/>
          </a:p>
        </p:txBody>
      </p:sp>
    </p:spTree>
    <p:extLst>
      <p:ext uri="{BB962C8B-B14F-4D97-AF65-F5344CB8AC3E}">
        <p14:creationId xmlns:p14="http://schemas.microsoft.com/office/powerpoint/2010/main" val="739184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FIRE AND GAS LEAK DETECTION SYSTEM USING IoT</a:t>
            </a:r>
            <a:endParaRPr lang="en-US"/>
          </a:p>
        </p:txBody>
      </p:sp>
      <p:sp>
        <p:nvSpPr>
          <p:cNvPr id="3" name="Slide Number Placeholder 2"/>
          <p:cNvSpPr>
            <a:spLocks noGrp="1"/>
          </p:cNvSpPr>
          <p:nvPr>
            <p:ph type="sldNum" sz="quarter" idx="12"/>
          </p:nvPr>
        </p:nvSpPr>
        <p:spPr/>
        <p:txBody>
          <a:bodyPr/>
          <a:lstStyle/>
          <a:p>
            <a:r>
              <a:rPr lang="en-US" dirty="0" smtClean="0"/>
              <a:t>19/25</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163" y="1745833"/>
            <a:ext cx="1871662" cy="154530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2654">
            <a:off x="3296676" y="4437450"/>
            <a:ext cx="822782" cy="82278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567953">
            <a:off x="2515909" y="4376433"/>
            <a:ext cx="783402" cy="78340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841873">
            <a:off x="2758183" y="3228027"/>
            <a:ext cx="1423619" cy="695446"/>
          </a:xfrm>
          <a:prstGeom prst="rect">
            <a:avLst/>
          </a:prstGeom>
        </p:spPr>
      </p:pic>
      <p:cxnSp>
        <p:nvCxnSpPr>
          <p:cNvPr id="15" name="Straight Connector 14"/>
          <p:cNvCxnSpPr/>
          <p:nvPr/>
        </p:nvCxnSpPr>
        <p:spPr>
          <a:xfrm>
            <a:off x="2443163" y="4357771"/>
            <a:ext cx="0" cy="90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59490" y="5259423"/>
            <a:ext cx="1653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59489" y="4357771"/>
            <a:ext cx="1653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12758" y="4365768"/>
            <a:ext cx="0" cy="90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44351" y="4357771"/>
            <a:ext cx="0" cy="9016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Curved Right Arrow 22"/>
          <p:cNvSpPr/>
          <p:nvPr/>
        </p:nvSpPr>
        <p:spPr>
          <a:xfrm rot="10615778">
            <a:off x="4051914" y="3455580"/>
            <a:ext cx="664669" cy="102605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Right Arrow 23"/>
          <p:cNvSpPr/>
          <p:nvPr/>
        </p:nvSpPr>
        <p:spPr>
          <a:xfrm flipV="1">
            <a:off x="2112703" y="3474118"/>
            <a:ext cx="728690" cy="105108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1472" y="1831535"/>
            <a:ext cx="753440" cy="753440"/>
          </a:xfrm>
          <a:prstGeom prst="rect">
            <a:avLst/>
          </a:prstGeom>
        </p:spPr>
      </p:pic>
      <p:cxnSp>
        <p:nvCxnSpPr>
          <p:cNvPr id="41" name="Straight Connector 40"/>
          <p:cNvCxnSpPr/>
          <p:nvPr/>
        </p:nvCxnSpPr>
        <p:spPr>
          <a:xfrm flipH="1">
            <a:off x="2592727" y="2584975"/>
            <a:ext cx="657" cy="5019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592727" y="3073705"/>
            <a:ext cx="2019607" cy="24667"/>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4612334" y="3086930"/>
            <a:ext cx="0" cy="128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961578" y="3215044"/>
            <a:ext cx="687026"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592727" y="2584975"/>
            <a:ext cx="4622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610012" y="1591757"/>
            <a:ext cx="0" cy="239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4620" y="975481"/>
            <a:ext cx="1332747" cy="666374"/>
          </a:xfrm>
          <a:prstGeom prst="rect">
            <a:avLst/>
          </a:prstGeom>
        </p:spPr>
      </p:pic>
      <p:sp>
        <p:nvSpPr>
          <p:cNvPr id="54" name="TextBox 53"/>
          <p:cNvSpPr txBox="1"/>
          <p:nvPr/>
        </p:nvSpPr>
        <p:spPr>
          <a:xfrm>
            <a:off x="2099755" y="5237257"/>
            <a:ext cx="1448181" cy="830997"/>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Temp. </a:t>
            </a:r>
            <a:r>
              <a:rPr lang="en-US" sz="1600" dirty="0">
                <a:latin typeface="Times New Roman" panose="02020603050405020304" pitchFamily="18" charset="0"/>
                <a:cs typeface="Times New Roman" panose="02020603050405020304" pitchFamily="18" charset="0"/>
              </a:rPr>
              <a:t>&amp; humidity </a:t>
            </a:r>
            <a:r>
              <a:rPr lang="en-US" sz="1600" dirty="0" smtClean="0">
                <a:latin typeface="Times New Roman" panose="02020603050405020304" pitchFamily="18" charset="0"/>
                <a:cs typeface="Times New Roman" panose="02020603050405020304" pitchFamily="18" charset="0"/>
              </a:rPr>
              <a:t>sensor</a:t>
            </a:r>
            <a:endParaRPr lang="en-US" sz="16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3371145" y="5351062"/>
            <a:ext cx="1132041" cy="615553"/>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Gas sensor </a:t>
            </a:r>
          </a:p>
          <a:p>
            <a:pPr algn="ctr"/>
            <a:endParaRPr lang="en-US" dirty="0"/>
          </a:p>
        </p:txBody>
      </p:sp>
      <p:sp>
        <p:nvSpPr>
          <p:cNvPr id="56" name="Rectangle 55"/>
          <p:cNvSpPr/>
          <p:nvPr/>
        </p:nvSpPr>
        <p:spPr>
          <a:xfrm>
            <a:off x="2758145" y="3940558"/>
            <a:ext cx="1311486" cy="3941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smtClean="0">
                <a:latin typeface="Times New Roman" panose="02020603050405020304" pitchFamily="18" charset="0"/>
                <a:cs typeface="Times New Roman" panose="02020603050405020304" pitchFamily="18" charset="0"/>
              </a:rPr>
              <a:t>IoT</a:t>
            </a:r>
            <a:r>
              <a:rPr lang="en-US" sz="1600" dirty="0" smtClean="0">
                <a:latin typeface="Times New Roman" panose="02020603050405020304" pitchFamily="18" charset="0"/>
                <a:cs typeface="Times New Roman" panose="02020603050405020304" pitchFamily="18" charset="0"/>
              </a:rPr>
              <a:t> Module </a:t>
            </a:r>
            <a:endParaRPr lang="en-US" sz="16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4020162" y="1818355"/>
            <a:ext cx="2065147" cy="584775"/>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Laptop with </a:t>
            </a:r>
            <a:r>
              <a:rPr lang="en-US" sz="1600" dirty="0" err="1" smtClean="0">
                <a:latin typeface="Times New Roman" panose="02020603050405020304" pitchFamily="18" charset="0"/>
                <a:cs typeface="Times New Roman" panose="02020603050405020304" pitchFamily="18" charset="0"/>
              </a:rPr>
              <a:t>Blynk</a:t>
            </a:r>
            <a:r>
              <a:rPr lang="en-US" sz="1600" dirty="0" smtClean="0">
                <a:latin typeface="Times New Roman" panose="02020603050405020304" pitchFamily="18" charset="0"/>
                <a:cs typeface="Times New Roman" panose="02020603050405020304" pitchFamily="18" charset="0"/>
              </a:rPr>
              <a:t> server installed</a:t>
            </a:r>
            <a:endParaRPr lang="en-US" sz="1600" dirty="0">
              <a:latin typeface="Times New Roman" panose="02020603050405020304" pitchFamily="18" charset="0"/>
              <a:cs typeface="Times New Roman" panose="02020603050405020304" pitchFamily="18" charset="0"/>
            </a:endParaRPr>
          </a:p>
        </p:txBody>
      </p:sp>
      <p:sp>
        <p:nvSpPr>
          <p:cNvPr id="62" name="Cloud 61"/>
          <p:cNvSpPr/>
          <p:nvPr/>
        </p:nvSpPr>
        <p:spPr>
          <a:xfrm>
            <a:off x="5761665" y="2399642"/>
            <a:ext cx="2927990" cy="178298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01257" y="2034086"/>
            <a:ext cx="7714880" cy="3085952"/>
          </a:xfrm>
          <a:prstGeom prst="rect">
            <a:avLst/>
          </a:prstGeom>
        </p:spPr>
      </p:pic>
      <p:sp>
        <p:nvSpPr>
          <p:cNvPr id="70" name="TextBox 69"/>
          <p:cNvSpPr txBox="1"/>
          <p:nvPr/>
        </p:nvSpPr>
        <p:spPr>
          <a:xfrm>
            <a:off x="6628381" y="3474118"/>
            <a:ext cx="1194558"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Blynk</a:t>
            </a:r>
            <a:r>
              <a:rPr lang="en-US" sz="1600" dirty="0" smtClean="0">
                <a:latin typeface="Times New Roman" panose="02020603050405020304" pitchFamily="18" charset="0"/>
                <a:cs typeface="Times New Roman" panose="02020603050405020304" pitchFamily="18" charset="0"/>
              </a:rPr>
              <a:t> cloud</a:t>
            </a:r>
            <a:endParaRPr lang="en-US" sz="1600" dirty="0">
              <a:latin typeface="Times New Roman" panose="02020603050405020304" pitchFamily="18" charset="0"/>
              <a:cs typeface="Times New Roman" panose="02020603050405020304" pitchFamily="18" charset="0"/>
            </a:endParaRPr>
          </a:p>
        </p:txBody>
      </p:sp>
      <p:pic>
        <p:nvPicPr>
          <p:cNvPr id="71" name="Picture 7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45592" y="2478957"/>
            <a:ext cx="1330202" cy="1330202"/>
          </a:xfrm>
          <a:prstGeom prst="rect">
            <a:avLst/>
          </a:prstGeom>
        </p:spPr>
      </p:pic>
      <p:pic>
        <p:nvPicPr>
          <p:cNvPr id="72" name="Picture 7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72275" y="210014"/>
            <a:ext cx="1501632" cy="1501632"/>
          </a:xfrm>
          <a:prstGeom prst="rect">
            <a:avLst/>
          </a:prstGeom>
        </p:spPr>
      </p:pic>
      <p:sp>
        <p:nvSpPr>
          <p:cNvPr id="73" name="Right Arrow 72"/>
          <p:cNvSpPr/>
          <p:nvPr/>
        </p:nvSpPr>
        <p:spPr>
          <a:xfrm>
            <a:off x="4682350" y="2782282"/>
            <a:ext cx="978408" cy="277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Left Arrow 73"/>
          <p:cNvSpPr/>
          <p:nvPr/>
        </p:nvSpPr>
        <p:spPr>
          <a:xfrm>
            <a:off x="4709898" y="3643041"/>
            <a:ext cx="978408" cy="3136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8716318" y="2584975"/>
            <a:ext cx="978408" cy="277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eft Arrow 75"/>
          <p:cNvSpPr/>
          <p:nvPr/>
        </p:nvSpPr>
        <p:spPr>
          <a:xfrm>
            <a:off x="8716318" y="3376113"/>
            <a:ext cx="978408" cy="3136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4519592" y="3189260"/>
            <a:ext cx="1287532"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API interface</a:t>
            </a:r>
            <a:endParaRPr lang="en-US" sz="1600"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6096000" y="4104236"/>
            <a:ext cx="2304321" cy="1077218"/>
          </a:xfrm>
          <a:prstGeom prst="rect">
            <a:avLst/>
          </a:prstGeom>
          <a:noFill/>
        </p:spPr>
        <p:txBody>
          <a:bodyPr wrap="square" rtlCol="0">
            <a:spAutoFit/>
          </a:bodyPr>
          <a:lstStyle/>
          <a:p>
            <a:pPr algn="ctr"/>
            <a:r>
              <a:rPr lang="en-US" sz="1600" dirty="0" err="1" smtClean="0">
                <a:latin typeface="Times New Roman" panose="02020603050405020304" pitchFamily="18" charset="0"/>
                <a:cs typeface="Times New Roman" panose="02020603050405020304" pitchFamily="18" charset="0"/>
              </a:rPr>
              <a:t>Blynk</a:t>
            </a:r>
            <a:r>
              <a:rPr lang="en-US" sz="1600" dirty="0" smtClean="0">
                <a:latin typeface="Times New Roman" panose="02020603050405020304" pitchFamily="18" charset="0"/>
                <a:cs typeface="Times New Roman" panose="02020603050405020304" pitchFamily="18" charset="0"/>
              </a:rPr>
              <a:t> server handles data transfer between mobile app and selected hardware</a:t>
            </a:r>
            <a:endParaRPr lang="en-US" sz="1600" dirty="0">
              <a:latin typeface="Times New Roman" panose="02020603050405020304" pitchFamily="18" charset="0"/>
              <a:cs typeface="Times New Roman" panose="02020603050405020304" pitchFamily="18" charset="0"/>
            </a:endParaRPr>
          </a:p>
        </p:txBody>
      </p:sp>
      <p:pic>
        <p:nvPicPr>
          <p:cNvPr id="80" name="Picture 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65332" y="3019786"/>
            <a:ext cx="381000" cy="381000"/>
          </a:xfrm>
          <a:prstGeom prst="rect">
            <a:avLst/>
          </a:prstGeom>
        </p:spPr>
      </p:pic>
      <p:sp>
        <p:nvSpPr>
          <p:cNvPr id="82" name="TextBox 81"/>
          <p:cNvSpPr txBox="1"/>
          <p:nvPr/>
        </p:nvSpPr>
        <p:spPr>
          <a:xfrm>
            <a:off x="8742745" y="2738443"/>
            <a:ext cx="904415"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Message</a:t>
            </a:r>
            <a:endParaRPr lang="en-US" sz="1600"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9073619" y="3914843"/>
            <a:ext cx="2309774" cy="584775"/>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Android phone with </a:t>
            </a:r>
            <a:r>
              <a:rPr lang="en-US" sz="1600" dirty="0" err="1" smtClean="0">
                <a:latin typeface="Times New Roman" panose="02020603050405020304" pitchFamily="18" charset="0"/>
                <a:cs typeface="Times New Roman" panose="02020603050405020304" pitchFamily="18" charset="0"/>
              </a:rPr>
              <a:t>Blynk</a:t>
            </a:r>
            <a:r>
              <a:rPr lang="en-US" sz="1600" dirty="0" smtClean="0">
                <a:latin typeface="Times New Roman" panose="02020603050405020304" pitchFamily="18" charset="0"/>
                <a:cs typeface="Times New Roman" panose="02020603050405020304" pitchFamily="18" charset="0"/>
              </a:rPr>
              <a:t> app</a:t>
            </a:r>
            <a:endParaRPr lang="en-US" sz="1600" dirty="0">
              <a:latin typeface="Times New Roman" panose="02020603050405020304" pitchFamily="18" charset="0"/>
              <a:cs typeface="Times New Roman" panose="02020603050405020304" pitchFamily="18" charset="0"/>
            </a:endParaRPr>
          </a:p>
        </p:txBody>
      </p:sp>
      <p:sp>
        <p:nvSpPr>
          <p:cNvPr id="92" name="Rectangle 91"/>
          <p:cNvSpPr/>
          <p:nvPr/>
        </p:nvSpPr>
        <p:spPr>
          <a:xfrm>
            <a:off x="175815" y="98710"/>
            <a:ext cx="389381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Context Diagram</a:t>
            </a:r>
            <a:endParaRPr lang="en-US" sz="4000" dirty="0">
              <a:latin typeface="Times New Roman" panose="02020603050405020304" pitchFamily="18" charset="0"/>
              <a:cs typeface="Times New Roman" panose="02020603050405020304" pitchFamily="18" charset="0"/>
            </a:endParaRPr>
          </a:p>
        </p:txBody>
      </p:sp>
      <p:sp>
        <p:nvSpPr>
          <p:cNvPr id="93" name="Rectangle 92"/>
          <p:cNvSpPr/>
          <p:nvPr/>
        </p:nvSpPr>
        <p:spPr>
          <a:xfrm>
            <a:off x="4208461" y="6098341"/>
            <a:ext cx="3809248" cy="3103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Fig 3.2: Context diagram </a:t>
            </a:r>
            <a:endParaRPr lang="en-US" sz="1600" dirty="0">
              <a:latin typeface="Times New Roman" panose="02020603050405020304" pitchFamily="18" charset="0"/>
              <a:cs typeface="Times New Roman" panose="02020603050405020304" pitchFamily="18" charset="0"/>
            </a:endParaRPr>
          </a:p>
        </p:txBody>
      </p:sp>
      <p:cxnSp>
        <p:nvCxnSpPr>
          <p:cNvPr id="101" name="Straight Connector 100"/>
          <p:cNvCxnSpPr/>
          <p:nvPr/>
        </p:nvCxnSpPr>
        <p:spPr>
          <a:xfrm flipH="1">
            <a:off x="5873200" y="1533203"/>
            <a:ext cx="821257" cy="8078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175653" y="1498170"/>
            <a:ext cx="726853" cy="8123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8175653" y="1190481"/>
            <a:ext cx="1210396"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Router</a:t>
            </a:r>
            <a:endParaRPr lang="en-US" sz="1600" dirty="0">
              <a:latin typeface="Times New Roman" panose="02020603050405020304" pitchFamily="18" charset="0"/>
              <a:cs typeface="Times New Roman" panose="02020603050405020304" pitchFamily="18" charset="0"/>
            </a:endParaRPr>
          </a:p>
        </p:txBody>
      </p:sp>
      <p:sp>
        <p:nvSpPr>
          <p:cNvPr id="107" name="TextBox 106"/>
          <p:cNvSpPr txBox="1"/>
          <p:nvPr/>
        </p:nvSpPr>
        <p:spPr>
          <a:xfrm>
            <a:off x="3210208" y="5450360"/>
            <a:ext cx="675455" cy="276999"/>
          </a:xfrm>
          <a:prstGeom prst="rect">
            <a:avLst/>
          </a:prstGeom>
          <a:noFill/>
        </p:spPr>
        <p:txBody>
          <a:bodyPr wrap="square" rtlCol="0">
            <a:spAutoFit/>
          </a:bodyPr>
          <a:lstStyle/>
          <a:p>
            <a:r>
              <a:rPr lang="en-US" baseline="-25000" dirty="0"/>
              <a:t>+</a:t>
            </a:r>
          </a:p>
        </p:txBody>
      </p:sp>
    </p:spTree>
    <p:extLst>
      <p:ext uri="{BB962C8B-B14F-4D97-AF65-F5344CB8AC3E}">
        <p14:creationId xmlns:p14="http://schemas.microsoft.com/office/powerpoint/2010/main" val="1579951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Circuit Diagram of MQ-6</a:t>
            </a:r>
            <a:endParaRPr lang="en-US"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227" y="1911189"/>
            <a:ext cx="6906441" cy="3035622"/>
          </a:xfrm>
        </p:spPr>
      </p:pic>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20/25</a:t>
            </a:r>
            <a:endParaRPr lang="en-US" dirty="0"/>
          </a:p>
        </p:txBody>
      </p:sp>
      <p:sp>
        <p:nvSpPr>
          <p:cNvPr id="7" name="TextBox 6"/>
          <p:cNvSpPr txBox="1"/>
          <p:nvPr/>
        </p:nvSpPr>
        <p:spPr>
          <a:xfrm>
            <a:off x="4621077" y="5313026"/>
            <a:ext cx="2949846"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Fig 3.3: </a:t>
            </a:r>
            <a:r>
              <a:rPr lang="en-US" sz="1600" dirty="0">
                <a:latin typeface="Times New Roman" panose="02020603050405020304" pitchFamily="18" charset="0"/>
                <a:cs typeface="Times New Roman" panose="02020603050405020304" pitchFamily="18" charset="0"/>
              </a:rPr>
              <a:t>C</a:t>
            </a:r>
            <a:r>
              <a:rPr lang="en-US" sz="1600" dirty="0" smtClean="0">
                <a:latin typeface="Times New Roman" panose="02020603050405020304" pitchFamily="18" charset="0"/>
                <a:cs typeface="Times New Roman" panose="02020603050405020304" pitchFamily="18" charset="0"/>
              </a:rPr>
              <a:t>ircuit diagram of MQ-6</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693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Circuit Diagram of DHT11 </a:t>
            </a:r>
            <a:endParaRPr lang="en-US"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0795" y="1526379"/>
            <a:ext cx="5770556" cy="3833813"/>
          </a:xfrm>
        </p:spPr>
      </p:pic>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21/25</a:t>
            </a:r>
            <a:endParaRPr lang="en-US" dirty="0"/>
          </a:p>
        </p:txBody>
      </p:sp>
      <p:sp>
        <p:nvSpPr>
          <p:cNvPr id="7" name="TextBox 6"/>
          <p:cNvSpPr txBox="1"/>
          <p:nvPr/>
        </p:nvSpPr>
        <p:spPr>
          <a:xfrm>
            <a:off x="3640648" y="5681851"/>
            <a:ext cx="4910703" cy="338554"/>
          </a:xfrm>
          <a:prstGeom prst="rect">
            <a:avLst/>
          </a:prstGeom>
          <a:noFill/>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Fig 3.4: Circuit diagram of DHT11 module with </a:t>
            </a:r>
            <a:r>
              <a:rPr lang="en-US" sz="1600" dirty="0" err="1" smtClean="0">
                <a:latin typeface="Times New Roman" panose="02020603050405020304" pitchFamily="18" charset="0"/>
                <a:cs typeface="Times New Roman" panose="02020603050405020304" pitchFamily="18" charset="0"/>
              </a:rPr>
              <a:t>nodemcu</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751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515100"/>
            <a:ext cx="4114800" cy="206375"/>
          </a:xfrm>
        </p:spPr>
        <p:txBody>
          <a:bodyPr/>
          <a:lstStyle/>
          <a:p>
            <a:r>
              <a:rPr lang="en-US" smtClean="0"/>
              <a:t>FIRE AND GAS LEAK DETECTION SYSTEM USING IoT</a:t>
            </a:r>
            <a:endParaRPr lang="en-US" dirty="0"/>
          </a:p>
        </p:txBody>
      </p:sp>
      <p:sp>
        <p:nvSpPr>
          <p:cNvPr id="3" name="Slide Number Placeholder 2"/>
          <p:cNvSpPr>
            <a:spLocks noGrp="1"/>
          </p:cNvSpPr>
          <p:nvPr>
            <p:ph type="sldNum" sz="quarter" idx="12"/>
          </p:nvPr>
        </p:nvSpPr>
        <p:spPr/>
        <p:txBody>
          <a:bodyPr/>
          <a:lstStyle/>
          <a:p>
            <a:r>
              <a:rPr lang="en-US" dirty="0" smtClean="0"/>
              <a:t>22/25</a:t>
            </a:r>
            <a:endParaRPr lang="en-US" dirty="0"/>
          </a:p>
        </p:txBody>
      </p:sp>
      <p:sp>
        <p:nvSpPr>
          <p:cNvPr id="4" name="Rectangle 3"/>
          <p:cNvSpPr/>
          <p:nvPr/>
        </p:nvSpPr>
        <p:spPr>
          <a:xfrm>
            <a:off x="628649" y="371475"/>
            <a:ext cx="271462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Flow Chart</a:t>
            </a:r>
            <a:endParaRPr lang="en-US" sz="4000" dirty="0">
              <a:latin typeface="Times New Roman" panose="02020603050405020304" pitchFamily="18" charset="0"/>
              <a:cs typeface="Times New Roman" panose="02020603050405020304" pitchFamily="18" charset="0"/>
            </a:endParaRPr>
          </a:p>
        </p:txBody>
      </p:sp>
      <p:sp>
        <p:nvSpPr>
          <p:cNvPr id="5" name="Oval 4"/>
          <p:cNvSpPr/>
          <p:nvPr/>
        </p:nvSpPr>
        <p:spPr>
          <a:xfrm>
            <a:off x="5437584" y="1206257"/>
            <a:ext cx="1316833" cy="4531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Start</a:t>
            </a:r>
            <a:r>
              <a:rPr lang="en-US" dirty="0" smtClean="0"/>
              <a:t> </a:t>
            </a:r>
            <a:endParaRPr lang="en-US" dirty="0"/>
          </a:p>
        </p:txBody>
      </p:sp>
      <p:sp>
        <p:nvSpPr>
          <p:cNvPr id="6" name="Oval 5"/>
          <p:cNvSpPr/>
          <p:nvPr/>
        </p:nvSpPr>
        <p:spPr>
          <a:xfrm>
            <a:off x="5354836" y="4854462"/>
            <a:ext cx="1482328" cy="5400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End</a:t>
            </a:r>
            <a:r>
              <a:rPr lang="en-US" dirty="0" smtClean="0"/>
              <a:t> </a:t>
            </a:r>
            <a:endParaRPr lang="en-US" dirty="0"/>
          </a:p>
        </p:txBody>
      </p:sp>
      <p:sp>
        <p:nvSpPr>
          <p:cNvPr id="7" name="Rectangle 6"/>
          <p:cNvSpPr/>
          <p:nvPr/>
        </p:nvSpPr>
        <p:spPr>
          <a:xfrm>
            <a:off x="2647950" y="2205345"/>
            <a:ext cx="1390650" cy="680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Check for leakage</a:t>
            </a:r>
            <a:endParaRPr lang="en-US" sz="1600" dirty="0">
              <a:latin typeface="Times New Roman" panose="02020603050405020304" pitchFamily="18" charset="0"/>
              <a:cs typeface="Times New Roman" panose="02020603050405020304" pitchFamily="18" charset="0"/>
            </a:endParaRPr>
          </a:p>
        </p:txBody>
      </p:sp>
      <p:sp>
        <p:nvSpPr>
          <p:cNvPr id="8" name="Rectangle 7"/>
          <p:cNvSpPr/>
          <p:nvPr/>
        </p:nvSpPr>
        <p:spPr>
          <a:xfrm>
            <a:off x="7748586" y="3069383"/>
            <a:ext cx="1724027" cy="7192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Something went wrong</a:t>
            </a:r>
            <a:endParaRPr lang="en-US" sz="1600" dirty="0">
              <a:latin typeface="Times New Roman" panose="02020603050405020304" pitchFamily="18" charset="0"/>
              <a:cs typeface="Times New Roman" panose="02020603050405020304" pitchFamily="18" charset="0"/>
            </a:endParaRPr>
          </a:p>
        </p:txBody>
      </p:sp>
      <p:sp>
        <p:nvSpPr>
          <p:cNvPr id="10" name="Flowchart: Decision 9"/>
          <p:cNvSpPr/>
          <p:nvPr/>
        </p:nvSpPr>
        <p:spPr>
          <a:xfrm>
            <a:off x="4907756" y="2205345"/>
            <a:ext cx="2376488" cy="69466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Internet connection</a:t>
            </a:r>
            <a:r>
              <a:rPr lang="en-US" dirty="0" smtClean="0"/>
              <a:t>?</a:t>
            </a:r>
            <a:endParaRPr lang="en-US" dirty="0"/>
          </a:p>
        </p:txBody>
      </p:sp>
      <p:sp>
        <p:nvSpPr>
          <p:cNvPr id="11" name="Rectangle 10"/>
          <p:cNvSpPr/>
          <p:nvPr/>
        </p:nvSpPr>
        <p:spPr>
          <a:xfrm>
            <a:off x="5342334" y="3538585"/>
            <a:ext cx="1507332" cy="7333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Send SMS from online</a:t>
            </a:r>
            <a:endParaRPr lang="en-US" sz="1600" dirty="0">
              <a:latin typeface="Times New Roman" panose="02020603050405020304" pitchFamily="18" charset="0"/>
              <a:cs typeface="Times New Roman" panose="02020603050405020304" pitchFamily="18" charset="0"/>
            </a:endParaRPr>
          </a:p>
        </p:txBody>
      </p:sp>
      <p:sp>
        <p:nvSpPr>
          <p:cNvPr id="12" name="Flowchart: Decision 11"/>
          <p:cNvSpPr/>
          <p:nvPr/>
        </p:nvSpPr>
        <p:spPr>
          <a:xfrm>
            <a:off x="2021681" y="3335344"/>
            <a:ext cx="2643188" cy="11398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Does LPG sensor sense any leakage?</a:t>
            </a:r>
            <a:endParaRPr lang="en-US" sz="1600" dirty="0">
              <a:latin typeface="Times New Roman" panose="02020603050405020304" pitchFamily="18" charset="0"/>
              <a:cs typeface="Times New Roman" panose="02020603050405020304" pitchFamily="18" charset="0"/>
            </a:endParaRPr>
          </a:p>
        </p:txBody>
      </p:sp>
      <p:sp>
        <p:nvSpPr>
          <p:cNvPr id="42" name="Rectangle 41"/>
          <p:cNvSpPr/>
          <p:nvPr/>
        </p:nvSpPr>
        <p:spPr>
          <a:xfrm>
            <a:off x="3680220" y="5977035"/>
            <a:ext cx="4714875" cy="2857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Fig 3.5: Flow chart of the system with MQ-6</a:t>
            </a:r>
            <a:endParaRPr lang="en-US" sz="16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7759302" y="2124836"/>
            <a:ext cx="486030" cy="369332"/>
          </a:xfrm>
          <a:prstGeom prst="rect">
            <a:avLst/>
          </a:prstGeom>
          <a:noFill/>
        </p:spPr>
        <p:txBody>
          <a:bodyPr wrap="none" rtlCol="0">
            <a:spAutoFit/>
          </a:bodyPr>
          <a:lstStyle/>
          <a:p>
            <a:r>
              <a:rPr lang="en-US" dirty="0" smtClean="0"/>
              <a:t>NO</a:t>
            </a:r>
            <a:endParaRPr lang="en-US" dirty="0"/>
          </a:p>
        </p:txBody>
      </p:sp>
      <p:sp>
        <p:nvSpPr>
          <p:cNvPr id="44" name="TextBox 43"/>
          <p:cNvSpPr txBox="1"/>
          <p:nvPr/>
        </p:nvSpPr>
        <p:spPr>
          <a:xfrm>
            <a:off x="1742947" y="3393887"/>
            <a:ext cx="486030" cy="369332"/>
          </a:xfrm>
          <a:prstGeom prst="rect">
            <a:avLst/>
          </a:prstGeom>
          <a:noFill/>
        </p:spPr>
        <p:txBody>
          <a:bodyPr wrap="none" rtlCol="0">
            <a:spAutoFit/>
          </a:bodyPr>
          <a:lstStyle/>
          <a:p>
            <a:r>
              <a:rPr lang="en-US" dirty="0" smtClean="0"/>
              <a:t>NO</a:t>
            </a:r>
            <a:endParaRPr lang="en-US" dirty="0"/>
          </a:p>
        </p:txBody>
      </p:sp>
      <p:sp>
        <p:nvSpPr>
          <p:cNvPr id="45" name="TextBox 44"/>
          <p:cNvSpPr txBox="1"/>
          <p:nvPr/>
        </p:nvSpPr>
        <p:spPr>
          <a:xfrm>
            <a:off x="4562346" y="3406302"/>
            <a:ext cx="512641" cy="369332"/>
          </a:xfrm>
          <a:prstGeom prst="rect">
            <a:avLst/>
          </a:prstGeom>
          <a:noFill/>
        </p:spPr>
        <p:txBody>
          <a:bodyPr wrap="none" rtlCol="0">
            <a:spAutoFit/>
          </a:bodyPr>
          <a:lstStyle/>
          <a:p>
            <a:r>
              <a:rPr lang="en-US" dirty="0" smtClean="0"/>
              <a:t>YES</a:t>
            </a:r>
            <a:endParaRPr lang="en-US" dirty="0"/>
          </a:p>
        </p:txBody>
      </p:sp>
      <p:sp>
        <p:nvSpPr>
          <p:cNvPr id="46" name="TextBox 45"/>
          <p:cNvSpPr txBox="1"/>
          <p:nvPr/>
        </p:nvSpPr>
        <p:spPr>
          <a:xfrm>
            <a:off x="4270770" y="2141005"/>
            <a:ext cx="512641" cy="369332"/>
          </a:xfrm>
          <a:prstGeom prst="rect">
            <a:avLst/>
          </a:prstGeom>
          <a:noFill/>
        </p:spPr>
        <p:txBody>
          <a:bodyPr wrap="none" rtlCol="0">
            <a:spAutoFit/>
          </a:bodyPr>
          <a:lstStyle/>
          <a:p>
            <a:r>
              <a:rPr lang="en-US" dirty="0" smtClean="0"/>
              <a:t>YES</a:t>
            </a:r>
            <a:endParaRPr lang="en-US" dirty="0"/>
          </a:p>
        </p:txBody>
      </p:sp>
      <p:cxnSp>
        <p:nvCxnSpPr>
          <p:cNvPr id="21" name="Straight Arrow Connector 20"/>
          <p:cNvCxnSpPr>
            <a:stCxn id="5" idx="4"/>
            <a:endCxn id="10" idx="0"/>
          </p:cNvCxnSpPr>
          <p:nvPr/>
        </p:nvCxnSpPr>
        <p:spPr>
          <a:xfrm flipH="1">
            <a:off x="6096000" y="1659456"/>
            <a:ext cx="1" cy="5458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2" idx="3"/>
            <a:endCxn id="11" idx="1"/>
          </p:cNvCxnSpPr>
          <p:nvPr/>
        </p:nvCxnSpPr>
        <p:spPr>
          <a:xfrm>
            <a:off x="4664869" y="3905273"/>
            <a:ext cx="67746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6" idx="0"/>
          </p:cNvCxnSpPr>
          <p:nvPr/>
        </p:nvCxnSpPr>
        <p:spPr>
          <a:xfrm>
            <a:off x="6089924" y="4290267"/>
            <a:ext cx="6076" cy="564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0" idx="3"/>
          </p:cNvCxnSpPr>
          <p:nvPr/>
        </p:nvCxnSpPr>
        <p:spPr>
          <a:xfrm>
            <a:off x="7284244" y="2552675"/>
            <a:ext cx="1559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7" idx="1"/>
          </p:cNvCxnSpPr>
          <p:nvPr/>
        </p:nvCxnSpPr>
        <p:spPr>
          <a:xfrm flipV="1">
            <a:off x="1566082" y="2545816"/>
            <a:ext cx="1081868" cy="6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843963" y="2552675"/>
            <a:ext cx="0" cy="5458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566081" y="2545815"/>
            <a:ext cx="131" cy="135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2" idx="1"/>
          </p:cNvCxnSpPr>
          <p:nvPr/>
        </p:nvCxnSpPr>
        <p:spPr>
          <a:xfrm flipH="1" flipV="1">
            <a:off x="1566211" y="3905272"/>
            <a:ext cx="45547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7" idx="3"/>
          </p:cNvCxnSpPr>
          <p:nvPr/>
        </p:nvCxnSpPr>
        <p:spPr>
          <a:xfrm flipH="1" flipV="1">
            <a:off x="4038600" y="2545816"/>
            <a:ext cx="869156" cy="2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2" idx="0"/>
          </p:cNvCxnSpPr>
          <p:nvPr/>
        </p:nvCxnSpPr>
        <p:spPr>
          <a:xfrm>
            <a:off x="3343275" y="2886286"/>
            <a:ext cx="0" cy="449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a:stCxn id="8" idx="3"/>
          </p:cNvCxnSpPr>
          <p:nvPr/>
        </p:nvCxnSpPr>
        <p:spPr>
          <a:xfrm>
            <a:off x="9472613" y="3429000"/>
            <a:ext cx="28575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9758363" y="1432855"/>
            <a:ext cx="1" cy="1987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5" idx="6"/>
          </p:cNvCxnSpPr>
          <p:nvPr/>
        </p:nvCxnSpPr>
        <p:spPr>
          <a:xfrm flipH="1">
            <a:off x="6754417" y="1432855"/>
            <a:ext cx="3003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511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FIRE AND GAS LEAK DETECTION SYSTEM USING IoT</a:t>
            </a:r>
            <a:endParaRPr lang="en-US"/>
          </a:p>
        </p:txBody>
      </p:sp>
      <p:sp>
        <p:nvSpPr>
          <p:cNvPr id="3" name="Slide Number Placeholder 2"/>
          <p:cNvSpPr>
            <a:spLocks noGrp="1"/>
          </p:cNvSpPr>
          <p:nvPr>
            <p:ph type="sldNum" sz="quarter" idx="12"/>
          </p:nvPr>
        </p:nvSpPr>
        <p:spPr/>
        <p:txBody>
          <a:bodyPr/>
          <a:lstStyle/>
          <a:p>
            <a:r>
              <a:rPr lang="en-US" dirty="0" smtClean="0"/>
              <a:t>23/25</a:t>
            </a:r>
            <a:endParaRPr lang="en-US" dirty="0"/>
          </a:p>
        </p:txBody>
      </p:sp>
      <p:sp>
        <p:nvSpPr>
          <p:cNvPr id="4" name="Oval 3"/>
          <p:cNvSpPr/>
          <p:nvPr/>
        </p:nvSpPr>
        <p:spPr>
          <a:xfrm>
            <a:off x="5322093" y="757825"/>
            <a:ext cx="1547813" cy="657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Start</a:t>
            </a:r>
            <a:r>
              <a:rPr lang="en-US" dirty="0" smtClean="0"/>
              <a:t> </a:t>
            </a:r>
            <a:endParaRPr lang="en-US" dirty="0"/>
          </a:p>
        </p:txBody>
      </p:sp>
      <p:sp>
        <p:nvSpPr>
          <p:cNvPr id="6" name="Rectangle 5"/>
          <p:cNvSpPr/>
          <p:nvPr/>
        </p:nvSpPr>
        <p:spPr>
          <a:xfrm>
            <a:off x="742949" y="164896"/>
            <a:ext cx="271462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Flow Chart</a:t>
            </a:r>
            <a:endParaRPr lang="en-US" sz="4000"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5444728" y="1783001"/>
            <a:ext cx="1302543" cy="6126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latin typeface="Times New Roman" panose="02020603050405020304" pitchFamily="18" charset="0"/>
                <a:cs typeface="Times New Roman" panose="02020603050405020304" pitchFamily="18" charset="0"/>
              </a:rPr>
              <a:t>NodeMCU</a:t>
            </a:r>
            <a:endParaRPr lang="en-US" sz="1600" dirty="0">
              <a:latin typeface="Times New Roman" panose="02020603050405020304" pitchFamily="18" charset="0"/>
              <a:cs typeface="Times New Roman" panose="02020603050405020304" pitchFamily="18" charset="0"/>
            </a:endParaRPr>
          </a:p>
        </p:txBody>
      </p:sp>
      <p:sp>
        <p:nvSpPr>
          <p:cNvPr id="8" name="Flowchart: Decision 7"/>
          <p:cNvSpPr/>
          <p:nvPr/>
        </p:nvSpPr>
        <p:spPr>
          <a:xfrm>
            <a:off x="4854773" y="2750681"/>
            <a:ext cx="2482454" cy="105107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Internet connection</a:t>
            </a:r>
            <a:endParaRPr lang="en-US" sz="1600" dirty="0">
              <a:latin typeface="Times New Roman" panose="02020603050405020304" pitchFamily="18" charset="0"/>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9" name="Flowchart: Magnetic Disk 8"/>
          <p:cNvSpPr/>
          <p:nvPr/>
        </p:nvSpPr>
        <p:spPr>
          <a:xfrm>
            <a:off x="6962773" y="4402852"/>
            <a:ext cx="1190627" cy="112871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Data </a:t>
            </a:r>
          </a:p>
          <a:p>
            <a:pPr algn="ctr"/>
            <a:r>
              <a:rPr lang="en-US" sz="1600" dirty="0" smtClean="0">
                <a:latin typeface="Times New Roman" panose="02020603050405020304" pitchFamily="18" charset="0"/>
                <a:cs typeface="Times New Roman" panose="02020603050405020304" pitchFamily="18" charset="0"/>
              </a:rPr>
              <a:t>server</a:t>
            </a:r>
            <a:endParaRPr lang="en-US" sz="1600" dirty="0">
              <a:latin typeface="Times New Roman" panose="02020603050405020304" pitchFamily="18" charset="0"/>
              <a:cs typeface="Times New Roman" panose="02020603050405020304" pitchFamily="18" charset="0"/>
            </a:endParaRPr>
          </a:p>
        </p:txBody>
      </p:sp>
      <p:sp>
        <p:nvSpPr>
          <p:cNvPr id="10" name="Flowchart: Decision 9"/>
          <p:cNvSpPr/>
          <p:nvPr/>
        </p:nvSpPr>
        <p:spPr>
          <a:xfrm>
            <a:off x="3078956" y="3721862"/>
            <a:ext cx="2257424" cy="119692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DHT11 data received?</a:t>
            </a:r>
            <a:endParaRPr lang="en-US" sz="1600" dirty="0">
              <a:latin typeface="Times New Roman" panose="02020603050405020304" pitchFamily="18" charset="0"/>
              <a:cs typeface="Times New Roman" panose="02020603050405020304" pitchFamily="18" charset="0"/>
            </a:endParaRPr>
          </a:p>
        </p:txBody>
      </p:sp>
      <p:sp>
        <p:nvSpPr>
          <p:cNvPr id="13" name="Moon 12"/>
          <p:cNvSpPr/>
          <p:nvPr/>
        </p:nvSpPr>
        <p:spPr>
          <a:xfrm rot="16200000">
            <a:off x="7458845" y="4091855"/>
            <a:ext cx="198486" cy="1190628"/>
          </a:xfrm>
          <a:prstGeom prst="mo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3600451" y="5690359"/>
            <a:ext cx="4668440" cy="50562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Fig 3.6: Flow chart of the system with DHT11 module</a:t>
            </a:r>
            <a:endParaRPr lang="en-US" sz="1600" dirty="0">
              <a:latin typeface="Times New Roman" panose="02020603050405020304" pitchFamily="18" charset="0"/>
              <a:cs typeface="Times New Roman" panose="02020603050405020304" pitchFamily="18" charset="0"/>
            </a:endParaRPr>
          </a:p>
        </p:txBody>
      </p:sp>
      <p:cxnSp>
        <p:nvCxnSpPr>
          <p:cNvPr id="11" name="Straight Arrow Connector 10"/>
          <p:cNvCxnSpPr>
            <a:stCxn id="4" idx="4"/>
            <a:endCxn id="7" idx="0"/>
          </p:cNvCxnSpPr>
          <p:nvPr/>
        </p:nvCxnSpPr>
        <p:spPr>
          <a:xfrm>
            <a:off x="6096000" y="1415050"/>
            <a:ext cx="0" cy="367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6"/>
          </p:cNvCxnSpPr>
          <p:nvPr/>
        </p:nvCxnSpPr>
        <p:spPr>
          <a:xfrm flipH="1">
            <a:off x="6869906" y="1086437"/>
            <a:ext cx="10572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7923311" y="1079296"/>
            <a:ext cx="7443" cy="21969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8" idx="3"/>
          </p:cNvCxnSpPr>
          <p:nvPr/>
        </p:nvCxnSpPr>
        <p:spPr>
          <a:xfrm flipH="1">
            <a:off x="7337227" y="3276219"/>
            <a:ext cx="593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558086" y="4305655"/>
            <a:ext cx="0" cy="26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81712" y="2395649"/>
            <a:ext cx="0" cy="367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341146" y="4284252"/>
            <a:ext cx="2216940" cy="21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202904" y="3271074"/>
            <a:ext cx="0" cy="450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202904" y="3271074"/>
            <a:ext cx="651870" cy="5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7" idx="1"/>
          </p:cNvCxnSpPr>
          <p:nvPr/>
        </p:nvCxnSpPr>
        <p:spPr>
          <a:xfrm flipV="1">
            <a:off x="2797686" y="2089325"/>
            <a:ext cx="2647042" cy="7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812850" y="4294953"/>
            <a:ext cx="291407" cy="25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2812850" y="2089325"/>
            <a:ext cx="1" cy="223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261246" y="2897718"/>
            <a:ext cx="570990"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YES</a:t>
            </a:r>
            <a:endParaRPr lang="en-US" sz="16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6081712" y="3979027"/>
            <a:ext cx="570990"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YES</a:t>
            </a:r>
            <a:endParaRPr lang="en-US" sz="16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7249818" y="2847787"/>
            <a:ext cx="479618"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NO</a:t>
            </a:r>
            <a:endParaRPr lang="en-US" sz="16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2856714" y="3839131"/>
            <a:ext cx="479618"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NO</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457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US" sz="4000"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Fastest real-time monitoring is the key point of this proposed project. Reviewing of existing system of gas leakage detector, we emphasized on the fastest time response and correct measurement of temperature as soon as possible. This system is surely cost-effective with respect to our country than the existing one and easy to use. The proposed system shows up data every 2 seconds. However, the system must be designed and implemented carefully to avoid irrelevant result.</a:t>
            </a:r>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24/25</a:t>
            </a:r>
            <a:endParaRPr lang="en-US" dirty="0"/>
          </a:p>
        </p:txBody>
      </p:sp>
    </p:spTree>
    <p:extLst>
      <p:ext uri="{BB962C8B-B14F-4D97-AF65-F5344CB8AC3E}">
        <p14:creationId xmlns:p14="http://schemas.microsoft.com/office/powerpoint/2010/main" val="3386577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FIRE AND GAS LEAK DETECTION SYSTEM USING IoT</a:t>
            </a:r>
            <a:endParaRPr lang="en-US"/>
          </a:p>
        </p:txBody>
      </p:sp>
      <p:sp>
        <p:nvSpPr>
          <p:cNvPr id="3" name="Slide Number Placeholder 2"/>
          <p:cNvSpPr>
            <a:spLocks noGrp="1"/>
          </p:cNvSpPr>
          <p:nvPr>
            <p:ph type="sldNum" sz="quarter" idx="12"/>
          </p:nvPr>
        </p:nvSpPr>
        <p:spPr/>
        <p:txBody>
          <a:bodyPr/>
          <a:lstStyle/>
          <a:p>
            <a:r>
              <a:rPr lang="en-US" dirty="0" smtClean="0"/>
              <a:t>25/25</a:t>
            </a:r>
            <a:endParaRPr lang="en-US" dirty="0"/>
          </a:p>
        </p:txBody>
      </p:sp>
      <p:sp>
        <p:nvSpPr>
          <p:cNvPr id="4" name="TextBox 3"/>
          <p:cNvSpPr txBox="1"/>
          <p:nvPr/>
        </p:nvSpPr>
        <p:spPr>
          <a:xfrm>
            <a:off x="3864768" y="2782669"/>
            <a:ext cx="4462463"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THANK YOU!</a:t>
            </a:r>
            <a:endParaRPr lang="en-US" dirty="0"/>
          </a:p>
        </p:txBody>
      </p:sp>
    </p:spTree>
    <p:extLst>
      <p:ext uri="{BB962C8B-B14F-4D97-AF65-F5344CB8AC3E}">
        <p14:creationId xmlns:p14="http://schemas.microsoft.com/office/powerpoint/2010/main" val="2211365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rPr>
              <a:t>Introduction</a:t>
            </a:r>
            <a:endParaRPr lang="en-US" sz="4000" dirty="0">
              <a:latin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device is intended for using in household safety where appliances  and heaters that use natural gas and liquid petroleum gas (LPG) may be a source of risk. Therefore, we are proposing a system that will detect the gas leakage and to notify people through their smart devices via internet</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2/25</a:t>
            </a:r>
            <a:endParaRPr lang="en-US" dirty="0"/>
          </a:p>
        </p:txBody>
      </p:sp>
    </p:spTree>
    <p:extLst>
      <p:ext uri="{BB962C8B-B14F-4D97-AF65-F5344CB8AC3E}">
        <p14:creationId xmlns:p14="http://schemas.microsoft.com/office/powerpoint/2010/main" val="1900260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Objective</a:t>
            </a:r>
            <a:endParaRPr lang="en-US" sz="4000" dirty="0"/>
          </a:p>
        </p:txBody>
      </p:sp>
      <p:sp>
        <p:nvSpPr>
          <p:cNvPr id="3" name="Content Placeholder 2"/>
          <p:cNvSpPr>
            <a:spLocks noGrp="1"/>
          </p:cNvSpPr>
          <p:nvPr>
            <p:ph idx="1"/>
          </p:nvPr>
        </p:nvSpPr>
        <p:spPr/>
        <p:txBody>
          <a:bodyPr/>
          <a:lstStyle/>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Identifying potentially hazardous gas leak by sensors</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In case of temperature increasing in surrounding, gives a hint of firing in advance by dint of temperature sensor.</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3/25</a:t>
            </a:r>
            <a:endParaRPr lang="en-US" dirty="0"/>
          </a:p>
        </p:txBody>
      </p:sp>
    </p:spTree>
    <p:extLst>
      <p:ext uri="{BB962C8B-B14F-4D97-AF65-F5344CB8AC3E}">
        <p14:creationId xmlns:p14="http://schemas.microsoft.com/office/powerpoint/2010/main" val="308441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8730"/>
            <a:ext cx="10575147" cy="585530"/>
          </a:xfrm>
        </p:spPr>
        <p:txBody>
          <a:bodyPr>
            <a:normAutofit fontScale="90000"/>
          </a:bodyPr>
          <a:lstStyle/>
          <a:p>
            <a:r>
              <a:rPr lang="en-US" dirty="0" smtClean="0">
                <a:latin typeface="Times New Roman" panose="02020603050405020304" pitchFamily="18" charset="0"/>
                <a:cs typeface="Times New Roman" panose="02020603050405020304" pitchFamily="18" charset="0"/>
              </a:rPr>
              <a:t>Existing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4/25</a:t>
            </a:r>
            <a:endParaRPr lang="en-US" dirty="0"/>
          </a:p>
        </p:txBody>
      </p:sp>
      <p:sp>
        <p:nvSpPr>
          <p:cNvPr id="8" name="Rectangle 7"/>
          <p:cNvSpPr/>
          <p:nvPr/>
        </p:nvSpPr>
        <p:spPr>
          <a:xfrm>
            <a:off x="1863077" y="4177411"/>
            <a:ext cx="914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MQ-6</a:t>
            </a:r>
            <a:endParaRPr lang="en-US" dirty="0"/>
          </a:p>
        </p:txBody>
      </p:sp>
      <p:sp>
        <p:nvSpPr>
          <p:cNvPr id="9" name="Rectangle 8"/>
          <p:cNvSpPr/>
          <p:nvPr/>
        </p:nvSpPr>
        <p:spPr>
          <a:xfrm>
            <a:off x="3711949" y="4177411"/>
            <a:ext cx="1125828"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 converter</a:t>
            </a:r>
            <a:endParaRPr lang="en-US" dirty="0"/>
          </a:p>
        </p:txBody>
      </p:sp>
      <p:sp>
        <p:nvSpPr>
          <p:cNvPr id="10" name="Rectangle 9"/>
          <p:cNvSpPr/>
          <p:nvPr/>
        </p:nvSpPr>
        <p:spPr>
          <a:xfrm>
            <a:off x="8437487" y="4177411"/>
            <a:ext cx="914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Buzzer</a:t>
            </a:r>
            <a:endParaRPr lang="en-US" dirty="0"/>
          </a:p>
        </p:txBody>
      </p:sp>
      <p:sp>
        <p:nvSpPr>
          <p:cNvPr id="11" name="Rectangle 10"/>
          <p:cNvSpPr/>
          <p:nvPr/>
        </p:nvSpPr>
        <p:spPr>
          <a:xfrm>
            <a:off x="7022941" y="4177411"/>
            <a:ext cx="914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DC motor</a:t>
            </a:r>
            <a:endParaRPr lang="en-US" dirty="0"/>
          </a:p>
        </p:txBody>
      </p:sp>
      <p:sp>
        <p:nvSpPr>
          <p:cNvPr id="12" name="Rectangle 11"/>
          <p:cNvSpPr/>
          <p:nvPr/>
        </p:nvSpPr>
        <p:spPr>
          <a:xfrm>
            <a:off x="5354004" y="4177411"/>
            <a:ext cx="1166611"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Micro controller</a:t>
            </a:r>
            <a:endParaRPr lang="en-US" dirty="0"/>
          </a:p>
        </p:txBody>
      </p:sp>
      <p:cxnSp>
        <p:nvCxnSpPr>
          <p:cNvPr id="14" name="Straight Arrow Connector 13"/>
          <p:cNvCxnSpPr>
            <a:stCxn id="8" idx="3"/>
            <a:endCxn id="9" idx="1"/>
          </p:cNvCxnSpPr>
          <p:nvPr/>
        </p:nvCxnSpPr>
        <p:spPr>
          <a:xfrm>
            <a:off x="2777477" y="4634611"/>
            <a:ext cx="9344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0" idx="1"/>
          </p:cNvCxnSpPr>
          <p:nvPr/>
        </p:nvCxnSpPr>
        <p:spPr>
          <a:xfrm>
            <a:off x="7937341" y="4634611"/>
            <a:ext cx="5001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1"/>
          </p:cNvCxnSpPr>
          <p:nvPr/>
        </p:nvCxnSpPr>
        <p:spPr>
          <a:xfrm>
            <a:off x="6522795" y="4634611"/>
            <a:ext cx="5001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1"/>
          </p:cNvCxnSpPr>
          <p:nvPr/>
        </p:nvCxnSpPr>
        <p:spPr>
          <a:xfrm>
            <a:off x="4851678" y="4634611"/>
            <a:ext cx="5023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2"/>
          <p:cNvSpPr>
            <a:spLocks noGrp="1"/>
          </p:cNvSpPr>
          <p:nvPr>
            <p:ph idx="1"/>
          </p:nvPr>
        </p:nvSpPr>
        <p:spPr/>
        <p:txBody>
          <a:bodyPr>
            <a:normAutofit/>
          </a:bodyPr>
          <a:lstStyle/>
          <a:p>
            <a:pPr>
              <a:lnSpc>
                <a:spcPct val="100000"/>
              </a:lnSpc>
            </a:pPr>
            <a:r>
              <a:rPr lang="en-US" sz="2400" dirty="0" smtClean="0">
                <a:latin typeface="Times New Roman" panose="02020603050405020304" pitchFamily="18" charset="0"/>
                <a:cs typeface="Times New Roman" panose="02020603050405020304" pitchFamily="18" charset="0"/>
              </a:rPr>
              <a:t>ADC was used to convert analog signal to digital. </a:t>
            </a:r>
          </a:p>
          <a:p>
            <a:pPr>
              <a:lnSpc>
                <a:spcPct val="100000"/>
              </a:lnSpc>
            </a:pPr>
            <a:r>
              <a:rPr lang="en-US" sz="2400" dirty="0" smtClean="0">
                <a:latin typeface="Times New Roman" panose="02020603050405020304" pitchFamily="18" charset="0"/>
                <a:cs typeface="Times New Roman" panose="02020603050405020304" pitchFamily="18" charset="0"/>
              </a:rPr>
              <a:t>It works offline;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no internet is necessary.</a:t>
            </a:r>
          </a:p>
          <a:p>
            <a:pPr>
              <a:lnSpc>
                <a:spcPct val="100000"/>
              </a:lnSpc>
            </a:pPr>
            <a:r>
              <a:rPr lang="en-US" sz="2400" dirty="0" smtClean="0">
                <a:latin typeface="Times New Roman" panose="02020603050405020304" pitchFamily="18" charset="0"/>
                <a:cs typeface="Times New Roman" panose="02020603050405020304" pitchFamily="18" charset="0"/>
              </a:rPr>
              <a:t>It alerts people by using a buzzer.</a:t>
            </a:r>
          </a:p>
          <a:p>
            <a:pPr>
              <a:lnSpc>
                <a:spcPct val="100000"/>
              </a:lnSpc>
            </a:pPr>
            <a:r>
              <a:rPr lang="en-US" sz="2400" dirty="0" smtClean="0">
                <a:latin typeface="Times New Roman" panose="02020603050405020304" pitchFamily="18" charset="0"/>
                <a:cs typeface="Times New Roman" panose="02020603050405020304" pitchFamily="18" charset="0"/>
              </a:rPr>
              <a:t>It is comparatively costly.</a:t>
            </a:r>
          </a:p>
        </p:txBody>
      </p:sp>
      <p:sp>
        <p:nvSpPr>
          <p:cNvPr id="29" name="TextBox 28"/>
          <p:cNvSpPr txBox="1"/>
          <p:nvPr/>
        </p:nvSpPr>
        <p:spPr>
          <a:xfrm>
            <a:off x="3179438" y="5271198"/>
            <a:ext cx="5833123" cy="923330"/>
          </a:xfrm>
          <a:prstGeom prst="rect">
            <a:avLst/>
          </a:prstGeom>
          <a:noFill/>
        </p:spPr>
        <p:txBody>
          <a:bodyPr wrap="square" rtlCol="0">
            <a:spAutoFit/>
          </a:bodyPr>
          <a:lstStyle/>
          <a:p>
            <a:r>
              <a:rPr lang="en-US" dirty="0" smtClean="0">
                <a:cs typeface="Times New Roman" panose="02020603050405020304" pitchFamily="18" charset="0"/>
              </a:rPr>
              <a:t>Fig 1: Block diagram of an automated LPG gas leakage detector and control</a:t>
            </a:r>
          </a:p>
          <a:p>
            <a:endParaRPr lang="en-US" b="1" dirty="0"/>
          </a:p>
        </p:txBody>
      </p:sp>
    </p:spTree>
    <p:extLst>
      <p:ext uri="{BB962C8B-B14F-4D97-AF65-F5344CB8AC3E}">
        <p14:creationId xmlns:p14="http://schemas.microsoft.com/office/powerpoint/2010/main" val="498046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6176"/>
            <a:ext cx="10515600" cy="1000036"/>
          </a:xfrm>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Drawback of Existing </a:t>
            </a:r>
            <a:r>
              <a:rPr lang="en-US" sz="4000" dirty="0">
                <a:latin typeface="Times New Roman" panose="02020603050405020304" pitchFamily="18" charset="0"/>
                <a:cs typeface="Times New Roman" panose="02020603050405020304" pitchFamily="18" charset="0"/>
              </a:rPr>
              <a:t>S</a:t>
            </a:r>
            <a:r>
              <a:rPr lang="en-US" sz="4000" dirty="0" smtClean="0">
                <a:solidFill>
                  <a:schemeClr val="tx1"/>
                </a:solidFill>
                <a:latin typeface="Times New Roman" panose="02020603050405020304" pitchFamily="18" charset="0"/>
                <a:cs typeface="Times New Roman" panose="02020603050405020304" pitchFamily="18" charset="0"/>
              </a:rPr>
              <a:t>ystem</a:t>
            </a:r>
            <a:endParaRPr lang="en-US" sz="4000" dirty="0"/>
          </a:p>
        </p:txBody>
      </p:sp>
      <p:sp>
        <p:nvSpPr>
          <p:cNvPr id="3" name="Content Placeholder 2"/>
          <p:cNvSpPr>
            <a:spLocks noGrp="1"/>
          </p:cNvSpPr>
          <p:nvPr>
            <p:ph idx="1"/>
          </p:nvPr>
        </p:nvSpPr>
        <p:spPr/>
        <p:txBody>
          <a:bodyPr/>
          <a:lstStyle/>
          <a:p>
            <a:pPr>
              <a:lnSpc>
                <a:spcPct val="150000"/>
              </a:lnSpc>
            </a:pPr>
            <a:r>
              <a:rPr lang="en-US" sz="2400" dirty="0" smtClean="0">
                <a:latin typeface="Times New Roman" panose="02020603050405020304" pitchFamily="18" charset="0"/>
                <a:cs typeface="Times New Roman" panose="02020603050405020304" pitchFamily="18" charset="0"/>
              </a:rPr>
              <a:t> If error signaling occurs in ADC converter then user may not be alarmed at the time of danger.</a:t>
            </a:r>
          </a:p>
          <a:p>
            <a:pPr>
              <a:lnSpc>
                <a:spcPct val="150000"/>
              </a:lnSpc>
            </a:pPr>
            <a:r>
              <a:rPr lang="en-US" sz="2400" dirty="0" smtClean="0">
                <a:latin typeface="Times New Roman" panose="02020603050405020304" pitchFamily="18" charset="0"/>
                <a:cs typeface="Times New Roman" panose="02020603050405020304" pitchFamily="18" charset="0"/>
              </a:rPr>
              <a:t> This system may face complexity while implementing.</a:t>
            </a:r>
          </a:p>
          <a:p>
            <a:pPr>
              <a:lnSpc>
                <a:spcPct val="150000"/>
              </a:lnSpc>
            </a:pPr>
            <a:r>
              <a:rPr lang="en-US" sz="2400" dirty="0" smtClean="0">
                <a:latin typeface="Times New Roman" panose="02020603050405020304" pitchFamily="18" charset="0"/>
                <a:cs typeface="Times New Roman" panose="02020603050405020304" pitchFamily="18" charset="0"/>
              </a:rPr>
              <a:t> This system is a long-time process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5/25</a:t>
            </a:r>
            <a:endParaRPr lang="en-US" dirty="0"/>
          </a:p>
        </p:txBody>
      </p:sp>
    </p:spTree>
    <p:extLst>
      <p:ext uri="{BB962C8B-B14F-4D97-AF65-F5344CB8AC3E}">
        <p14:creationId xmlns:p14="http://schemas.microsoft.com/office/powerpoint/2010/main" val="767818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7"/>
            <a:ext cx="10515600" cy="871247"/>
          </a:xfrm>
        </p:spPr>
        <p:txBody>
          <a:bodyPr>
            <a:normAutofit/>
          </a:bodyPr>
          <a:lstStyle/>
          <a:p>
            <a:r>
              <a:rPr lang="en-US" sz="4000" dirty="0">
                <a:latin typeface="Times New Roman" panose="02020603050405020304" pitchFamily="18" charset="0"/>
                <a:cs typeface="Times New Roman" panose="02020603050405020304" pitchFamily="18" charset="0"/>
              </a:rPr>
              <a:t>Proposed </a:t>
            </a:r>
            <a:r>
              <a:rPr lang="en-US" sz="4000" dirty="0" smtClean="0">
                <a:latin typeface="Times New Roman" panose="02020603050405020304" pitchFamily="18" charset="0"/>
                <a:cs typeface="Times New Roman" panose="02020603050405020304" pitchFamily="18" charset="0"/>
              </a:rPr>
              <a:t>System</a:t>
            </a:r>
            <a:endParaRPr lang="en-US" sz="4000" dirty="0"/>
          </a:p>
        </p:txBody>
      </p:sp>
      <p:sp>
        <p:nvSpPr>
          <p:cNvPr id="3" name="Content Placeholder 2"/>
          <p:cNvSpPr>
            <a:spLocks noGrp="1"/>
          </p:cNvSpPr>
          <p:nvPr>
            <p:ph idx="1"/>
          </p:nvPr>
        </p:nvSpPr>
        <p:spPr>
          <a:xfrm>
            <a:off x="838200" y="1094704"/>
            <a:ext cx="10515600" cy="5261646"/>
          </a:xfrm>
        </p:spPr>
        <p:txBody>
          <a:bodyPr>
            <a:normAutofit fontScale="25000" lnSpcReduction="20000"/>
          </a:bodyPr>
          <a:lstStyle/>
          <a:p>
            <a:pPr algn="just">
              <a:lnSpc>
                <a:spcPct val="150000"/>
              </a:lnSpc>
            </a:pPr>
            <a:r>
              <a:rPr lang="en-GB" sz="9600" dirty="0">
                <a:latin typeface="Times New Roman" panose="02020603050405020304" pitchFamily="18" charset="0"/>
                <a:cs typeface="Times New Roman" panose="02020603050405020304" pitchFamily="18" charset="0"/>
              </a:rPr>
              <a:t>Our proposed system detects gas leakage and also it will be able to alert people in time of firing. It reads current room temperature and humidity.</a:t>
            </a:r>
          </a:p>
          <a:p>
            <a:pPr algn="just">
              <a:lnSpc>
                <a:spcPct val="150000"/>
              </a:lnSpc>
            </a:pPr>
            <a:r>
              <a:rPr lang="en-GB" sz="9600" dirty="0">
                <a:latin typeface="Times New Roman" panose="02020603050405020304" pitchFamily="18" charset="0"/>
                <a:cs typeface="Times New Roman" panose="02020603050405020304" pitchFamily="18" charset="0"/>
              </a:rPr>
              <a:t>This system uses MQ-6 sensor that is highly sensitive to flammable gases and LPG and smoke or fire. </a:t>
            </a:r>
          </a:p>
          <a:p>
            <a:pPr algn="just">
              <a:lnSpc>
                <a:spcPct val="150000"/>
              </a:lnSpc>
            </a:pPr>
            <a:r>
              <a:rPr lang="en-GB" sz="9600" dirty="0">
                <a:latin typeface="Times New Roman" panose="02020603050405020304" pitchFamily="18" charset="0"/>
                <a:cs typeface="Times New Roman" panose="02020603050405020304" pitchFamily="18" charset="0"/>
              </a:rPr>
              <a:t>This proposed system consists of a device with </a:t>
            </a:r>
            <a:r>
              <a:rPr lang="en-GB" sz="9600" dirty="0" smtClean="0">
                <a:latin typeface="Times New Roman" panose="02020603050405020304" pitchFamily="18" charset="0"/>
                <a:cs typeface="Times New Roman" panose="02020603050405020304" pitchFamily="18" charset="0"/>
              </a:rPr>
              <a:t>a </a:t>
            </a:r>
            <a:r>
              <a:rPr lang="en-GB" sz="9600" dirty="0" err="1" smtClean="0">
                <a:latin typeface="Times New Roman" panose="02020603050405020304" pitchFamily="18" charset="0"/>
                <a:cs typeface="Times New Roman" panose="02020603050405020304" pitchFamily="18" charset="0"/>
              </a:rPr>
              <a:t>WiFi</a:t>
            </a:r>
            <a:r>
              <a:rPr lang="en-GB" sz="9600" dirty="0" smtClean="0">
                <a:latin typeface="Times New Roman" panose="02020603050405020304" pitchFamily="18" charset="0"/>
                <a:cs typeface="Times New Roman" panose="02020603050405020304" pitchFamily="18" charset="0"/>
              </a:rPr>
              <a:t> </a:t>
            </a:r>
            <a:r>
              <a:rPr lang="en-GB" sz="9600" dirty="0">
                <a:latin typeface="Times New Roman" panose="02020603050405020304" pitchFamily="18" charset="0"/>
                <a:cs typeface="Times New Roman" panose="02020603050405020304" pitchFamily="18" charset="0"/>
              </a:rPr>
              <a:t>module.</a:t>
            </a:r>
          </a:p>
          <a:p>
            <a:pPr algn="just">
              <a:lnSpc>
                <a:spcPct val="150000"/>
              </a:lnSpc>
            </a:pPr>
            <a:r>
              <a:rPr lang="en-GB" sz="9600" dirty="0">
                <a:latin typeface="Times New Roman" panose="02020603050405020304" pitchFamily="18" charset="0"/>
                <a:cs typeface="Times New Roman" panose="02020603050405020304" pitchFamily="18" charset="0"/>
              </a:rPr>
              <a:t>This system uses a built-in software application for receiving data and  notifying the users through SMS.</a:t>
            </a:r>
          </a:p>
          <a:p>
            <a:pPr algn="just">
              <a:lnSpc>
                <a:spcPct val="150000"/>
              </a:lnSpc>
            </a:pPr>
            <a:r>
              <a:rPr lang="en-US" sz="9600" dirty="0">
                <a:latin typeface="Times New Roman" panose="02020603050405020304" pitchFamily="18" charset="0"/>
                <a:cs typeface="Times New Roman" panose="02020603050405020304" pitchFamily="18" charset="0"/>
              </a:rPr>
              <a:t>The system can be used for other applications in the industry or factory that depend on LPG and natural gas.</a:t>
            </a:r>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6/25</a:t>
            </a:r>
            <a:endParaRPr lang="en-US" dirty="0"/>
          </a:p>
        </p:txBody>
      </p:sp>
    </p:spTree>
    <p:extLst>
      <p:ext uri="{BB962C8B-B14F-4D97-AF65-F5344CB8AC3E}">
        <p14:creationId xmlns:p14="http://schemas.microsoft.com/office/powerpoint/2010/main" val="414641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523"/>
            <a:ext cx="10515600" cy="806852"/>
          </a:xfrm>
        </p:spPr>
        <p:txBody>
          <a:bodyPr>
            <a:normAutofit/>
          </a:bodyPr>
          <a:lstStyle/>
          <a:p>
            <a:r>
              <a:rPr lang="en-US" sz="4000" dirty="0">
                <a:latin typeface="Times New Roman" panose="02020603050405020304" pitchFamily="18" charset="0"/>
                <a:cs typeface="Times New Roman" panose="02020603050405020304" pitchFamily="18" charset="0"/>
              </a:rPr>
              <a:t>Our </a:t>
            </a:r>
            <a:r>
              <a:rPr lang="en-US" sz="4000" dirty="0" smtClean="0">
                <a:latin typeface="Times New Roman" panose="02020603050405020304" pitchFamily="18" charset="0"/>
                <a:cs typeface="Times New Roman" panose="02020603050405020304" pitchFamily="18" charset="0"/>
              </a:rPr>
              <a:t>Project </a:t>
            </a:r>
            <a:r>
              <a:rPr lang="en-US" sz="4000" dirty="0">
                <a:latin typeface="Times New Roman" panose="02020603050405020304" pitchFamily="18" charset="0"/>
                <a:cs typeface="Times New Roman" panose="02020603050405020304" pitchFamily="18" charset="0"/>
              </a:rPr>
              <a:t>F</a:t>
            </a:r>
            <a:r>
              <a:rPr lang="en-US" sz="4000" dirty="0" smtClean="0">
                <a:latin typeface="Times New Roman" panose="02020603050405020304" pitchFamily="18" charset="0"/>
                <a:cs typeface="Times New Roman" panose="02020603050405020304" pitchFamily="18" charset="0"/>
              </a:rPr>
              <a:t>eature</a:t>
            </a:r>
            <a:endParaRPr lang="en-US" sz="4000" dirty="0"/>
          </a:p>
        </p:txBody>
      </p:sp>
      <p:sp>
        <p:nvSpPr>
          <p:cNvPr id="3" name="Content Placeholder 2"/>
          <p:cNvSpPr>
            <a:spLocks noGrp="1"/>
          </p:cNvSpPr>
          <p:nvPr>
            <p:ph idx="1"/>
          </p:nvPr>
        </p:nvSpPr>
        <p:spPr>
          <a:xfrm>
            <a:off x="838200" y="1648495"/>
            <a:ext cx="10515600" cy="4528467"/>
          </a:xfrm>
        </p:spPr>
        <p:txBody>
          <a:bodyPr/>
          <a:lstStyle/>
          <a:p>
            <a:pPr algn="just">
              <a:lnSpc>
                <a:spcPct val="150000"/>
              </a:lnSpc>
            </a:pPr>
            <a:r>
              <a:rPr lang="en-GB" sz="2400" dirty="0">
                <a:latin typeface="Times New Roman" panose="02020603050405020304" pitchFamily="18" charset="0"/>
                <a:cs typeface="Times New Roman" panose="02020603050405020304" pitchFamily="18" charset="0"/>
              </a:rPr>
              <a:t> This system is reasonable and can be easily implemented; thus it is cost effective in respect of our country.</a:t>
            </a:r>
          </a:p>
          <a:p>
            <a:pPr algn="just">
              <a:lnSpc>
                <a:spcPct val="150000"/>
              </a:lnSpc>
            </a:pPr>
            <a:r>
              <a:rPr lang="en-GB" sz="2400" dirty="0">
                <a:latin typeface="Times New Roman" panose="02020603050405020304" pitchFamily="18" charset="0"/>
                <a:cs typeface="Times New Roman" panose="02020603050405020304" pitchFamily="18" charset="0"/>
              </a:rPr>
              <a:t> This system provides real-time monitoring of concentration of gases which is present in the atmosphere.</a:t>
            </a:r>
          </a:p>
          <a:p>
            <a:pPr algn="just">
              <a:lnSpc>
                <a:spcPct val="150000"/>
              </a:lnSpc>
            </a:pPr>
            <a:r>
              <a:rPr lang="en-GB" sz="2400" dirty="0">
                <a:latin typeface="Times New Roman" panose="02020603050405020304" pitchFamily="18" charset="0"/>
                <a:cs typeface="Times New Roman" panose="02020603050405020304" pitchFamily="18" charset="0"/>
              </a:rPr>
              <a:t> DHT11 sensor will be interfaced with </a:t>
            </a:r>
            <a:r>
              <a:rPr lang="en-GB" sz="2400" dirty="0" err="1">
                <a:latin typeface="Times New Roman" panose="02020603050405020304" pitchFamily="18" charset="0"/>
                <a:cs typeface="Times New Roman" panose="02020603050405020304" pitchFamily="18" charset="0"/>
              </a:rPr>
              <a:t>nodemcu</a:t>
            </a:r>
            <a:r>
              <a:rPr lang="en-GB"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show us the room </a:t>
            </a:r>
            <a:r>
              <a:rPr lang="en-US" sz="2400" dirty="0" smtClean="0">
                <a:latin typeface="Times New Roman" panose="02020603050405020304" pitchFamily="18" charset="0"/>
                <a:cs typeface="Times New Roman" panose="02020603050405020304" pitchFamily="18" charset="0"/>
              </a:rPr>
              <a:t>temperature as well as humidity.</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GB" sz="2400" dirty="0">
                <a:latin typeface="Times New Roman" panose="02020603050405020304" pitchFamily="18" charset="0"/>
                <a:cs typeface="Times New Roman" panose="02020603050405020304" pitchFamily="18" charset="0"/>
              </a:rPr>
              <a:t> People of rural area also can afford this effective device.</a:t>
            </a:r>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7/25</a:t>
            </a:r>
            <a:endParaRPr lang="en-US" dirty="0"/>
          </a:p>
        </p:txBody>
      </p:sp>
    </p:spTree>
    <p:extLst>
      <p:ext uri="{BB962C8B-B14F-4D97-AF65-F5344CB8AC3E}">
        <p14:creationId xmlns:p14="http://schemas.microsoft.com/office/powerpoint/2010/main" val="3976843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249"/>
            <a:ext cx="10515600" cy="768216"/>
          </a:xfrm>
        </p:spPr>
        <p:txBody>
          <a:bodyPr>
            <a:normAutofit/>
          </a:bodyPr>
          <a:lstStyle/>
          <a:p>
            <a:r>
              <a:rPr lang="en-US" sz="4000" dirty="0">
                <a:latin typeface="Times New Roman" panose="02020603050405020304" pitchFamily="18" charset="0"/>
                <a:cs typeface="Times New Roman" panose="02020603050405020304" pitchFamily="18" charset="0"/>
              </a:rPr>
              <a:t>Methodology</a:t>
            </a:r>
            <a:endParaRPr lang="en-US" sz="4000" dirty="0"/>
          </a:p>
        </p:txBody>
      </p:sp>
      <p:sp>
        <p:nvSpPr>
          <p:cNvPr id="3" name="Content Placeholder 2"/>
          <p:cNvSpPr>
            <a:spLocks noGrp="1"/>
          </p:cNvSpPr>
          <p:nvPr>
            <p:ph idx="1"/>
          </p:nvPr>
        </p:nvSpPr>
        <p:spPr>
          <a:xfrm>
            <a:off x="838200" y="1300765"/>
            <a:ext cx="10515600" cy="5055585"/>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two sensors (MQ-6 gas sensor &amp; DHT11) are connected with the pins of </a:t>
            </a:r>
            <a:r>
              <a:rPr lang="en-US" sz="2400" dirty="0" err="1">
                <a:latin typeface="Times New Roman" panose="02020603050405020304" pitchFamily="18" charset="0"/>
                <a:cs typeface="Times New Roman" panose="02020603050405020304" pitchFamily="18" charset="0"/>
              </a:rPr>
              <a:t>nodemcu</a:t>
            </a:r>
            <a:r>
              <a:rPr lang="en-US" sz="2400" dirty="0">
                <a:latin typeface="Times New Roman" panose="02020603050405020304" pitchFamily="18" charset="0"/>
                <a:cs typeface="Times New Roman" panose="02020603050405020304" pitchFamily="18" charset="0"/>
              </a:rPr>
              <a:t> with jumper wires.</a:t>
            </a:r>
          </a:p>
          <a:p>
            <a:pPr algn="just">
              <a:lnSpc>
                <a:spcPct val="150000"/>
              </a:lnSpc>
            </a:pPr>
            <a:r>
              <a:rPr lang="en-US" sz="2400" dirty="0">
                <a:latin typeface="Times New Roman" panose="02020603050405020304" pitchFamily="18" charset="0"/>
                <a:cs typeface="Times New Roman" panose="02020603050405020304" pitchFamily="18" charset="0"/>
              </a:rPr>
              <a:t>The sensors output is given to the AC-DC converter.</a:t>
            </a:r>
          </a:p>
          <a:p>
            <a:pPr algn="just">
              <a:lnSpc>
                <a:spcPct val="150000"/>
              </a:lnSpc>
            </a:pPr>
            <a:r>
              <a:rPr lang="en-US" sz="2400" dirty="0">
                <a:latin typeface="Times New Roman" panose="02020603050405020304" pitchFamily="18" charset="0"/>
                <a:cs typeface="Times New Roman" panose="02020603050405020304" pitchFamily="18" charset="0"/>
              </a:rPr>
              <a:t>The sensors send its reading to the </a:t>
            </a:r>
            <a:r>
              <a:rPr lang="en-US" sz="2400" dirty="0" err="1" smtClean="0">
                <a:latin typeface="Times New Roman" panose="02020603050405020304" pitchFamily="18" charset="0"/>
                <a:cs typeface="Times New Roman" panose="02020603050405020304" pitchFamily="18" charset="0"/>
              </a:rPr>
              <a:t>wifi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module where the program is executed for checking the leak condition in Arduino IDE.</a:t>
            </a:r>
          </a:p>
          <a:p>
            <a:pPr algn="just">
              <a:lnSpc>
                <a:spcPct val="150000"/>
              </a:lnSpc>
            </a:pPr>
            <a:r>
              <a:rPr lang="en-US" sz="2400" dirty="0">
                <a:latin typeface="Times New Roman" panose="02020603050405020304" pitchFamily="18" charset="0"/>
                <a:cs typeface="Times New Roman" panose="02020603050405020304" pitchFamily="18" charset="0"/>
              </a:rPr>
              <a:t>The module collects this reading from these two sensors.</a:t>
            </a:r>
          </a:p>
          <a:p>
            <a:pPr algn="just">
              <a:lnSpc>
                <a:spcPct val="150000"/>
              </a:lnSpc>
            </a:pPr>
            <a:r>
              <a:rPr lang="en-US" sz="2400" dirty="0">
                <a:latin typeface="Times New Roman" panose="02020603050405020304" pitchFamily="18" charset="0"/>
                <a:cs typeface="Times New Roman" panose="02020603050405020304" pitchFamily="18" charset="0"/>
              </a:rPr>
              <a:t>This data goes to the server through the API (application programmable interface) via internet.</a:t>
            </a:r>
          </a:p>
          <a:p>
            <a:endParaRPr lang="en-US" dirty="0"/>
          </a:p>
        </p:txBody>
      </p:sp>
      <p:sp>
        <p:nvSpPr>
          <p:cNvPr id="4" name="Footer Placeholder 3"/>
          <p:cNvSpPr>
            <a:spLocks noGrp="1"/>
          </p:cNvSpPr>
          <p:nvPr>
            <p:ph type="ftr" sz="quarter" idx="11"/>
          </p:nvPr>
        </p:nvSpPr>
        <p:spPr/>
        <p:txBody>
          <a:bodyPr/>
          <a:lstStyle/>
          <a:p>
            <a:r>
              <a:rPr lang="en-US" smtClean="0"/>
              <a:t>FIRE AND GAS LEAK DETECTION SYSTEM USING IoT</a:t>
            </a:r>
            <a:endParaRPr lang="en-US"/>
          </a:p>
        </p:txBody>
      </p:sp>
      <p:sp>
        <p:nvSpPr>
          <p:cNvPr id="5" name="Slide Number Placeholder 4"/>
          <p:cNvSpPr>
            <a:spLocks noGrp="1"/>
          </p:cNvSpPr>
          <p:nvPr>
            <p:ph type="sldNum" sz="quarter" idx="12"/>
          </p:nvPr>
        </p:nvSpPr>
        <p:spPr/>
        <p:txBody>
          <a:bodyPr/>
          <a:lstStyle/>
          <a:p>
            <a:r>
              <a:rPr lang="en-US" dirty="0" smtClean="0"/>
              <a:t>8/25</a:t>
            </a:r>
            <a:endParaRPr lang="en-US" dirty="0"/>
          </a:p>
        </p:txBody>
      </p:sp>
    </p:spTree>
    <p:extLst>
      <p:ext uri="{BB962C8B-B14F-4D97-AF65-F5344CB8AC3E}">
        <p14:creationId xmlns:p14="http://schemas.microsoft.com/office/powerpoint/2010/main" val="3618090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TotalTime>
  <Words>1357</Words>
  <Application>Microsoft Office PowerPoint</Application>
  <PresentationFormat>Widescreen</PresentationFormat>
  <Paragraphs>227</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Outline</vt:lpstr>
      <vt:lpstr>Introduction</vt:lpstr>
      <vt:lpstr>Objective</vt:lpstr>
      <vt:lpstr>Existing System</vt:lpstr>
      <vt:lpstr>Drawback of Existing System</vt:lpstr>
      <vt:lpstr>Proposed System</vt:lpstr>
      <vt:lpstr>Our Project Feature</vt:lpstr>
      <vt:lpstr>Methodology</vt:lpstr>
      <vt:lpstr>PowerPoint Presentation</vt:lpstr>
      <vt:lpstr>Requirement</vt:lpstr>
      <vt:lpstr>Arduino IDE</vt:lpstr>
      <vt:lpstr>Blynk App</vt:lpstr>
      <vt:lpstr>Breadboard </vt:lpstr>
      <vt:lpstr>ESP8266 Nodemcu</vt:lpstr>
      <vt:lpstr>MQ-6 Gas Sensor</vt:lpstr>
      <vt:lpstr>DHT11 module</vt:lpstr>
      <vt:lpstr>YwRobot MB-v2</vt:lpstr>
      <vt:lpstr>PowerPoint Presentation</vt:lpstr>
      <vt:lpstr>PowerPoint Presentation</vt:lpstr>
      <vt:lpstr>Circuit Diagram of MQ-6</vt:lpstr>
      <vt:lpstr>Circuit Diagram of DHT11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100</cp:revision>
  <dcterms:created xsi:type="dcterms:W3CDTF">2019-03-21T16:09:41Z</dcterms:created>
  <dcterms:modified xsi:type="dcterms:W3CDTF">2019-03-29T19:11:36Z</dcterms:modified>
</cp:coreProperties>
</file>