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97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10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46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1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22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0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6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8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D2BF-8C42-40A6-A642-DB7360117E56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D433-5060-4AAF-B6DB-800B88FB5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1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55" y="240145"/>
            <a:ext cx="11510818" cy="1782619"/>
          </a:xfrm>
        </p:spPr>
        <p:txBody>
          <a:bodyPr>
            <a:normAutofit/>
          </a:bodyPr>
          <a:lstStyle/>
          <a:p>
            <a:r>
              <a:rPr lang="en-US" dirty="0" smtClean="0"/>
              <a:t>Deep-Voltage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29"/>
          <a:stretch/>
        </p:blipFill>
        <p:spPr>
          <a:xfrm>
            <a:off x="190384" y="4240944"/>
            <a:ext cx="7483765" cy="23224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773" y="1152880"/>
            <a:ext cx="70046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endParaRPr lang="en-US" dirty="0" smtClean="0"/>
          </a:p>
          <a:p>
            <a:r>
              <a:rPr lang="en-US" dirty="0" smtClean="0"/>
              <a:t>Predict </a:t>
            </a:r>
            <a:r>
              <a:rPr lang="en-US" dirty="0"/>
              <a:t>the difference in temperature inside the rock based on easy measurable </a:t>
            </a:r>
            <a:r>
              <a:rPr lang="en-US" dirty="0" smtClean="0"/>
              <a:t>KPI for the next coming hour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Motivation:</a:t>
            </a:r>
            <a:r>
              <a:rPr lang="de-DE" dirty="0" smtClean="0"/>
              <a:t> </a:t>
            </a:r>
            <a:r>
              <a:rPr lang="de-DE" dirty="0" err="1" smtClean="0"/>
              <a:t>Modulate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rate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instrument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hourly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. </a:t>
            </a:r>
          </a:p>
          <a:p>
            <a:r>
              <a:rPr lang="de-DE" b="1" dirty="0" err="1" smtClean="0"/>
              <a:t>Benefit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smtClean="0"/>
              <a:t>Save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switching</a:t>
            </a:r>
            <a:r>
              <a:rPr lang="de-DE" dirty="0" smtClean="0"/>
              <a:t> off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silent</a:t>
            </a:r>
            <a:r>
              <a:rPr lang="de-DE" dirty="0" smtClean="0"/>
              <a:t> time </a:t>
            </a:r>
            <a:r>
              <a:rPr lang="de-DE" dirty="0" err="1" smtClean="0"/>
              <a:t>spans</a:t>
            </a:r>
            <a:r>
              <a:rPr lang="de-DE" dirty="0"/>
              <a:t> </a:t>
            </a:r>
            <a:endParaRPr lang="de-DE" dirty="0" smtClean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analyzed</a:t>
            </a:r>
            <a:endParaRPr lang="de-DE" dirty="0" smtClean="0"/>
          </a:p>
          <a:p>
            <a:r>
              <a:rPr lang="de-DE" b="1" dirty="0" err="1" smtClean="0"/>
              <a:t>Current</a:t>
            </a:r>
            <a:r>
              <a:rPr lang="de-DE" b="1" dirty="0" smtClean="0"/>
              <a:t> </a:t>
            </a:r>
            <a:r>
              <a:rPr lang="de-DE" b="1" dirty="0" err="1" smtClean="0"/>
              <a:t>status</a:t>
            </a:r>
            <a:r>
              <a:rPr lang="de-DE" dirty="0" smtClean="0"/>
              <a:t>: adaptive </a:t>
            </a:r>
            <a:r>
              <a:rPr lang="de-DE" dirty="0" err="1" smtClean="0"/>
              <a:t>models</a:t>
            </a:r>
            <a:r>
              <a:rPr lang="de-DE" dirty="0" smtClean="0"/>
              <a:t> RMSE = 0.9</a:t>
            </a:r>
          </a:p>
          <a:p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model</a:t>
            </a:r>
            <a:r>
              <a:rPr lang="de-DE" b="1" dirty="0" smtClean="0"/>
              <a:t> (LSTM) RMSE = 0.48</a:t>
            </a:r>
            <a:endParaRPr lang="de-DE" b="1" dirty="0"/>
          </a:p>
        </p:txBody>
      </p:sp>
      <p:sp>
        <p:nvSpPr>
          <p:cNvPr id="12" name="Gleichschenkliges Dreieck 9"/>
          <p:cNvSpPr/>
          <p:nvPr/>
        </p:nvSpPr>
        <p:spPr>
          <a:xfrm rot="10800000">
            <a:off x="8628192" y="3687891"/>
            <a:ext cx="2915202" cy="4976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 smtClean="0">
              <a:solidFill>
                <a:schemeClr val="bg1"/>
              </a:solidFill>
            </a:endParaRPr>
          </a:p>
        </p:txBody>
      </p:sp>
      <p:sp>
        <p:nvSpPr>
          <p:cNvPr id="15" name="Textfeld 10"/>
          <p:cNvSpPr txBox="1"/>
          <p:nvPr/>
        </p:nvSpPr>
        <p:spPr>
          <a:xfrm>
            <a:off x="8594982" y="4266580"/>
            <a:ext cx="3000117" cy="788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500" dirty="0" smtClean="0">
                <a:solidFill>
                  <a:schemeClr val="tx2"/>
                </a:solidFill>
              </a:rPr>
              <a:t>Model</a:t>
            </a:r>
          </a:p>
          <a:p>
            <a:pPr algn="ctr">
              <a:spcAft>
                <a:spcPts val="600"/>
              </a:spcAft>
            </a:pPr>
            <a:r>
              <a:rPr lang="de-DE" sz="1500" dirty="0" smtClean="0">
                <a:solidFill>
                  <a:schemeClr val="tx2"/>
                </a:solidFill>
              </a:rPr>
              <a:t>LSTM</a:t>
            </a:r>
            <a:endParaRPr lang="de-DE" sz="1500" dirty="0" smtClean="0">
              <a:solidFill>
                <a:schemeClr val="tx2"/>
              </a:solidFill>
            </a:endParaRPr>
          </a:p>
        </p:txBody>
      </p:sp>
      <p:sp>
        <p:nvSpPr>
          <p:cNvPr id="16" name="Gleichschenkliges Dreieck 9"/>
          <p:cNvSpPr/>
          <p:nvPr/>
        </p:nvSpPr>
        <p:spPr>
          <a:xfrm rot="10800000">
            <a:off x="8594981" y="5093817"/>
            <a:ext cx="3000117" cy="4976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 smtClean="0">
              <a:solidFill>
                <a:schemeClr val="bg1"/>
              </a:solidFill>
            </a:endParaRPr>
          </a:p>
        </p:txBody>
      </p:sp>
      <p:sp>
        <p:nvSpPr>
          <p:cNvPr id="17" name="Textfeld 14"/>
          <p:cNvSpPr txBox="1"/>
          <p:nvPr/>
        </p:nvSpPr>
        <p:spPr>
          <a:xfrm>
            <a:off x="8653578" y="5699342"/>
            <a:ext cx="3000116" cy="638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500" dirty="0" smtClean="0">
                <a:solidFill>
                  <a:schemeClr val="tx2"/>
                </a:solidFill>
              </a:rPr>
              <a:t>Target</a:t>
            </a:r>
          </a:p>
          <a:p>
            <a:pPr algn="ctr">
              <a:spcAft>
                <a:spcPts val="600"/>
              </a:spcAft>
            </a:pPr>
            <a:r>
              <a:rPr lang="de-DE" sz="1500" dirty="0" smtClean="0">
                <a:solidFill>
                  <a:schemeClr val="tx2"/>
                </a:solidFill>
              </a:rPr>
              <a:t>Delta T (1h)</a:t>
            </a:r>
            <a:endParaRPr lang="de-DE" sz="1500" dirty="0" smtClean="0">
              <a:solidFill>
                <a:schemeClr val="tx2"/>
              </a:solidFill>
            </a:endParaRPr>
          </a:p>
        </p:txBody>
      </p:sp>
      <p:sp>
        <p:nvSpPr>
          <p:cNvPr id="18" name="Textfeld 12"/>
          <p:cNvSpPr txBox="1"/>
          <p:nvPr/>
        </p:nvSpPr>
        <p:spPr>
          <a:xfrm>
            <a:off x="8594984" y="1676401"/>
            <a:ext cx="3000116" cy="193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500" dirty="0" smtClean="0">
                <a:solidFill>
                  <a:schemeClr val="tx2"/>
                </a:solidFill>
              </a:rPr>
              <a:t>Inputs</a:t>
            </a:r>
          </a:p>
          <a:p>
            <a:pPr algn="ctr"/>
            <a:r>
              <a:rPr lang="en-US" sz="1200" dirty="0">
                <a:solidFill>
                  <a:srgbClr val="2E2F32"/>
                </a:solidFill>
                <a:latin typeface="Nunito"/>
              </a:rPr>
              <a:t>temperature_5cm [°C], </a:t>
            </a:r>
            <a:endParaRPr lang="en-US" sz="1200" dirty="0" smtClean="0">
              <a:solidFill>
                <a:srgbClr val="2E2F32"/>
              </a:solidFill>
              <a:latin typeface="Nunito"/>
            </a:endParaRPr>
          </a:p>
          <a:p>
            <a:pPr algn="ctr"/>
            <a:r>
              <a:rPr lang="en-US" sz="1200" dirty="0" smtClean="0">
                <a:solidFill>
                  <a:srgbClr val="2E2F32"/>
                </a:solidFill>
                <a:latin typeface="Nunito"/>
              </a:rPr>
              <a:t>temperature_10cm </a:t>
            </a:r>
            <a:r>
              <a:rPr lang="en-US" sz="1200" dirty="0">
                <a:solidFill>
                  <a:srgbClr val="2E2F32"/>
                </a:solidFill>
                <a:latin typeface="Nunito"/>
              </a:rPr>
              <a:t>[°C], temperature_20cm [°C], temperature_30cm [°C], temperature_50cm [°C], temperature_100cm [°C], </a:t>
            </a:r>
            <a:r>
              <a:rPr lang="en-US" sz="1200" dirty="0" err="1">
                <a:solidFill>
                  <a:srgbClr val="2E2F32"/>
                </a:solidFill>
                <a:latin typeface="Nunito"/>
              </a:rPr>
              <a:t>wind_speed_average</a:t>
            </a:r>
            <a:r>
              <a:rPr lang="en-US" sz="1200" dirty="0">
                <a:solidFill>
                  <a:srgbClr val="2E2F32"/>
                </a:solidFill>
                <a:latin typeface="Nunito"/>
              </a:rPr>
              <a:t> [km/h</a:t>
            </a:r>
            <a:r>
              <a:rPr lang="en-US" sz="1200" dirty="0" smtClean="0">
                <a:solidFill>
                  <a:srgbClr val="2E2F32"/>
                </a:solidFill>
                <a:latin typeface="Nunito"/>
              </a:rPr>
              <a:t>],</a:t>
            </a:r>
          </a:p>
          <a:p>
            <a:pPr algn="ctr"/>
            <a:r>
              <a:rPr lang="en-US" sz="1200" dirty="0" smtClean="0">
                <a:solidFill>
                  <a:srgbClr val="2E2F32"/>
                </a:solidFill>
                <a:latin typeface="Nunito"/>
              </a:rPr>
              <a:t> </a:t>
            </a:r>
            <a:r>
              <a:rPr lang="en-US" sz="1200" dirty="0" err="1">
                <a:solidFill>
                  <a:srgbClr val="2E2F32"/>
                </a:solidFill>
                <a:latin typeface="Nunito"/>
              </a:rPr>
              <a:t>net_radiation</a:t>
            </a:r>
            <a:r>
              <a:rPr lang="en-US" sz="1200" dirty="0">
                <a:solidFill>
                  <a:srgbClr val="2E2F32"/>
                </a:solidFill>
                <a:latin typeface="Nunito"/>
              </a:rPr>
              <a:t> [Wm^-2], </a:t>
            </a:r>
            <a:r>
              <a:rPr lang="en-US" sz="1200" dirty="0" smtClean="0">
                <a:solidFill>
                  <a:srgbClr val="2E2F32"/>
                </a:solidFill>
                <a:latin typeface="Nunito"/>
              </a:rPr>
              <a:t>season</a:t>
            </a:r>
            <a:endParaRPr lang="de-DE" sz="1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Symbol</vt:lpstr>
      <vt:lpstr>Office Theme</vt:lpstr>
      <vt:lpstr>Deep-Voltage 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Deep-Voltage </dc:title>
  <dc:creator>Gusho, Elona</dc:creator>
  <cp:lastModifiedBy>Gusho, Elona</cp:lastModifiedBy>
  <cp:revision>1</cp:revision>
  <dcterms:created xsi:type="dcterms:W3CDTF">2019-11-30T12:13:35Z</dcterms:created>
  <dcterms:modified xsi:type="dcterms:W3CDTF">2019-11-30T12:14:08Z</dcterms:modified>
</cp:coreProperties>
</file>