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5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3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1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5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7E53-A53D-4ECC-BA65-D30C1D17ABAD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F27B-BD97-4BFA-BC54-A75F599248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6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46" y="1121363"/>
            <a:ext cx="8633114" cy="6479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Deep-Voltage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29"/>
          <a:stretch/>
        </p:blipFill>
        <p:spPr>
          <a:xfrm>
            <a:off x="392646" y="4076401"/>
            <a:ext cx="4986425" cy="17418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918" y="1721910"/>
            <a:ext cx="4743883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Goal</a:t>
            </a:r>
            <a:endParaRPr lang="en-US" sz="1350" dirty="0"/>
          </a:p>
          <a:p>
            <a:r>
              <a:rPr lang="en-US" sz="1350" dirty="0"/>
              <a:t>Predict the difference in temperature inside the rock based on easy measurable KPI for the next 1,4,10, 24 hours.</a:t>
            </a:r>
          </a:p>
          <a:p>
            <a:endParaRPr lang="de-DE" sz="1350" dirty="0"/>
          </a:p>
          <a:p>
            <a:r>
              <a:rPr lang="de-DE" sz="1350" b="1" dirty="0"/>
              <a:t>Motivation:</a:t>
            </a:r>
            <a:r>
              <a:rPr lang="de-DE" sz="1350" dirty="0"/>
              <a:t> </a:t>
            </a:r>
            <a:r>
              <a:rPr lang="de-DE" sz="1350" dirty="0" err="1"/>
              <a:t>Modulate</a:t>
            </a:r>
            <a:r>
              <a:rPr lang="de-DE" sz="1350" dirty="0"/>
              <a:t> </a:t>
            </a:r>
            <a:r>
              <a:rPr lang="de-DE" sz="1350" dirty="0" err="1"/>
              <a:t>sampling</a:t>
            </a:r>
            <a:r>
              <a:rPr lang="de-DE" sz="1350" dirty="0"/>
              <a:t> rate </a:t>
            </a:r>
            <a:r>
              <a:rPr lang="de-DE" sz="1350" dirty="0" err="1"/>
              <a:t>of</a:t>
            </a:r>
            <a:r>
              <a:rPr lang="de-DE" sz="1350" dirty="0"/>
              <a:t> </a:t>
            </a:r>
            <a:r>
              <a:rPr lang="de-DE" sz="1350" dirty="0" err="1"/>
              <a:t>the</a:t>
            </a:r>
            <a:r>
              <a:rPr lang="de-DE" sz="1350" dirty="0"/>
              <a:t> </a:t>
            </a:r>
            <a:r>
              <a:rPr lang="de-DE" sz="1350" dirty="0" err="1"/>
              <a:t>instrument</a:t>
            </a:r>
            <a:r>
              <a:rPr lang="de-DE" sz="1350" dirty="0"/>
              <a:t> </a:t>
            </a:r>
            <a:r>
              <a:rPr lang="de-DE" sz="1350" dirty="0" err="1"/>
              <a:t>based</a:t>
            </a:r>
            <a:r>
              <a:rPr lang="de-DE" sz="1350" dirty="0"/>
              <a:t> on </a:t>
            </a:r>
            <a:r>
              <a:rPr lang="de-DE" sz="1350" dirty="0" err="1"/>
              <a:t>hourly</a:t>
            </a:r>
            <a:r>
              <a:rPr lang="de-DE" sz="1350" dirty="0"/>
              <a:t> </a:t>
            </a:r>
            <a:r>
              <a:rPr lang="de-DE" sz="1350" dirty="0" err="1"/>
              <a:t>temperature</a:t>
            </a:r>
            <a:r>
              <a:rPr lang="de-DE" sz="1350" dirty="0"/>
              <a:t> </a:t>
            </a:r>
            <a:r>
              <a:rPr lang="de-DE" sz="1350" dirty="0" err="1"/>
              <a:t>prediction</a:t>
            </a:r>
            <a:r>
              <a:rPr lang="de-DE" sz="1350" dirty="0"/>
              <a:t>. </a:t>
            </a:r>
          </a:p>
          <a:p>
            <a:r>
              <a:rPr lang="de-DE" sz="1350" b="1" dirty="0" err="1"/>
              <a:t>Benefit</a:t>
            </a:r>
            <a:r>
              <a:rPr lang="de-DE" sz="1350" b="1" dirty="0"/>
              <a:t>:</a:t>
            </a:r>
            <a:r>
              <a:rPr lang="de-DE" sz="1350" dirty="0"/>
              <a:t> </a:t>
            </a:r>
          </a:p>
          <a:p>
            <a:pPr marL="214313" indent="-214313">
              <a:buFont typeface="Symbol" panose="05050102010706020507" pitchFamily="18" charset="2"/>
              <a:buChar char="-"/>
            </a:pPr>
            <a:r>
              <a:rPr lang="de-DE" sz="1350" dirty="0"/>
              <a:t>Save </a:t>
            </a:r>
            <a:r>
              <a:rPr lang="de-DE" sz="1350" dirty="0" err="1"/>
              <a:t>the</a:t>
            </a:r>
            <a:r>
              <a:rPr lang="de-DE" sz="1350" dirty="0"/>
              <a:t> </a:t>
            </a:r>
            <a:r>
              <a:rPr lang="de-DE" sz="1350" dirty="0" err="1"/>
              <a:t>energy</a:t>
            </a:r>
            <a:r>
              <a:rPr lang="de-DE" sz="1350" dirty="0"/>
              <a:t> </a:t>
            </a:r>
            <a:r>
              <a:rPr lang="de-DE" sz="1350" dirty="0" err="1"/>
              <a:t>by</a:t>
            </a:r>
            <a:r>
              <a:rPr lang="de-DE" sz="1350" dirty="0"/>
              <a:t> </a:t>
            </a:r>
            <a:r>
              <a:rPr lang="de-DE" sz="1350" dirty="0" err="1"/>
              <a:t>switching</a:t>
            </a:r>
            <a:r>
              <a:rPr lang="de-DE" sz="1350" dirty="0"/>
              <a:t> off </a:t>
            </a:r>
            <a:r>
              <a:rPr lang="de-DE" sz="1350" dirty="0" err="1"/>
              <a:t>during</a:t>
            </a:r>
            <a:r>
              <a:rPr lang="de-DE" sz="1350" dirty="0"/>
              <a:t> </a:t>
            </a:r>
            <a:r>
              <a:rPr lang="de-DE" sz="1350" dirty="0" err="1"/>
              <a:t>silent</a:t>
            </a:r>
            <a:r>
              <a:rPr lang="de-DE" sz="1350" dirty="0"/>
              <a:t> time </a:t>
            </a:r>
            <a:r>
              <a:rPr lang="de-DE" sz="1350" dirty="0" err="1"/>
              <a:t>spans</a:t>
            </a:r>
            <a:r>
              <a:rPr lang="de-DE" sz="1350" dirty="0"/>
              <a:t> </a:t>
            </a:r>
          </a:p>
          <a:p>
            <a:pPr marL="214313" indent="-214313">
              <a:buFont typeface="Symbol" panose="05050102010706020507" pitchFamily="18" charset="2"/>
              <a:buChar char="-"/>
            </a:pPr>
            <a:r>
              <a:rPr lang="de-DE" sz="1350" dirty="0" err="1"/>
              <a:t>Reduce</a:t>
            </a:r>
            <a:r>
              <a:rPr lang="de-DE" sz="1350" dirty="0"/>
              <a:t> </a:t>
            </a:r>
            <a:r>
              <a:rPr lang="de-DE" sz="1350" dirty="0" err="1"/>
              <a:t>the</a:t>
            </a:r>
            <a:r>
              <a:rPr lang="de-DE" sz="1350" dirty="0"/>
              <a:t> </a:t>
            </a:r>
            <a:r>
              <a:rPr lang="de-DE" sz="1350" dirty="0" err="1"/>
              <a:t>amont</a:t>
            </a:r>
            <a:r>
              <a:rPr lang="de-DE" sz="1350" dirty="0"/>
              <a:t> </a:t>
            </a:r>
            <a:r>
              <a:rPr lang="de-DE" sz="1350" dirty="0" err="1"/>
              <a:t>of</a:t>
            </a:r>
            <a:r>
              <a:rPr lang="de-DE" sz="1350" dirty="0"/>
              <a:t> </a:t>
            </a:r>
            <a:r>
              <a:rPr lang="de-DE" sz="1350" dirty="0" err="1"/>
              <a:t>data</a:t>
            </a:r>
            <a:r>
              <a:rPr lang="de-DE" sz="1350" dirty="0"/>
              <a:t> </a:t>
            </a:r>
            <a:r>
              <a:rPr lang="de-DE" sz="1350" dirty="0" err="1"/>
              <a:t>to</a:t>
            </a:r>
            <a:r>
              <a:rPr lang="de-DE" sz="1350" dirty="0"/>
              <a:t> </a:t>
            </a:r>
            <a:r>
              <a:rPr lang="de-DE" sz="1350" dirty="0" err="1"/>
              <a:t>be</a:t>
            </a:r>
            <a:r>
              <a:rPr lang="de-DE" sz="1350" dirty="0"/>
              <a:t> </a:t>
            </a:r>
            <a:r>
              <a:rPr lang="de-DE" sz="1350" dirty="0" err="1"/>
              <a:t>collected</a:t>
            </a:r>
            <a:r>
              <a:rPr lang="de-DE" sz="1350" dirty="0"/>
              <a:t> </a:t>
            </a:r>
            <a:r>
              <a:rPr lang="de-DE" sz="1350" dirty="0" err="1"/>
              <a:t>and</a:t>
            </a:r>
            <a:r>
              <a:rPr lang="de-DE" sz="1350" dirty="0"/>
              <a:t> </a:t>
            </a:r>
            <a:r>
              <a:rPr lang="de-DE" sz="1350" dirty="0" err="1"/>
              <a:t>analyzed</a:t>
            </a:r>
            <a:endParaRPr lang="de-DE" sz="1350" dirty="0"/>
          </a:p>
          <a:p>
            <a:r>
              <a:rPr lang="de-DE" sz="1350" b="1" dirty="0" err="1"/>
              <a:t>Current</a:t>
            </a:r>
            <a:r>
              <a:rPr lang="de-DE" sz="1350" b="1" dirty="0"/>
              <a:t> </a:t>
            </a:r>
            <a:r>
              <a:rPr lang="de-DE" sz="1350" b="1" dirty="0" err="1"/>
              <a:t>status</a:t>
            </a:r>
            <a:r>
              <a:rPr lang="de-DE" sz="1350" dirty="0"/>
              <a:t>: adaptive </a:t>
            </a:r>
            <a:r>
              <a:rPr lang="de-DE" sz="1350" dirty="0" err="1"/>
              <a:t>models</a:t>
            </a:r>
            <a:r>
              <a:rPr lang="de-DE" sz="1350" dirty="0"/>
              <a:t> RMSE = 5,41</a:t>
            </a:r>
          </a:p>
          <a:p>
            <a:r>
              <a:rPr lang="de-DE" sz="1350" b="1" dirty="0" err="1"/>
              <a:t>Our</a:t>
            </a:r>
            <a:r>
              <a:rPr lang="de-DE" sz="1350" b="1" dirty="0"/>
              <a:t> </a:t>
            </a:r>
            <a:r>
              <a:rPr lang="de-DE" sz="1350" b="1" dirty="0" err="1"/>
              <a:t>model</a:t>
            </a:r>
            <a:r>
              <a:rPr lang="de-DE" sz="1350" b="1" dirty="0"/>
              <a:t> (LSTM) RMSE = 5,36</a:t>
            </a:r>
          </a:p>
        </p:txBody>
      </p:sp>
      <p:sp>
        <p:nvSpPr>
          <p:cNvPr id="12" name="Gleichschenkliges Dreieck 9"/>
          <p:cNvSpPr/>
          <p:nvPr/>
        </p:nvSpPr>
        <p:spPr>
          <a:xfrm rot="10800000">
            <a:off x="6009515" y="3508868"/>
            <a:ext cx="2186402" cy="3732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de-DE" sz="1125" dirty="0" err="1">
              <a:solidFill>
                <a:schemeClr val="bg1"/>
              </a:solidFill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5984608" y="3935742"/>
            <a:ext cx="2250088" cy="59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40958" tIns="40958" rIns="40958" bIns="40958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de-DE" sz="1125" dirty="0">
                <a:solidFill>
                  <a:schemeClr val="tx2"/>
                </a:solidFill>
              </a:rPr>
              <a:t>Model</a:t>
            </a:r>
          </a:p>
          <a:p>
            <a:pPr algn="ctr">
              <a:spcAft>
                <a:spcPts val="450"/>
              </a:spcAft>
            </a:pPr>
            <a:r>
              <a:rPr lang="de-DE" sz="1125" dirty="0">
                <a:solidFill>
                  <a:schemeClr val="tx2"/>
                </a:solidFill>
              </a:rPr>
              <a:t>LSTM</a:t>
            </a:r>
          </a:p>
        </p:txBody>
      </p:sp>
      <p:sp>
        <p:nvSpPr>
          <p:cNvPr id="16" name="Gleichschenkliges Dreieck 9"/>
          <p:cNvSpPr/>
          <p:nvPr/>
        </p:nvSpPr>
        <p:spPr>
          <a:xfrm rot="10800000">
            <a:off x="5984607" y="4577600"/>
            <a:ext cx="2250088" cy="3732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0958" tIns="40958" rIns="40958" bIns="40958" rtlCol="0" anchor="ctr"/>
          <a:lstStyle/>
          <a:p>
            <a:pPr algn="l"/>
            <a:endParaRPr lang="de-DE" sz="1125" dirty="0" err="1">
              <a:solidFill>
                <a:schemeClr val="bg1"/>
              </a:solidFill>
            </a:endParaRPr>
          </a:p>
        </p:txBody>
      </p:sp>
      <p:sp>
        <p:nvSpPr>
          <p:cNvPr id="17" name="Textfeld 14"/>
          <p:cNvSpPr txBox="1"/>
          <p:nvPr/>
        </p:nvSpPr>
        <p:spPr>
          <a:xfrm>
            <a:off x="6028555" y="5024601"/>
            <a:ext cx="2250087" cy="479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40958" tIns="40958" rIns="40958" bIns="40958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de-DE" sz="1125" dirty="0">
                <a:solidFill>
                  <a:schemeClr val="tx2"/>
                </a:solidFill>
              </a:rPr>
              <a:t>Target</a:t>
            </a:r>
          </a:p>
          <a:p>
            <a:pPr algn="ctr">
              <a:spcAft>
                <a:spcPts val="450"/>
              </a:spcAft>
            </a:pPr>
            <a:r>
              <a:rPr lang="de-DE" sz="1125" dirty="0">
                <a:solidFill>
                  <a:schemeClr val="tx2"/>
                </a:solidFill>
              </a:rPr>
              <a:t>Delta T (10 h)</a:t>
            </a:r>
          </a:p>
        </p:txBody>
      </p:sp>
      <p:sp>
        <p:nvSpPr>
          <p:cNvPr id="18" name="Textfeld 12"/>
          <p:cNvSpPr txBox="1"/>
          <p:nvPr/>
        </p:nvSpPr>
        <p:spPr>
          <a:xfrm>
            <a:off x="6009515" y="2061068"/>
            <a:ext cx="2250087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40958" tIns="40958" rIns="40958" bIns="40958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de-DE" sz="1125" dirty="0">
                <a:solidFill>
                  <a:schemeClr val="tx2"/>
                </a:solidFill>
              </a:rPr>
              <a:t>Inputs</a:t>
            </a:r>
          </a:p>
          <a:p>
            <a:pPr algn="ctr"/>
            <a:r>
              <a:rPr lang="en-US" sz="900" dirty="0">
                <a:solidFill>
                  <a:srgbClr val="2E2F32"/>
                </a:solidFill>
                <a:latin typeface="Nunito"/>
              </a:rPr>
              <a:t>temperature_10cm [°C], </a:t>
            </a:r>
          </a:p>
          <a:p>
            <a:pPr algn="ctr"/>
            <a:r>
              <a:rPr lang="en-US" sz="900" dirty="0">
                <a:solidFill>
                  <a:srgbClr val="2E2F32"/>
                </a:solidFill>
                <a:latin typeface="Nunito"/>
              </a:rPr>
              <a:t>temperature_35cm [°C], </a:t>
            </a:r>
          </a:p>
          <a:p>
            <a:pPr algn="ctr"/>
            <a:r>
              <a:rPr lang="en-US" sz="900" dirty="0">
                <a:solidFill>
                  <a:srgbClr val="2E2F32"/>
                </a:solidFill>
                <a:latin typeface="Nunito"/>
              </a:rPr>
              <a:t>temperature_60cm [°C], temperature_85cm [°C], </a:t>
            </a:r>
          </a:p>
          <a:p>
            <a:pPr algn="ctr"/>
            <a:r>
              <a:rPr lang="en-US" sz="900" dirty="0" err="1">
                <a:solidFill>
                  <a:srgbClr val="2E2F32"/>
                </a:solidFill>
                <a:latin typeface="Nunito"/>
              </a:rPr>
              <a:t>wind_speed_average</a:t>
            </a:r>
            <a:r>
              <a:rPr lang="en-US" sz="900" dirty="0">
                <a:solidFill>
                  <a:srgbClr val="2E2F32"/>
                </a:solidFill>
                <a:latin typeface="Nunito"/>
              </a:rPr>
              <a:t> [km/h],</a:t>
            </a:r>
          </a:p>
          <a:p>
            <a:pPr algn="ctr"/>
            <a:r>
              <a:rPr lang="en-US" sz="900" dirty="0">
                <a:solidFill>
                  <a:srgbClr val="2E2F32"/>
                </a:solidFill>
                <a:latin typeface="Nunito"/>
              </a:rPr>
              <a:t> </a:t>
            </a:r>
            <a:r>
              <a:rPr lang="en-US" sz="900" dirty="0" err="1">
                <a:solidFill>
                  <a:srgbClr val="2E2F32"/>
                </a:solidFill>
                <a:latin typeface="Nunito"/>
              </a:rPr>
              <a:t>net_radiation</a:t>
            </a:r>
            <a:r>
              <a:rPr lang="en-US" sz="900" dirty="0">
                <a:solidFill>
                  <a:srgbClr val="2E2F32"/>
                </a:solidFill>
                <a:latin typeface="Nunito"/>
              </a:rPr>
              <a:t> [Wm^-2], </a:t>
            </a:r>
          </a:p>
          <a:p>
            <a:pPr algn="ctr"/>
            <a:r>
              <a:rPr lang="en-US" sz="900" dirty="0">
                <a:solidFill>
                  <a:srgbClr val="2E2F32"/>
                </a:solidFill>
                <a:latin typeface="Nunito"/>
              </a:rPr>
              <a:t>season</a:t>
            </a:r>
            <a:endParaRPr lang="de-DE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Nunito</vt:lpstr>
      <vt:lpstr>Symbol</vt:lpstr>
      <vt:lpstr>blank</vt:lpstr>
      <vt:lpstr>Deep-Voltage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Deep-Voltage</dc:title>
  <dc:creator>Gusho, Elona</dc:creator>
  <cp:lastModifiedBy>Gusho, Elona</cp:lastModifiedBy>
  <cp:revision>1</cp:revision>
  <dcterms:created xsi:type="dcterms:W3CDTF">2019-11-30T13:56:10Z</dcterms:created>
  <dcterms:modified xsi:type="dcterms:W3CDTF">2019-11-30T13:58:00Z</dcterms:modified>
</cp:coreProperties>
</file>