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ubTitle" sz="quarter" idx="1"/>
          </p:nvPr>
        </p:nvSpPr>
        <p:spPr>
          <a:xfrm>
            <a:off x="1016000" y="5194300"/>
            <a:ext cx="10464800" cy="11303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문관경</a:t>
            </a:r>
          </a:p>
        </p:txBody>
      </p:sp>
      <p:sp>
        <p:nvSpPr>
          <p:cNvPr id="120" name="Shape 120"/>
          <p:cNvSpPr/>
          <p:nvPr>
            <p:ph type="ctrTitle"/>
          </p:nvPr>
        </p:nvSpPr>
        <p:spPr>
          <a:xfrm>
            <a:off x="1270000" y="10033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578358">
              <a:defRPr sz="7919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Abstract Factory /</a:t>
            </a:r>
          </a:p>
          <a:p>
            <a:pPr defTabSz="578358">
              <a:defRPr sz="7919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Factory Method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Factory 객체를 하나만 생성, 유지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406908" defTabSz="519937">
              <a:spcBef>
                <a:spcPts val="3700"/>
              </a:spcBef>
              <a:defRPr sz="3738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Abstract Factory + Singletone</a:t>
            </a:r>
          </a:p>
          <a:p>
            <a:pPr lvl="5" marL="0" indent="1017269" defTabSz="519937">
              <a:spcBef>
                <a:spcPts val="3700"/>
              </a:spcBef>
              <a:buSzTx/>
              <a:buNone/>
              <a:defRPr sz="3382"/>
            </a:pPr>
            <a:r>
              <a:t> singleton_abstractfactory.cpp</a:t>
            </a:r>
          </a:p>
          <a:p>
            <a:pPr marL="406908" indent="-406908" defTabSz="519937">
              <a:spcBef>
                <a:spcPts val="3700"/>
              </a:spcBef>
              <a:defRPr sz="3738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Issues</a:t>
            </a:r>
          </a:p>
          <a:p>
            <a:pPr lvl="2" marL="1220723" indent="-406908" defTabSz="519937">
              <a:spcBef>
                <a:spcPts val="3700"/>
              </a:spcBef>
              <a:defRPr sz="3382"/>
            </a:pPr>
            <a:r>
              <a:t>일반적인 singletone과는 다르게 하위클래스에서 객체 생성 ( 일반적인 싱글톤은 abstract class  가 하위 클래스의 CreateInstance를 호출하는 구조)</a:t>
            </a:r>
          </a:p>
          <a:p>
            <a:pPr lvl="2" marL="1220723" indent="-406908" defTabSz="519937">
              <a:spcBef>
                <a:spcPts val="3700"/>
              </a:spcBef>
              <a:defRPr sz="3382"/>
            </a:pPr>
            <a:r>
              <a:t>새로운 하위클래스 추가 시 싱글톤 구현 내용도 같이 하위클래스에 구현해줘야함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Abstract Factory  구현시  prototype  패턴 이용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60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prototype_abstractfactory.cpp</a:t>
            </a:r>
          </a:p>
          <a:p>
            <a:pPr marL="411479" indent="-411479" defTabSz="525779">
              <a:spcBef>
                <a:spcPts val="3700"/>
              </a:spcBef>
              <a:defRPr sz="360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장점</a:t>
            </a:r>
          </a:p>
          <a:p>
            <a:pPr lvl="2" marL="1234439" indent="-411479" defTabSz="525779">
              <a:spcBef>
                <a:spcPts val="3700"/>
              </a:spcBef>
              <a:defRPr sz="3420"/>
            </a:pPr>
            <a:r>
              <a:t>제품군 추가 시 해당되는  팩토리 클래스 구현이 필요 없음 ( product 클래스는 구현해줘야 함)</a:t>
            </a:r>
          </a:p>
          <a:p>
            <a:pPr marL="411479" indent="-411479" defTabSz="525779">
              <a:spcBef>
                <a:spcPts val="3700"/>
              </a:spcBef>
              <a:defRPr sz="360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단점</a:t>
            </a:r>
          </a:p>
          <a:p>
            <a:pPr lvl="2" marL="1234439" indent="-411479" defTabSz="525779">
              <a:spcBef>
                <a:spcPts val="3700"/>
              </a:spcBef>
              <a:defRPr sz="3420"/>
            </a:pPr>
            <a:r>
              <a:t>팩토리  객체에 product 객체 추가 작업이 필요, 객체의 수가 늘어날경우  객체가 같은 팩토리에 포함되는것을 보장하는것에 대한 관리의 어려움이 있음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1816099"/>
            <a:ext cx="11099800" cy="1372941"/>
          </a:xfrm>
          <a:prstGeom prst="rect">
            <a:avLst/>
          </a:prstGeom>
        </p:spPr>
        <p:txBody>
          <a:bodyPr/>
          <a:lstStyle/>
          <a:p>
            <a:pPr/>
            <a:r>
              <a:t>Vulkan-CTS  - Platform Creation</a:t>
            </a:r>
          </a:p>
        </p:txBody>
      </p:sp>
      <p:pic>
        <p:nvPicPr>
          <p:cNvPr id="154" name="deqp_Abstract_Fa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72374"/>
            <a:ext cx="13004800" cy="647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Factory Method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Factory Method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5219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대행함수를 통한 객체 생성 문제</a:t>
            </a:r>
          </a:p>
          <a:p>
            <a:pPr lvl="1" marL="822959" indent="-411479" defTabSz="525779">
              <a:spcBef>
                <a:spcPts val="3700"/>
              </a:spcBef>
              <a:defRPr sz="3420"/>
            </a:pPr>
            <a:r>
              <a:t>객체를 생성하되 직접 객체 생성자 ( constructor) 를 호출해서 객체를 생성하는 것이 아니라 대행 함수를 통해 간접적으로 객체를 생성하는 방식</a:t>
            </a:r>
          </a:p>
          <a:p>
            <a:pPr marL="411479" indent="-411479" defTabSz="525779">
              <a:spcBef>
                <a:spcPts val="3700"/>
              </a:spcBef>
              <a:defRPr sz="5219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목적</a:t>
            </a:r>
          </a:p>
          <a:p>
            <a:pPr lvl="1" marL="822959" indent="-411479" defTabSz="525779">
              <a:spcBef>
                <a:spcPts val="3700"/>
              </a:spcBef>
              <a:defRPr sz="3420"/>
            </a:pPr>
            <a:r>
              <a:t>객체를 생성하기 위해 인터페이스를 정의하지만, 어떤 클래스의 인스턴스 를 생성할 지에 대한 결정은 서브클래스가 내리도록함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Basic Architecture</a:t>
            </a:r>
          </a:p>
        </p:txBody>
      </p:sp>
      <p:pic>
        <p:nvPicPr>
          <p:cNvPr id="162" name="General_Factory_Metho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2192" y="3156594"/>
            <a:ext cx="9343297" cy="4012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Simple Example</a:t>
            </a:r>
          </a:p>
        </p:txBody>
      </p:sp>
      <p:pic>
        <p:nvPicPr>
          <p:cNvPr id="165" name="Document_Factory_Metho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6455" y="2533600"/>
            <a:ext cx="8489173" cy="5414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Factory Method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57199" indent="-457199">
              <a:defRPr sz="5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구현</a:t>
            </a:r>
          </a:p>
          <a:p>
            <a:pPr lvl="1"/>
            <a:r>
              <a:t>통상적으로 클래스의 상속 구조와 같이 사용, 상위 클래스는 생성하는 객체의 종류와 상관없이 공통적으로 사용할 수 있는 처리 모듈을 포함</a:t>
            </a:r>
          </a:p>
          <a:p>
            <a:pPr lvl="1"/>
            <a:r>
              <a:t>일반적인 구현시 하위클래스에서 구현하는 함수는  pure virtual function 을 상속받아 구현, Factory Method 는  Base Class  에서만 구현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572516">
              <a:defRPr sz="784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Characteristic &amp; Coverage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>
              <a:defRPr sz="500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Factory Method Pattern을 통해서 다양화 가능한 부분</a:t>
            </a:r>
          </a:p>
          <a:p>
            <a:pPr lvl="5" marL="0" indent="1143000">
              <a:spcBef>
                <a:spcPts val="3800"/>
              </a:spcBef>
              <a:buSzTx/>
              <a:buNone/>
              <a:defRPr sz="4300"/>
            </a:pPr>
            <a:r>
              <a:t>인스턴스화 될 객체의 서브클래스</a:t>
            </a:r>
          </a:p>
          <a:p>
            <a:pPr marL="457199" indent="-457199">
              <a:defRPr sz="500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생성과 관련된 패턴, 범위는 클래스 </a:t>
            </a:r>
          </a:p>
          <a:p>
            <a:pPr lvl="4" marL="0" indent="914400">
              <a:spcBef>
                <a:spcPts val="3800"/>
              </a:spcBef>
              <a:buSzTx/>
              <a:buNone/>
              <a:defRPr sz="4500"/>
            </a:pPr>
            <a:r>
              <a:t>( 객체를 생성하는 책임의 일부를 서브클래스가 담당)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Usability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구체적으로 어떤 클래스의 객체를 생성해야 할지 미리 알지 못할 경우</a:t>
            </a:r>
          </a:p>
          <a:p>
            <a:pPr/>
            <a:r>
              <a:t>하위 클래스가 객체를 생성 하기를 원할때  ( 객체의 생성을 하위클래스에 위임)</a:t>
            </a:r>
          </a:p>
          <a:p>
            <a:pPr/>
            <a:r>
              <a:t>하위 클래스들에게 개별 객체의 생성 책임을 분산시켜 객체의 종류별로 객체 생성과 관련된 부분을 국지화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Factory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Cons. and Pros.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70331" indent="-370331" defTabSz="473201">
              <a:spcBef>
                <a:spcPts val="3400"/>
              </a:spcBef>
              <a:defRPr sz="3078"/>
            </a:pPr>
            <a:r>
              <a:t>장점</a:t>
            </a:r>
          </a:p>
          <a:p>
            <a:pPr lvl="1" marL="643208" indent="-272876" defTabSz="473201">
              <a:spcBef>
                <a:spcPts val="3000"/>
              </a:spcBef>
              <a:defRPr sz="2268"/>
            </a:pPr>
            <a:r>
              <a:t>어떤 객체를 생성할 것인지 와는 무관하게 동일한 형태로 프로그래밍 가능</a:t>
            </a:r>
          </a:p>
          <a:p>
            <a:pPr lvl="1" marL="643208" indent="-272876" defTabSz="473201">
              <a:spcBef>
                <a:spcPts val="3000"/>
              </a:spcBef>
              <a:defRPr sz="2268"/>
            </a:pPr>
            <a:r>
              <a:t>객체 생성 구조가 유연하고 확장이 용이</a:t>
            </a:r>
          </a:p>
          <a:p>
            <a:pPr lvl="2" marL="1013540" indent="-272876" defTabSz="473201">
              <a:spcBef>
                <a:spcPts val="3000"/>
              </a:spcBef>
              <a:defRPr sz="2268"/>
            </a:pPr>
            <a:r>
              <a:t>새로운 객체 또는 기존의 코드 확장시 기존 코드 수정이 아닌 새로운 하위 클래스 추가로 구현가능</a:t>
            </a:r>
          </a:p>
          <a:p>
            <a:pPr lvl="1" marL="643208" indent="-272876" defTabSz="473201">
              <a:spcBef>
                <a:spcPts val="3000"/>
              </a:spcBef>
              <a:defRPr sz="2268"/>
            </a:pPr>
            <a:r>
              <a:t>상속관계에 있는 클래스들의 멤버 함수가 동일한 프로그램 로직으로 내부적으로 생성할 객체만 다룰 경우 편리, 객체 생성 로직만 하위 클래스에서 구현해주면 되기 때문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단점</a:t>
            </a:r>
          </a:p>
          <a:p>
            <a:pPr lvl="1" marL="643208" indent="-272876" defTabSz="473201">
              <a:spcBef>
                <a:spcPts val="3000"/>
              </a:spcBef>
              <a:defRPr sz="2268"/>
            </a:pPr>
            <a:r>
              <a:t>생성할 객체의 종류가 달라질 때 마다 새로운 하위 클래스를 정의 해줘야함 (클래스의 개수가 객체의 종류에 따라서 늘어나는 문제점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Caution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상위 클래스의 생성자에서 Factory Method에 해당하는 멤버함수를 호출하면 안됨</a:t>
            </a:r>
          </a:p>
          <a:p>
            <a:pPr lvl="1"/>
            <a:r>
              <a:t>하위 클래스의 객체가 생성되는 중에 상위 클래스의 생성자가 호출되는데 이때는 아직 객체가 완전히 생성된 상태가 아니므로 상위 클래스의 Factory Method에서 하위 클래스의 재정의 한 구현 함수가 불려지지 않기 때문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인자를 통해 생성할 객체의 종류를 정하는 Factory Method 예제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nonpurevirtual.cpp</a:t>
            </a:r>
          </a:p>
          <a:p>
            <a:pPr/>
            <a:r>
              <a:t>상속 받는 클래스의 증가 시 복잡성을 늘리지 않는 목적</a:t>
            </a:r>
          </a:p>
          <a:p>
            <a:pPr/>
            <a:r>
              <a:t>미리 고려되지 않은 객체를 생성 하려면 기존의 소스코드를 수정 또는 별도의 상속받는 클래스를 정의해야함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 defTabSz="479044">
              <a:defRPr sz="6560"/>
            </a:pPr>
            <a:r>
              <a:t>C++ template를 이용한 </a:t>
            </a:r>
          </a:p>
          <a:p>
            <a:pPr defTabSz="479044">
              <a:defRPr sz="6560"/>
            </a:pPr>
            <a:r>
              <a:t>하위 클래스 생성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templatefactory.cpp</a:t>
            </a:r>
          </a:p>
          <a:p>
            <a:pPr/>
            <a:r>
              <a:t>하위클래스를 위한 클래스 추가를 별도로 하지 않아되는 장점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1816100"/>
            <a:ext cx="11099800" cy="1372940"/>
          </a:xfrm>
          <a:prstGeom prst="rect">
            <a:avLst/>
          </a:prstGeom>
        </p:spPr>
        <p:txBody>
          <a:bodyPr/>
          <a:lstStyle/>
          <a:p>
            <a:pPr/>
            <a:r>
              <a:t>Vulkan-Demo  - Smoke</a:t>
            </a:r>
          </a:p>
        </p:txBody>
      </p:sp>
      <p:pic>
        <p:nvPicPr>
          <p:cNvPr id="190" name="Smoke_Factory_Metho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100" y="3268694"/>
            <a:ext cx="13004800" cy="4295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Abstract Factory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5626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제품군별 객체 생성 문제</a:t>
            </a:r>
          </a:p>
          <a:p>
            <a:pPr marL="443483" indent="-443483" defTabSz="566674">
              <a:spcBef>
                <a:spcPts val="4000"/>
              </a:spcBef>
              <a:defRPr sz="5626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목적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상세화 된 서브 클래스를 정의하지 않고도 서로 관련성이 있거나 독립적인 여러 객체의 군을 생성하기 위한 인터페이스를 제공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인터페이스를 이용하여 서로 연관된 또는 의존하는 객체를 Concrete Class 를 지정하지 않고도 생성할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Basic Architecture</a:t>
            </a:r>
          </a:p>
        </p:txBody>
      </p:sp>
      <p:pic>
        <p:nvPicPr>
          <p:cNvPr id="128" name="General_Abstract_Fa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1413" y="1953425"/>
            <a:ext cx="8346374" cy="66849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84228" y="8877300"/>
            <a:ext cx="1301414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52663" indent="-252663" algn="l" defTabSz="457200">
              <a:buSzPct val="75000"/>
              <a:buChar char="•"/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21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제품군을 구성하는 클래스의 객체를 전담 생성하는 클래스를 두되, 새로운 제품군 생성을 추가하는 것이 쉽도록 클래스 상속을 도입하고, 구체적인 제품군별 Factory 클래스 상위에  Abstract Base Class 를 정의한 형태의 설계구조를 말함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Simple Example</a:t>
            </a:r>
          </a:p>
        </p:txBody>
      </p:sp>
      <p:pic>
        <p:nvPicPr>
          <p:cNvPr id="132" name="Compiler_Abstract_Fa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88" y="2537585"/>
            <a:ext cx="13004801" cy="44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Simple Example (cont.)</a:t>
            </a:r>
          </a:p>
        </p:txBody>
      </p:sp>
      <p:pic>
        <p:nvPicPr>
          <p:cNvPr id="135" name="Compiler_Abstract_Factory_Add_Error_Hand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55516"/>
            <a:ext cx="13004800" cy="4631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572516">
              <a:defRPr sz="784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Characteristic &amp; Coverage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815" indent="-351815" defTabSz="473201">
              <a:spcBef>
                <a:spcPts val="3400"/>
              </a:spcBef>
              <a:defRPr sz="405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Abstract Factory Pattern을 통해서 다양화 가능한 부분</a:t>
            </a:r>
          </a:p>
          <a:p>
            <a:pPr lvl="5" marL="0" indent="925830" defTabSz="473201">
              <a:spcBef>
                <a:spcPts val="3000"/>
              </a:spcBef>
              <a:buSzTx/>
              <a:buNone/>
              <a:defRPr sz="3483"/>
            </a:pPr>
            <a:r>
              <a:t>제품 객체군</a:t>
            </a:r>
          </a:p>
          <a:p>
            <a:pPr marL="370331" indent="-370331" defTabSz="473201">
              <a:spcBef>
                <a:spcPts val="3400"/>
              </a:spcBef>
              <a:defRPr sz="405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생성과 관련된 패턴, 범위는 객체 </a:t>
            </a:r>
          </a:p>
          <a:p>
            <a:pPr lvl="4" marL="0" indent="740663" defTabSz="473201">
              <a:spcBef>
                <a:spcPts val="3000"/>
              </a:spcBef>
              <a:buSzTx/>
              <a:buNone/>
              <a:defRPr sz="3645"/>
            </a:pPr>
            <a:r>
              <a:t>( 객체를 생성하는 책임의 일부를 다른 객체에 위임)</a:t>
            </a:r>
          </a:p>
          <a:p>
            <a:pPr marL="370331" indent="-370331" defTabSz="473201">
              <a:spcBef>
                <a:spcPts val="3400"/>
              </a:spcBef>
              <a:defRPr sz="4050"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잘 알려진 사용예</a:t>
            </a:r>
          </a:p>
          <a:p>
            <a:pPr lvl="3" marL="0" indent="555498" defTabSz="473201">
              <a:spcBef>
                <a:spcPts val="3000"/>
              </a:spcBef>
              <a:buSzTx/>
              <a:buNone/>
              <a:defRPr sz="3483"/>
            </a:pPr>
            <a:r>
              <a:t> 다양한 윈도우 시스템을 지원하고자 할 때 사용되는 패턴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Usability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객체가 생성되거나  표현되는 방식과 무관하게 시스템을 독립적으로 만들고자 할 때</a:t>
            </a:r>
          </a:p>
          <a:p>
            <a:pPr/>
            <a:r>
              <a:t>여러제품군중 사용할 제품군을 쉽게 선택할수 있도록 만들고 싶을 때</a:t>
            </a:r>
          </a:p>
          <a:p>
            <a:pPr/>
            <a:r>
              <a:t>관련된 제품 객체들이 함께 사용 되도록 설계 되었고, 이 부분에 대한 제약이 외부에도 지켜지도록 하고 싶을 때</a:t>
            </a:r>
          </a:p>
          <a:p>
            <a:pPr/>
            <a:r>
              <a:t>제품에 대한 클래스 라이브러리를 제공하고 그들의 구현이 아닌 인터페이스를 노출 시키고 싶을 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Cons. and Pros.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97763" indent="-397763" defTabSz="508254">
              <a:spcBef>
                <a:spcPts val="3600"/>
              </a:spcBef>
              <a:defRPr sz="3306"/>
            </a:pPr>
            <a:r>
              <a:t>장점</a:t>
            </a:r>
          </a:p>
          <a:p>
            <a:pPr lvl="1" marL="690853" indent="-293089" defTabSz="508254">
              <a:spcBef>
                <a:spcPts val="3300"/>
              </a:spcBef>
              <a:defRPr sz="2436"/>
            </a:pPr>
            <a:r>
              <a:t>객체가 생성되는 방식이나 과정 및 책임을 클라이언트가 모르도록 구성하여 객체 생성 구성방법등이 내부적으로 변경 되어도 클라이언트의 변경사항은 최소화됨</a:t>
            </a:r>
          </a:p>
          <a:p>
            <a:pPr lvl="1" marL="690853" indent="-293089" defTabSz="508254">
              <a:spcBef>
                <a:spcPts val="3300"/>
              </a:spcBef>
              <a:defRPr sz="2436"/>
            </a:pPr>
            <a:r>
              <a:t>제품군간 교체가 쉬움 : 클라이언트의 Concrete Factorty Class의 객체 생성 부분만 변경하면 됨</a:t>
            </a:r>
          </a:p>
          <a:p>
            <a:pPr lvl="1" marL="690853" indent="-293089" defTabSz="508254">
              <a:spcBef>
                <a:spcPts val="3300"/>
              </a:spcBef>
              <a:defRPr sz="2436"/>
            </a:pPr>
            <a:r>
              <a:t>여러 제품군 들이 실수로 섞여서 사용되는것을 구조적으로 방지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단점</a:t>
            </a:r>
          </a:p>
          <a:p>
            <a:pPr lvl="1" marL="690853" indent="-293089" defTabSz="508254">
              <a:spcBef>
                <a:spcPts val="3300"/>
              </a:spcBef>
              <a:defRPr sz="2436"/>
            </a:pPr>
            <a:r>
              <a:t>제품군 개수가 늘어날수록 ConcreteFactory class 가  늘어나야 됨</a:t>
            </a:r>
          </a:p>
          <a:p>
            <a:pPr lvl="1" marL="690853" indent="-293089" defTabSz="508254">
              <a:spcBef>
                <a:spcPts val="3300"/>
              </a:spcBef>
              <a:defRPr sz="2436"/>
            </a:pPr>
            <a:r>
              <a:t>새로운 product 추가시 모든 factory class 에 추가되어야 하는 문제.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