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5"/>
  </p:notesMasterIdLst>
  <p:sldIdLst>
    <p:sldId id="256" r:id="rId3"/>
    <p:sldId id="257" r:id="rId4"/>
    <p:sldId id="258" r:id="rId5"/>
    <p:sldId id="260" r:id="rId6"/>
    <p:sldId id="275" r:id="rId7"/>
    <p:sldId id="276" r:id="rId8"/>
    <p:sldId id="287" r:id="rId9"/>
    <p:sldId id="261" r:id="rId10"/>
    <p:sldId id="285" r:id="rId11"/>
    <p:sldId id="263" r:id="rId12"/>
    <p:sldId id="264" r:id="rId13"/>
    <p:sldId id="265" r:id="rId14"/>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859" cy="53643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2066" y="0"/>
            <a:ext cx="3275859" cy="536431"/>
          </a:xfrm>
          <a:prstGeom prst="rect">
            <a:avLst/>
          </a:prstGeom>
        </p:spPr>
        <p:txBody>
          <a:bodyPr vert="horz" lIns="91440" tIns="45720" rIns="91440" bIns="45720" rtlCol="0"/>
          <a:lstStyle>
            <a:lvl1pPr algn="r">
              <a:defRPr sz="1200"/>
            </a:lvl1pPr>
          </a:lstStyle>
          <a:p>
            <a:fld id="{3EFD42F7-718C-4B98-AAEC-167E6DDD60A7}" type="datetimeFigureOut">
              <a:rPr lang="en-US" smtClean="0"/>
              <a:t>7/17/2025</a:t>
            </a:fld>
            <a:endParaRPr lang="en-US"/>
          </a:p>
        </p:txBody>
      </p:sp>
      <p:sp>
        <p:nvSpPr>
          <p:cNvPr id="4" name="Slide Image Placeholder 3"/>
          <p:cNvSpPr>
            <a:spLocks noGrp="1" noRot="1" noChangeAspect="1"/>
          </p:cNvSpPr>
          <p:nvPr>
            <p:ph type="sldImg" idx="2"/>
          </p:nvPr>
        </p:nvSpPr>
        <p:spPr>
          <a:xfrm>
            <a:off x="572389" y="1336437"/>
            <a:ext cx="6414897" cy="360838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968" y="5145282"/>
            <a:ext cx="6047740" cy="4209776"/>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065"/>
            <a:ext cx="3275859" cy="53643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2066" y="10155065"/>
            <a:ext cx="3275859" cy="536430"/>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3000993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374775" y="1336675"/>
            <a:ext cx="4810125" cy="3608388"/>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4775" y="1336675"/>
            <a:ext cx="4810125" cy="360838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1961890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3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3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4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5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4"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79"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81"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1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p:spPr>
        <p:txBody>
          <a:bodyPr lIns="0" tIns="0" rIns="0" bIns="0" anchor="ctr">
            <a:noAutofit/>
          </a:bodyPr>
          <a:lstStyle/>
          <a:p>
            <a:pPr algn="ctr"/>
            <a:endParaRPr lang="en-IN"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1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1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1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p:spPr>
        <p:txBody>
          <a:bodyPr lIns="0" tIns="0" rIns="0" bIns="0" anchor="ctr">
            <a:noAutofit/>
          </a:bodyPr>
          <a:lstStyle/>
          <a:p>
            <a:endParaRPr lang="en-US" sz="1800" b="0" strike="noStrike" spc="-1">
              <a:solidFill>
                <a:srgbClr val="000000"/>
              </a:solidFill>
              <a:latin typeface="Calibri" panose="020F0502020204030204"/>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panose="020F0502020204030204"/>
              </a:rPr>
              <a:t>Click to edit Master title style</a:t>
            </a:r>
          </a:p>
        </p:txBody>
      </p:sp>
      <p:sp>
        <p:nvSpPr>
          <p:cNvPr id="6" name="PlaceHolder 2"/>
          <p:cNvSpPr>
            <a:spLocks noGrp="1"/>
          </p:cNvSpPr>
          <p:nvPr>
            <p:ph type="body"/>
          </p:nvPr>
        </p:nvSpPr>
        <p:spPr>
          <a:xfrm>
            <a:off x="457200" y="1600200"/>
            <a:ext cx="8229240" cy="4525560"/>
          </a:xfrm>
          <a:prstGeom prst="rect">
            <a:avLst/>
          </a:prstGeom>
        </p:spPr>
        <p:txBody>
          <a:bodyPr>
            <a:noAutofit/>
          </a:bodyPr>
          <a:lstStyle/>
          <a:p>
            <a:pPr marL="342900" indent="-342900">
              <a:lnSpc>
                <a:spcPct val="100000"/>
              </a:lnSpc>
              <a:spcBef>
                <a:spcPts val="640"/>
              </a:spcBef>
              <a:buClr>
                <a:srgbClr val="000000"/>
              </a:buClr>
              <a:buFont typeface="Arial" panose="020B0604020202020204"/>
              <a:buChar char="•"/>
            </a:pPr>
            <a:r>
              <a:rPr lang="en-US" sz="3200" b="0" strike="noStrike" spc="-1">
                <a:solidFill>
                  <a:srgbClr val="000000"/>
                </a:solidFill>
                <a:latin typeface="Calibri" panose="020F0502020204030204"/>
              </a:rPr>
              <a:t>Click to edit Master text styles</a:t>
            </a:r>
          </a:p>
          <a:p>
            <a:pPr marL="742950" lvl="1" indent="-285750">
              <a:lnSpc>
                <a:spcPct val="100000"/>
              </a:lnSpc>
              <a:spcBef>
                <a:spcPts val="560"/>
              </a:spcBef>
              <a:buClr>
                <a:srgbClr val="000000"/>
              </a:buClr>
              <a:buFont typeface="Arial" panose="020B0604020202020204"/>
              <a:buChar char="–"/>
            </a:pPr>
            <a:r>
              <a:rPr lang="en-US" sz="2800" b="0" strike="noStrike" spc="-1">
                <a:solidFill>
                  <a:srgbClr val="000000"/>
                </a:solidFill>
                <a:latin typeface="Calibri" panose="020F0502020204030204"/>
              </a:rPr>
              <a:t>Second level</a:t>
            </a:r>
          </a:p>
          <a:p>
            <a:pPr marL="1143000" lvl="2" indent="-227965">
              <a:lnSpc>
                <a:spcPct val="100000"/>
              </a:lnSpc>
              <a:spcBef>
                <a:spcPts val="480"/>
              </a:spcBef>
              <a:buClr>
                <a:srgbClr val="000000"/>
              </a:buClr>
              <a:buFont typeface="Arial" panose="020B0604020202020204"/>
              <a:buChar char="•"/>
            </a:pPr>
            <a:r>
              <a:rPr lang="en-US" sz="2400" b="0" strike="noStrike" spc="-1">
                <a:solidFill>
                  <a:srgbClr val="000000"/>
                </a:solidFill>
                <a:latin typeface="Calibri" panose="020F0502020204030204"/>
              </a:rPr>
              <a:t>Third level</a:t>
            </a:r>
          </a:p>
          <a:p>
            <a:pPr marL="1600200" lvl="3"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rPr>
              <a:t>Fourth level</a:t>
            </a:r>
          </a:p>
          <a:p>
            <a:pPr marL="2057400" lvl="4" indent="-227965">
              <a:lnSpc>
                <a:spcPct val="100000"/>
              </a:lnSpc>
              <a:spcBef>
                <a:spcPts val="400"/>
              </a:spcBef>
              <a:buClr>
                <a:srgbClr val="000000"/>
              </a:buClr>
              <a:buFont typeface="Arial" panose="020B0604020202020204"/>
              <a:buChar char="»"/>
            </a:pPr>
            <a:r>
              <a:rPr lang="en-US" sz="2000" b="0" strike="noStrike" spc="-1">
                <a:solidFill>
                  <a:srgbClr val="000000"/>
                </a:solidFill>
                <a:latin typeface="Calibri" panose="020F0502020204030204"/>
              </a:rPr>
              <a:t>Fifth level</a:t>
            </a:r>
          </a:p>
        </p:txBody>
      </p:sp>
      <p:sp>
        <p:nvSpPr>
          <p:cNvPr id="2" name="PlaceHolder 3"/>
          <p:cNvSpPr>
            <a:spLocks noGrp="1"/>
          </p:cNvSpPr>
          <p:nvPr>
            <p:ph type="dt"/>
          </p:nvPr>
        </p:nvSpPr>
        <p:spPr>
          <a:xfrm>
            <a:off x="457200" y="6356520"/>
            <a:ext cx="2133360" cy="364680"/>
          </a:xfrm>
          <a:prstGeom prst="rect">
            <a:avLst/>
          </a:prstGeom>
        </p:spPr>
        <p:txBody>
          <a:bodyPr anchor="ctr">
            <a:noAutofit/>
          </a:bodyPr>
          <a:lstStyle/>
          <a:p>
            <a:pPr>
              <a:lnSpc>
                <a:spcPct val="100000"/>
              </a:lnSpc>
            </a:pPr>
            <a:fld id="{B9219C19-5232-445F-9B77-D7DD9AC60BDD}" type="datetime">
              <a:rPr lang="en-IN" sz="1200" b="0" strike="noStrike" spc="-1">
                <a:solidFill>
                  <a:srgbClr val="8B8B8B"/>
                </a:solidFill>
                <a:latin typeface="Calibri" panose="020F0502020204030204"/>
              </a:rPr>
              <a:t>17-07-2025</a:t>
            </a:fld>
            <a:endParaRPr lang="en-IN" sz="1200" b="0" strike="noStrike" spc="-1">
              <a:latin typeface="Times New Roman" panose="02020603050405020304"/>
            </a:endParaRPr>
          </a:p>
        </p:txBody>
      </p:sp>
      <p:sp>
        <p:nvSpPr>
          <p:cNvPr id="3" name="PlaceHolder 4"/>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panose="02020603050405020304"/>
            </a:endParaRPr>
          </a:p>
        </p:txBody>
      </p:sp>
      <p:sp>
        <p:nvSpPr>
          <p:cNvPr id="4" name="PlaceHolder 5"/>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9A85230-EEF8-4BDC-B95C-B8B1CED98E05}" type="slidenum">
              <a:rPr lang="en-IN" sz="1200" b="0" strike="noStrike" spc="-1">
                <a:solidFill>
                  <a:srgbClr val="8B8B8B"/>
                </a:solidFill>
                <a:latin typeface="Calibri" panose="020F0502020204030204"/>
              </a:rPr>
              <a:t>‹#›</a:t>
            </a:fld>
            <a:endParaRPr lang="en-IN" sz="12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p:spPr>
        <p:txBody>
          <a:bodyPr anchor="ctr">
            <a:noAutofit/>
          </a:bodyPr>
          <a:lstStyle/>
          <a:p>
            <a:pPr algn="ctr">
              <a:lnSpc>
                <a:spcPct val="100000"/>
              </a:lnSpc>
            </a:pPr>
            <a:r>
              <a:rPr lang="en-US" sz="4400" b="0" strike="noStrike" spc="-1">
                <a:solidFill>
                  <a:srgbClr val="000000"/>
                </a:solidFill>
                <a:latin typeface="Calibri" panose="020F0502020204030204"/>
              </a:rPr>
              <a:t>Click to edit Master title style</a:t>
            </a:r>
          </a:p>
        </p:txBody>
      </p:sp>
      <p:sp>
        <p:nvSpPr>
          <p:cNvPr id="42" name="PlaceHolder 2"/>
          <p:cNvSpPr>
            <a:spLocks noGrp="1"/>
          </p:cNvSpPr>
          <p:nvPr>
            <p:ph type="dt"/>
          </p:nvPr>
        </p:nvSpPr>
        <p:spPr>
          <a:xfrm>
            <a:off x="457200" y="6356520"/>
            <a:ext cx="2133360" cy="364680"/>
          </a:xfrm>
          <a:prstGeom prst="rect">
            <a:avLst/>
          </a:prstGeom>
        </p:spPr>
        <p:txBody>
          <a:bodyPr anchor="ctr">
            <a:noAutofit/>
          </a:bodyPr>
          <a:lstStyle/>
          <a:p>
            <a:pPr>
              <a:lnSpc>
                <a:spcPct val="100000"/>
              </a:lnSpc>
            </a:pPr>
            <a:fld id="{4DC64EF1-6956-4F1E-8B49-C6EAD496D216}" type="datetime">
              <a:rPr lang="en-IN" sz="1200" b="0" strike="noStrike" spc="-1">
                <a:solidFill>
                  <a:srgbClr val="8B8B8B"/>
                </a:solidFill>
                <a:latin typeface="Calibri" panose="020F0502020204030204"/>
              </a:rPr>
              <a:t>17-07-2025</a:t>
            </a:fld>
            <a:endParaRPr lang="en-IN" sz="1200" b="0" strike="noStrike" spc="-1">
              <a:latin typeface="Times New Roman" panose="02020603050405020304"/>
            </a:endParaRPr>
          </a:p>
        </p:txBody>
      </p:sp>
      <p:sp>
        <p:nvSpPr>
          <p:cNvPr id="43" name="PlaceHolder 3"/>
          <p:cNvSpPr>
            <a:spLocks noGrp="1"/>
          </p:cNvSpPr>
          <p:nvPr>
            <p:ph type="ftr"/>
          </p:nvPr>
        </p:nvSpPr>
        <p:spPr>
          <a:xfrm>
            <a:off x="3124080" y="6356520"/>
            <a:ext cx="2895120" cy="364680"/>
          </a:xfrm>
          <a:prstGeom prst="rect">
            <a:avLst/>
          </a:prstGeom>
        </p:spPr>
        <p:txBody>
          <a:bodyPr anchor="ctr">
            <a:noAutofit/>
          </a:bodyPr>
          <a:lstStyle/>
          <a:p>
            <a:endParaRPr lang="en-IN" sz="2400" b="0" strike="noStrike" spc="-1">
              <a:latin typeface="Times New Roman" panose="02020603050405020304"/>
            </a:endParaRPr>
          </a:p>
        </p:txBody>
      </p:sp>
      <p:sp>
        <p:nvSpPr>
          <p:cNvPr id="44" name="PlaceHolder 4"/>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8991A1D2-89A3-49A4-A366-8EC5CC956D14}" type="slidenum">
              <a:rPr lang="en-IN" sz="1200" b="0" strike="noStrike" spc="-1">
                <a:solidFill>
                  <a:srgbClr val="8B8B8B"/>
                </a:solidFill>
                <a:latin typeface="Calibri" panose="020F0502020204030204"/>
              </a:rPr>
              <a:t>‹#›</a:t>
            </a:fld>
            <a:endParaRPr lang="en-IN" sz="1200" b="0" strike="noStrike" spc="-1">
              <a:latin typeface="Times New Roman" panose="02020603050405020304"/>
            </a:endParaRPr>
          </a:p>
        </p:txBody>
      </p:sp>
      <p:sp>
        <p:nvSpPr>
          <p:cNvPr id="45" name="PlaceHolder 5"/>
          <p:cNvSpPr>
            <a:spLocks noGrp="1"/>
          </p:cNvSpPr>
          <p:nvPr>
            <p:ph type="body"/>
          </p:nvPr>
        </p:nvSpPr>
        <p:spPr>
          <a:xfrm>
            <a:off x="457200" y="1604520"/>
            <a:ext cx="8229240" cy="3977280"/>
          </a:xfrm>
          <a:prstGeom prst="rect">
            <a:avLst/>
          </a:prstGeom>
        </p:spPr>
        <p:txBody>
          <a:bodyPr lIns="0" tIns="0" rIns="0" bIns="0">
            <a:norm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Calibri" panose="020F0502020204030204"/>
              </a:rPr>
              <a:t>Click to edit the outline text format</a:t>
            </a: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Calibri" panose="020F0502020204030204"/>
              </a:rPr>
              <a:t>Second Outline Level</a:t>
            </a:r>
          </a:p>
          <a:p>
            <a:pPr marL="1296035" lvl="2" indent="-288290">
              <a:spcBef>
                <a:spcPts val="850"/>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Third Outline Level</a:t>
            </a:r>
          </a:p>
          <a:p>
            <a:pPr marL="1727835" lvl="3" indent="-215900">
              <a:spcBef>
                <a:spcPts val="565"/>
              </a:spcBef>
              <a:buClr>
                <a:srgbClr val="000000"/>
              </a:buClr>
              <a:buSzPct val="75000"/>
              <a:buFont typeface="Symbol" panose="05050102010706020507" charset="2"/>
              <a:buChar char=""/>
            </a:pPr>
            <a:r>
              <a:rPr lang="en-US" sz="2000" b="0" strike="noStrike" spc="-1">
                <a:solidFill>
                  <a:srgbClr val="000000"/>
                </a:solidFill>
                <a:latin typeface="Calibri" panose="020F0502020204030204"/>
              </a:rPr>
              <a:t>Fourth Outline Level</a:t>
            </a: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Fifth Outline Level</a:t>
            </a: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Sixth Outline Level</a:t>
            </a: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Calibri" panose="020F0502020204030204"/>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researchgate.net/publication/379935023_Envisioning_Tomorrow_AI_Powered_Career_Counseling" TargetMode="External"/><Relationship Id="rId2" Type="http://schemas.openxmlformats.org/officeDocument/2006/relationships/hyperlink" Target="https://www.researchgate.net/publication/379925829_AI_based_Personalized_Recommendation_System_for_Students_using_LLMs" TargetMode="External"/><Relationship Id="rId1" Type="http://schemas.openxmlformats.org/officeDocument/2006/relationships/slideLayout" Target="../slideLayouts/slideLayout1.xml"/><Relationship Id="rId4" Type="http://schemas.openxmlformats.org/officeDocument/2006/relationships/hyperlink" Target="https://ieeexplore.ieee.org/document/977903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extShape 1"/>
          <p:cNvSpPr txBox="1"/>
          <p:nvPr/>
        </p:nvSpPr>
        <p:spPr>
          <a:xfrm>
            <a:off x="323640" y="188640"/>
            <a:ext cx="8496720" cy="1295640"/>
          </a:xfrm>
          <a:prstGeom prst="rect">
            <a:avLst/>
          </a:prstGeom>
          <a:noFill/>
          <a:ln>
            <a:noFill/>
          </a:ln>
        </p:spPr>
        <p:txBody>
          <a:bodyPr anchor="ctr">
            <a:normAutofit/>
          </a:bodyPr>
          <a:lstStyle/>
          <a:p>
            <a:pPr algn="ctr">
              <a:lnSpc>
                <a:spcPct val="100000"/>
              </a:lnSpc>
            </a:pPr>
            <a:r>
              <a:rPr lang="en-IN" sz="3200" b="1" strike="noStrike" spc="-1" dirty="0">
                <a:solidFill>
                  <a:srgbClr val="000000"/>
                </a:solidFill>
                <a:latin typeface="Times New Roman" panose="02020603050405020304"/>
              </a:rPr>
              <a:t>Datta </a:t>
            </a:r>
            <a:r>
              <a:rPr lang="en-IN" sz="3200" b="1" strike="noStrike" spc="-1" dirty="0" err="1">
                <a:solidFill>
                  <a:srgbClr val="000000"/>
                </a:solidFill>
                <a:latin typeface="Times New Roman" panose="02020603050405020304"/>
              </a:rPr>
              <a:t>Meghe</a:t>
            </a:r>
            <a:r>
              <a:rPr lang="en-IN" sz="3200" b="1" strike="noStrike" spc="-1" dirty="0">
                <a:solidFill>
                  <a:srgbClr val="000000"/>
                </a:solidFill>
                <a:latin typeface="Times New Roman" panose="02020603050405020304"/>
              </a:rPr>
              <a:t> College of Engineering</a:t>
            </a:r>
            <a:br>
              <a:rPr dirty="0"/>
            </a:br>
            <a:r>
              <a:rPr lang="en-IN" sz="1800" b="0" strike="noStrike" spc="-1" dirty="0" err="1">
                <a:solidFill>
                  <a:srgbClr val="000000"/>
                </a:solidFill>
                <a:latin typeface="Times New Roman" panose="02020603050405020304"/>
              </a:rPr>
              <a:t>Airoli</a:t>
            </a:r>
            <a:r>
              <a:rPr lang="en-IN" sz="1800" b="0" strike="noStrike" spc="-1" dirty="0">
                <a:solidFill>
                  <a:srgbClr val="000000"/>
                </a:solidFill>
                <a:latin typeface="Times New Roman" panose="02020603050405020304"/>
              </a:rPr>
              <a:t>, Navi Mumbai</a:t>
            </a:r>
            <a:br>
              <a:rPr dirty="0"/>
            </a:br>
            <a:r>
              <a:rPr lang="en-IN" sz="2800" b="1" strike="noStrike" spc="-1" dirty="0">
                <a:solidFill>
                  <a:srgbClr val="000000"/>
                </a:solidFill>
                <a:latin typeface="Times New Roman" panose="02020603050405020304"/>
              </a:rPr>
              <a:t>Department of Information Technology</a:t>
            </a:r>
            <a:endParaRPr lang="en-US" sz="2800" b="0" strike="noStrike" spc="-1" dirty="0">
              <a:solidFill>
                <a:srgbClr val="000000"/>
              </a:solidFill>
              <a:latin typeface="Calibri" panose="020F0502020204030204"/>
            </a:endParaRPr>
          </a:p>
        </p:txBody>
      </p:sp>
      <p:pic>
        <p:nvPicPr>
          <p:cNvPr id="84" name="Picture 5"/>
          <p:cNvPicPr/>
          <p:nvPr/>
        </p:nvPicPr>
        <p:blipFill>
          <a:blip r:embed="rId2"/>
          <a:stretch>
            <a:fillRect/>
          </a:stretch>
        </p:blipFill>
        <p:spPr>
          <a:xfrm>
            <a:off x="107640" y="116640"/>
            <a:ext cx="1197720" cy="1227240"/>
          </a:xfrm>
          <a:prstGeom prst="rect">
            <a:avLst/>
          </a:prstGeom>
          <a:ln>
            <a:noFill/>
          </a:ln>
        </p:spPr>
      </p:pic>
      <p:sp>
        <p:nvSpPr>
          <p:cNvPr id="85" name="Line 3"/>
          <p:cNvSpPr/>
          <p:nvPr/>
        </p:nvSpPr>
        <p:spPr>
          <a:xfrm>
            <a:off x="706320" y="1628640"/>
            <a:ext cx="7898040" cy="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2" name="Content Placeholder 4">
            <a:extLst>
              <a:ext uri="{FF2B5EF4-FFF2-40B4-BE49-F238E27FC236}">
                <a16:creationId xmlns:a16="http://schemas.microsoft.com/office/drawing/2014/main" id="{076B32BE-34BA-FAC0-BFF1-F2F50C584FD0}"/>
              </a:ext>
            </a:extLst>
          </p:cNvPr>
          <p:cNvSpPr txBox="1">
            <a:spLocks/>
          </p:cNvSpPr>
          <p:nvPr/>
        </p:nvSpPr>
        <p:spPr>
          <a:xfrm>
            <a:off x="251520" y="1772816"/>
            <a:ext cx="8568952" cy="4896544"/>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b="1" dirty="0">
                <a:solidFill>
                  <a:schemeClr val="accent2">
                    <a:lumMod val="50000"/>
                  </a:schemeClr>
                </a:solidFill>
                <a:latin typeface="Times New Roman" panose="02020603050405020304" pitchFamily="18" charset="0"/>
                <a:cs typeface="Times New Roman" panose="02020603050405020304" pitchFamily="18" charset="0"/>
              </a:rPr>
              <a:t>University of Mumbai</a:t>
            </a:r>
          </a:p>
          <a:p>
            <a:pPr marL="0" indent="0" algn="ctr">
              <a:buFont typeface="Arial" panose="020B0604020202020204" pitchFamily="34" charset="0"/>
              <a:buNone/>
            </a:pPr>
            <a:r>
              <a:rPr lang="en-IN" b="1" dirty="0">
                <a:solidFill>
                  <a:schemeClr val="accent2">
                    <a:lumMod val="50000"/>
                  </a:schemeClr>
                </a:solidFill>
                <a:latin typeface="Times New Roman" panose="02020603050405020304" pitchFamily="18" charset="0"/>
                <a:cs typeface="Times New Roman" panose="02020603050405020304" pitchFamily="18" charset="0"/>
              </a:rPr>
              <a:t>Academic Session : 2025-26</a:t>
            </a:r>
          </a:p>
          <a:p>
            <a:pPr marL="0" indent="0" algn="ctr">
              <a:buFont typeface="Arial" panose="020B0604020202020204" pitchFamily="34" charset="0"/>
              <a:buNone/>
            </a:pPr>
            <a:endParaRPr lang="en-IN" sz="2900" b="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b="1" dirty="0">
                <a:solidFill>
                  <a:schemeClr val="accent1"/>
                </a:solidFill>
                <a:latin typeface="Times New Roman" panose="02020603050405020304" pitchFamily="18" charset="0"/>
                <a:cs typeface="Times New Roman" panose="02020603050405020304" pitchFamily="18" charset="0"/>
              </a:rPr>
              <a:t>A Presentation </a:t>
            </a:r>
          </a:p>
          <a:p>
            <a:pPr marL="0" indent="0" algn="ctr">
              <a:buFont typeface="Arial" panose="020B0604020202020204" pitchFamily="34" charset="0"/>
              <a:buNone/>
            </a:pPr>
            <a:r>
              <a:rPr lang="en-IN" b="1" dirty="0">
                <a:solidFill>
                  <a:schemeClr val="accent1"/>
                </a:solidFill>
                <a:latin typeface="Times New Roman" panose="02020603050405020304" pitchFamily="18" charset="0"/>
                <a:cs typeface="Times New Roman" panose="02020603050405020304" pitchFamily="18" charset="0"/>
              </a:rPr>
              <a:t>On</a:t>
            </a:r>
          </a:p>
          <a:p>
            <a:pPr marL="0" indent="0" algn="ctr">
              <a:buNone/>
            </a:pPr>
            <a:r>
              <a:rPr lang="en-IN" sz="2900" b="1" dirty="0">
                <a:latin typeface="Times New Roman" panose="02020603050405020304" pitchFamily="18" charset="0"/>
                <a:cs typeface="Times New Roman" panose="02020603050405020304" pitchFamily="18" charset="0"/>
              </a:rPr>
              <a:t>“</a:t>
            </a:r>
            <a:r>
              <a:rPr lang="en-IN" sz="2900" b="1" dirty="0" err="1">
                <a:latin typeface="Times New Roman" panose="02020603050405020304" pitchFamily="18" charset="0"/>
                <a:cs typeface="Times New Roman" panose="02020603050405020304" pitchFamily="18" charset="0"/>
              </a:rPr>
              <a:t>LevelUp</a:t>
            </a:r>
            <a:r>
              <a:rPr lang="en-IN" sz="2900" b="1" dirty="0">
                <a:latin typeface="Times New Roman" panose="02020603050405020304" pitchFamily="18" charset="0"/>
                <a:cs typeface="Times New Roman" panose="02020603050405020304" pitchFamily="18" charset="0"/>
              </a:rPr>
              <a:t> – AI Career Guidance</a:t>
            </a:r>
            <a:r>
              <a:rPr lang="en-IN" sz="2900" b="1" dirty="0">
                <a:solidFill>
                  <a:schemeClr val="accent2">
                    <a:lumMod val="50000"/>
                  </a:schemeClr>
                </a:solidFill>
                <a:latin typeface="Times New Roman" panose="02020603050405020304" pitchFamily="18" charset="0"/>
                <a:cs typeface="Times New Roman" panose="02020603050405020304" pitchFamily="18" charset="0"/>
              </a:rPr>
              <a:t>”</a:t>
            </a:r>
          </a:p>
          <a:p>
            <a:pPr marL="0" indent="0" algn="ctr">
              <a:buFont typeface="Arial" panose="020B0604020202020204" pitchFamily="34" charset="0"/>
              <a:buNone/>
            </a:pPr>
            <a:endParaRPr lang="en-IN" sz="3500" b="1" dirty="0">
              <a:solidFill>
                <a:schemeClr val="accent2">
                  <a:lumMod val="50000"/>
                </a:schemeClr>
              </a:solidFill>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b="1" dirty="0">
                <a:solidFill>
                  <a:schemeClr val="accent1"/>
                </a:solidFill>
                <a:latin typeface="Times New Roman" panose="02020603050405020304" pitchFamily="18" charset="0"/>
                <a:cs typeface="Times New Roman" panose="02020603050405020304" pitchFamily="18" charset="0"/>
              </a:rPr>
              <a:t>Presented By</a:t>
            </a:r>
          </a:p>
          <a:p>
            <a:pPr marL="0" indent="0" algn="ctr">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 Devendra Prakash </a:t>
            </a:r>
            <a:r>
              <a:rPr lang="en-IN" sz="2600" dirty="0" err="1">
                <a:latin typeface="Times New Roman" panose="02020603050405020304" pitchFamily="18" charset="0"/>
                <a:cs typeface="Times New Roman" panose="02020603050405020304" pitchFamily="18" charset="0"/>
              </a:rPr>
              <a:t>Pathare</a:t>
            </a:r>
            <a:r>
              <a:rPr lang="en-IN" sz="2600" dirty="0">
                <a:latin typeface="Times New Roman" panose="02020603050405020304" pitchFamily="18" charset="0"/>
                <a:cs typeface="Times New Roman" panose="02020603050405020304" pitchFamily="18" charset="0"/>
              </a:rPr>
              <a:t> 	   B.E., Semester 7, Div B, Roll No.- 23</a:t>
            </a:r>
            <a:endParaRPr lang="en-IN" sz="2600" b="1"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  Aditya Sanjay Shelar                     B.E., Semester 7, Div B, Roll No.- 47</a:t>
            </a:r>
          </a:p>
          <a:p>
            <a:pPr marL="0" indent="0" algn="ctr">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  Amey Rajendra </a:t>
            </a:r>
            <a:r>
              <a:rPr lang="en-IN" sz="2600" dirty="0" err="1">
                <a:latin typeface="Times New Roman" panose="02020603050405020304" pitchFamily="18" charset="0"/>
                <a:cs typeface="Times New Roman" panose="02020603050405020304" pitchFamily="18" charset="0"/>
              </a:rPr>
              <a:t>Surwase</a:t>
            </a:r>
            <a:r>
              <a:rPr lang="en-IN" sz="2600" dirty="0">
                <a:latin typeface="Times New Roman" panose="02020603050405020304" pitchFamily="18" charset="0"/>
                <a:cs typeface="Times New Roman" panose="02020603050405020304" pitchFamily="18" charset="0"/>
              </a:rPr>
              <a:t> 	    B.E., Semester 7, Div B, Roll No.- 17</a:t>
            </a:r>
          </a:p>
          <a:p>
            <a:pPr marL="0" indent="0" algn="ctr">
              <a:buFont typeface="Arial" panose="020B0604020202020204" pitchFamily="34" charset="0"/>
              <a:buNone/>
            </a:pPr>
            <a:r>
              <a:rPr lang="en-IN" sz="2600" dirty="0">
                <a:latin typeface="Times New Roman" panose="02020603050405020304" pitchFamily="18" charset="0"/>
                <a:cs typeface="Times New Roman" panose="02020603050405020304" pitchFamily="18" charset="0"/>
              </a:rPr>
              <a:t>  Mohin Salim Tadvi	                      B.E., Semester 7, Div B, Roll No.- 21</a:t>
            </a:r>
          </a:p>
          <a:p>
            <a:pPr marL="0" indent="0" algn="ctr">
              <a:buFont typeface="Arial" panose="020B0604020202020204" pitchFamily="34" charset="0"/>
              <a:buNone/>
            </a:pPr>
            <a:endParaRPr lang="en-IN" sz="2900" dirty="0">
              <a:latin typeface="Times New Roman" panose="02020603050405020304" pitchFamily="18" charset="0"/>
              <a:cs typeface="Times New Roman" panose="02020603050405020304" pitchFamily="18" charset="0"/>
            </a:endParaRPr>
          </a:p>
          <a:p>
            <a:pPr marL="0" indent="0" algn="ctr">
              <a:buFont typeface="Arial" panose="020B0604020202020204" pitchFamily="34" charset="0"/>
              <a:buNone/>
            </a:pPr>
            <a:r>
              <a:rPr lang="en-IN" b="1" dirty="0">
                <a:solidFill>
                  <a:schemeClr val="accent1"/>
                </a:solidFill>
                <a:latin typeface="Times New Roman" panose="02020603050405020304" pitchFamily="18" charset="0"/>
                <a:cs typeface="Times New Roman" panose="02020603050405020304" pitchFamily="18" charset="0"/>
              </a:rPr>
              <a:t>Under the Guidance of </a:t>
            </a:r>
          </a:p>
          <a:p>
            <a:pPr marL="0" indent="0" algn="ctr">
              <a:buFont typeface="Arial" panose="020B0604020202020204" pitchFamily="34" charset="0"/>
              <a:buNone/>
            </a:pPr>
            <a:r>
              <a:rPr lang="en-IN" b="1" dirty="0">
                <a:solidFill>
                  <a:schemeClr val="accent2">
                    <a:lumMod val="50000"/>
                  </a:schemeClr>
                </a:solidFill>
                <a:latin typeface="Times New Roman" panose="02020603050405020304" pitchFamily="18" charset="0"/>
                <a:cs typeface="Times New Roman" panose="02020603050405020304" pitchFamily="18" charset="0"/>
              </a:rPr>
              <a:t>Prof. S. U. </a:t>
            </a:r>
            <a:r>
              <a:rPr lang="en-IN" b="1" dirty="0" err="1">
                <a:solidFill>
                  <a:schemeClr val="accent2">
                    <a:lumMod val="50000"/>
                  </a:schemeClr>
                </a:solidFill>
                <a:latin typeface="Times New Roman" panose="02020603050405020304" pitchFamily="18" charset="0"/>
                <a:cs typeface="Times New Roman" panose="02020603050405020304" pitchFamily="18" charset="0"/>
              </a:rPr>
              <a:t>Kumane</a:t>
            </a:r>
            <a:r>
              <a:rPr lang="en-IN" b="1" dirty="0">
                <a:solidFill>
                  <a:schemeClr val="accent2">
                    <a:lumMod val="50000"/>
                  </a:schemeClr>
                </a:solidFill>
                <a:latin typeface="Times New Roman" panose="02020603050405020304" pitchFamily="18" charset="0"/>
                <a:cs typeface="Times New Roman" panose="02020603050405020304" pitchFamily="18" charset="0"/>
              </a:rPr>
              <a:t> </a:t>
            </a:r>
          </a:p>
          <a:p>
            <a:pPr marL="0" indent="0" algn="ctr">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457380" y="153563"/>
            <a:ext cx="8229240" cy="1193606"/>
          </a:xfrm>
          <a:prstGeom prst="rect">
            <a:avLst/>
          </a:prstGeom>
          <a:noFill/>
          <a:ln>
            <a:noFill/>
          </a:ln>
        </p:spPr>
        <p:txBody>
          <a:bodyPr anchor="ctr">
            <a:normAutofit fontScale="92500" lnSpcReduction="20000"/>
          </a:bodyPr>
          <a:lstStyle/>
          <a:p>
            <a:pPr algn="ctr">
              <a:lnSpc>
                <a:spcPct val="100000"/>
              </a:lnSpc>
            </a:pPr>
            <a:r>
              <a:rPr lang="en-IN" sz="4400" b="1" strike="noStrike" spc="-1" dirty="0">
                <a:solidFill>
                  <a:srgbClr val="000000"/>
                </a:solidFill>
                <a:latin typeface="Times New Roman" panose="02020603050405020304"/>
              </a:rPr>
              <a:t>Time Frame (Planning)  of completion of project</a:t>
            </a:r>
            <a:endParaRPr lang="en-US" sz="4400" b="0" strike="noStrike" spc="-1" dirty="0">
              <a:solidFill>
                <a:srgbClr val="000000"/>
              </a:solidFill>
              <a:latin typeface="Calibri" panose="020F0502020204030204"/>
            </a:endParaRPr>
          </a:p>
        </p:txBody>
      </p:sp>
      <p:pic>
        <p:nvPicPr>
          <p:cNvPr id="4" name="table">
            <a:extLst>
              <a:ext uri="{FF2B5EF4-FFF2-40B4-BE49-F238E27FC236}">
                <a16:creationId xmlns:a16="http://schemas.microsoft.com/office/drawing/2014/main" id="{9F5AF9C3-5908-6BFD-4BEA-FBEA190A5D52}"/>
              </a:ext>
            </a:extLst>
          </p:cNvPr>
          <p:cNvPicPr>
            <a:picLocks noChangeAspect="1"/>
          </p:cNvPicPr>
          <p:nvPr/>
        </p:nvPicPr>
        <p:blipFill>
          <a:blip r:embed="rId2"/>
          <a:stretch>
            <a:fillRect/>
          </a:stretch>
        </p:blipFill>
        <p:spPr>
          <a:xfrm>
            <a:off x="228598" y="2133600"/>
            <a:ext cx="8686802" cy="3581400"/>
          </a:xfrm>
          <a:prstGeom prst="rect">
            <a:avLst/>
          </a:prstGeom>
        </p:spPr>
      </p:pic>
      <p:sp>
        <p:nvSpPr>
          <p:cNvPr id="6" name="Arrow: Pentagon 5">
            <a:extLst>
              <a:ext uri="{FF2B5EF4-FFF2-40B4-BE49-F238E27FC236}">
                <a16:creationId xmlns:a16="http://schemas.microsoft.com/office/drawing/2014/main" id="{33AC84D8-DBB6-B719-1837-A3941DCC1812}"/>
              </a:ext>
            </a:extLst>
          </p:cNvPr>
          <p:cNvSpPr/>
          <p:nvPr/>
        </p:nvSpPr>
        <p:spPr>
          <a:xfrm>
            <a:off x="3048000" y="2667000"/>
            <a:ext cx="685800" cy="228600"/>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7" name="Arrow: Pentagon 6">
            <a:extLst>
              <a:ext uri="{FF2B5EF4-FFF2-40B4-BE49-F238E27FC236}">
                <a16:creationId xmlns:a16="http://schemas.microsoft.com/office/drawing/2014/main" id="{ACCC020A-4754-89A1-62C9-F8579D37BCE5}"/>
              </a:ext>
            </a:extLst>
          </p:cNvPr>
          <p:cNvSpPr/>
          <p:nvPr/>
        </p:nvSpPr>
        <p:spPr>
          <a:xfrm>
            <a:off x="3733800" y="3124200"/>
            <a:ext cx="969495" cy="234268"/>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Arrow: Pentagon 7">
            <a:extLst>
              <a:ext uri="{FF2B5EF4-FFF2-40B4-BE49-F238E27FC236}">
                <a16:creationId xmlns:a16="http://schemas.microsoft.com/office/drawing/2014/main" id="{95FE564A-DE13-5E21-B8CE-F1DFFFDD1717}"/>
              </a:ext>
            </a:extLst>
          </p:cNvPr>
          <p:cNvSpPr/>
          <p:nvPr/>
        </p:nvSpPr>
        <p:spPr>
          <a:xfrm>
            <a:off x="3733800" y="3576182"/>
            <a:ext cx="1949679" cy="234268"/>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 name="Arrow: Pentagon 9">
            <a:extLst>
              <a:ext uri="{FF2B5EF4-FFF2-40B4-BE49-F238E27FC236}">
                <a16:creationId xmlns:a16="http://schemas.microsoft.com/office/drawing/2014/main" id="{193D4CCD-04A7-D6B7-FF24-F0CB91666534}"/>
              </a:ext>
            </a:extLst>
          </p:cNvPr>
          <p:cNvSpPr/>
          <p:nvPr/>
        </p:nvSpPr>
        <p:spPr>
          <a:xfrm>
            <a:off x="4876800" y="4017278"/>
            <a:ext cx="3273308" cy="234268"/>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 	</a:t>
            </a:r>
            <a:endParaRPr lang="en-IN" dirty="0"/>
          </a:p>
        </p:txBody>
      </p:sp>
      <p:sp>
        <p:nvSpPr>
          <p:cNvPr id="11" name="Arrow: Pentagon 10">
            <a:extLst>
              <a:ext uri="{FF2B5EF4-FFF2-40B4-BE49-F238E27FC236}">
                <a16:creationId xmlns:a16="http://schemas.microsoft.com/office/drawing/2014/main" id="{1662877E-142A-45C3-3878-CE294118C806}"/>
              </a:ext>
            </a:extLst>
          </p:cNvPr>
          <p:cNvSpPr/>
          <p:nvPr/>
        </p:nvSpPr>
        <p:spPr>
          <a:xfrm>
            <a:off x="6324600" y="4425717"/>
            <a:ext cx="2209800" cy="234268"/>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2" name="Arrow: Pentagon 11">
            <a:extLst>
              <a:ext uri="{FF2B5EF4-FFF2-40B4-BE49-F238E27FC236}">
                <a16:creationId xmlns:a16="http://schemas.microsoft.com/office/drawing/2014/main" id="{B286EA2E-9EEA-725E-5A04-11A8CF3F79CA}"/>
              </a:ext>
            </a:extLst>
          </p:cNvPr>
          <p:cNvSpPr/>
          <p:nvPr/>
        </p:nvSpPr>
        <p:spPr>
          <a:xfrm>
            <a:off x="7388108" y="4801499"/>
            <a:ext cx="1524000" cy="234268"/>
          </a:xfrm>
          <a:prstGeom prst="homePlat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467640" y="298726"/>
            <a:ext cx="8229240" cy="1142640"/>
          </a:xfrm>
          <a:prstGeom prst="rect">
            <a:avLst/>
          </a:prstGeom>
          <a:noFill/>
          <a:ln>
            <a:noFill/>
          </a:ln>
        </p:spPr>
        <p:txBody>
          <a:bodyPr anchor="ctr">
            <a:normAutofit/>
          </a:bodyPr>
          <a:lstStyle/>
          <a:p>
            <a:pPr algn="ctr">
              <a:lnSpc>
                <a:spcPct val="100000"/>
              </a:lnSpc>
            </a:pPr>
            <a:r>
              <a:rPr lang="en-IN" sz="4400" b="1" strike="noStrike" spc="-1" dirty="0">
                <a:solidFill>
                  <a:srgbClr val="000000"/>
                </a:solidFill>
                <a:latin typeface="Times New Roman" panose="02020603050405020304"/>
              </a:rPr>
              <a:t>References</a:t>
            </a:r>
            <a:endParaRPr lang="en-US" sz="4400" b="0" strike="noStrike" spc="-1" dirty="0">
              <a:solidFill>
                <a:srgbClr val="000000"/>
              </a:solidFill>
              <a:latin typeface="Calibri" panose="020F0502020204030204"/>
            </a:endParaRPr>
          </a:p>
        </p:txBody>
      </p:sp>
      <p:sp>
        <p:nvSpPr>
          <p:cNvPr id="2" name="Text Box 1"/>
          <p:cNvSpPr txBox="1"/>
          <p:nvPr/>
        </p:nvSpPr>
        <p:spPr>
          <a:xfrm>
            <a:off x="296010" y="1806299"/>
            <a:ext cx="8572500" cy="4752975"/>
          </a:xfrm>
          <a:prstGeom prst="rect">
            <a:avLst/>
          </a:prstGeom>
          <a:noFill/>
        </p:spPr>
        <p:txBody>
          <a:bodyPr wrap="square" rtlCol="0">
            <a:noAutofit/>
          </a:bodyPr>
          <a:lstStyle/>
          <a:p>
            <a:pPr marL="285750" indent="-285750" algn="just">
              <a:buFont typeface="Wingdings" panose="05000000000000000000" charset="0"/>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Raj, S., &amp; </a:t>
            </a:r>
            <a:r>
              <a:rPr lang="en-US" dirty="0" err="1">
                <a:latin typeface="Calibri" panose="020F0502020204030204" pitchFamily="34" charset="0"/>
                <a:ea typeface="Calibri" panose="020F0502020204030204" pitchFamily="34" charset="0"/>
                <a:cs typeface="Calibri" panose="020F0502020204030204" pitchFamily="34" charset="0"/>
              </a:rPr>
              <a:t>Renumol</a:t>
            </a:r>
            <a:r>
              <a:rPr lang="en-US" dirty="0">
                <a:latin typeface="Calibri" panose="020F0502020204030204" pitchFamily="34" charset="0"/>
                <a:ea typeface="Calibri" panose="020F0502020204030204" pitchFamily="34" charset="0"/>
                <a:cs typeface="Calibri" panose="020F0502020204030204" pitchFamily="34" charset="0"/>
              </a:rPr>
              <a:t>, V. G. (2023). AI-Based Personalized Recommendation System for Students Using LLMs.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https://www.researchgate.net/publication/379925829_AI_based_Personalized_Recommendation_System_for_Students_using_LLMs</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Gupta, Y. (2025). </a:t>
            </a:r>
            <a:r>
              <a:rPr lang="en-US" dirty="0" err="1">
                <a:latin typeface="Calibri" panose="020F0502020204030204" pitchFamily="34" charset="0"/>
                <a:ea typeface="Calibri" panose="020F0502020204030204" pitchFamily="34" charset="0"/>
                <a:cs typeface="Calibri" panose="020F0502020204030204" pitchFamily="34" charset="0"/>
              </a:rPr>
              <a:t>CareerX</a:t>
            </a:r>
            <a:r>
              <a:rPr lang="en-US" dirty="0">
                <a:latin typeface="Calibri" panose="020F0502020204030204" pitchFamily="34" charset="0"/>
                <a:ea typeface="Calibri" panose="020F0502020204030204" pitchFamily="34" charset="0"/>
                <a:cs typeface="Calibri" panose="020F0502020204030204" pitchFamily="34" charset="0"/>
              </a:rPr>
              <a:t>: AI-Powered Career Path Recommender System for College Students.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https://www.researchgate.net/publication/379935023_Envisioning_Tomorrow_AI_Powered_Career_Counseling</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US" dirty="0" err="1">
                <a:latin typeface="Calibri" panose="020F0502020204030204" pitchFamily="34" charset="0"/>
                <a:ea typeface="Calibri" panose="020F0502020204030204" pitchFamily="34" charset="0"/>
                <a:cs typeface="Calibri" panose="020F0502020204030204" pitchFamily="34" charset="0"/>
              </a:rPr>
              <a:t>Siswipraptini</a:t>
            </a:r>
            <a:r>
              <a:rPr lang="en-US" dirty="0">
                <a:latin typeface="Calibri" panose="020F0502020204030204" pitchFamily="34" charset="0"/>
                <a:ea typeface="Calibri" panose="020F0502020204030204" pitchFamily="34" charset="0"/>
                <a:cs typeface="Calibri" panose="020F0502020204030204" pitchFamily="34" charset="0"/>
              </a:rPr>
              <a:t>, P. C., </a:t>
            </a:r>
            <a:r>
              <a:rPr lang="en-US" dirty="0" err="1">
                <a:latin typeface="Calibri" panose="020F0502020204030204" pitchFamily="34" charset="0"/>
                <a:ea typeface="Calibri" panose="020F0502020204030204" pitchFamily="34" charset="0"/>
                <a:cs typeface="Calibri" panose="020F0502020204030204" pitchFamily="34" charset="0"/>
              </a:rPr>
              <a:t>Warnars</a:t>
            </a:r>
            <a:r>
              <a:rPr lang="en-US" dirty="0">
                <a:latin typeface="Calibri" panose="020F0502020204030204" pitchFamily="34" charset="0"/>
                <a:ea typeface="Calibri" panose="020F0502020204030204" pitchFamily="34" charset="0"/>
                <a:cs typeface="Calibri" panose="020F0502020204030204" pitchFamily="34" charset="0"/>
              </a:rPr>
              <a:t>, H. L. H. S., Ramadhan, A., &amp; Budiharto, W. (2022). Trends and Characteristics of Career Recommendation Systems for Fresh Graduated Students.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https://ieeexplore.ieee.org/document/9779037</a:t>
            </a: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charset="0"/>
              <a:buChar char="q"/>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95640" y="2781000"/>
            <a:ext cx="8229240" cy="1142640"/>
          </a:xfrm>
          <a:prstGeom prst="rect">
            <a:avLst/>
          </a:prstGeom>
          <a:noFill/>
          <a:ln>
            <a:noFill/>
          </a:ln>
        </p:spPr>
        <p:txBody>
          <a:bodyPr anchor="ctr">
            <a:normAutofit/>
          </a:bodyPr>
          <a:lstStyle/>
          <a:p>
            <a:pPr algn="ctr">
              <a:lnSpc>
                <a:spcPct val="100000"/>
              </a:lnSpc>
            </a:pPr>
            <a:r>
              <a:rPr lang="en-IN" sz="4400" b="1" strike="noStrike" spc="-1" dirty="0">
                <a:solidFill>
                  <a:srgbClr val="000000"/>
                </a:solidFill>
                <a:latin typeface="Times New Roman" panose="02020603050405020304"/>
              </a:rPr>
              <a:t>THANK YOU</a:t>
            </a:r>
            <a:endParaRPr lang="en-US" sz="4400" b="0" strike="noStrike" spc="-1" dirty="0">
              <a:solidFill>
                <a:srgbClr val="000000"/>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80"/>
            <a:ext cx="8229240" cy="1142640"/>
          </a:xfrm>
          <a:prstGeom prst="rect">
            <a:avLst/>
          </a:prstGeom>
          <a:noFill/>
          <a:ln>
            <a:noFill/>
          </a:ln>
        </p:spPr>
        <p:txBody>
          <a:bodyPr anchor="ctr">
            <a:noAutofit/>
          </a:bodyPr>
          <a:lstStyle/>
          <a:p>
            <a:pPr algn="ctr">
              <a:lnSpc>
                <a:spcPct val="100000"/>
              </a:lnSpc>
            </a:pPr>
            <a:r>
              <a:rPr lang="en-IN" sz="4400" b="1" strike="noStrike" spc="-1">
                <a:solidFill>
                  <a:srgbClr val="000000"/>
                </a:solidFill>
                <a:latin typeface="Times New Roman" panose="02020603050405020304"/>
              </a:rPr>
              <a:t>Content</a:t>
            </a:r>
            <a:endParaRPr lang="en-US" sz="4400" b="0" strike="noStrike" spc="-1">
              <a:solidFill>
                <a:srgbClr val="000000"/>
              </a:solidFill>
              <a:latin typeface="Calibri" panose="020F0502020204030204"/>
            </a:endParaRPr>
          </a:p>
        </p:txBody>
      </p:sp>
      <p:sp>
        <p:nvSpPr>
          <p:cNvPr id="3" name="Content Placeholder 2">
            <a:extLst>
              <a:ext uri="{FF2B5EF4-FFF2-40B4-BE49-F238E27FC236}">
                <a16:creationId xmlns:a16="http://schemas.microsoft.com/office/drawing/2014/main" id="{A04C02A8-832E-6B98-D10E-D728747F69D5}"/>
              </a:ext>
            </a:extLst>
          </p:cNvPr>
          <p:cNvSpPr txBox="1">
            <a:spLocks/>
          </p:cNvSpPr>
          <p:nvPr/>
        </p:nvSpPr>
        <p:spPr>
          <a:xfrm>
            <a:off x="457200" y="1524000"/>
            <a:ext cx="8229600" cy="4565104"/>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Introduction</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Problem Definition</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Aims and Objectives</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Literature Review</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Proposed Methodology</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Time Frame</a:t>
            </a:r>
          </a:p>
          <a:p>
            <a:pPr marL="0" indent="0" algn="just">
              <a:buFont typeface="Arial" panose="020B0604020202020204" pitchFamily="34" charset="0"/>
              <a:buNone/>
            </a:pPr>
            <a:endParaRPr lang="en-IN" sz="2000" b="1">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IN" sz="2000" b="1">
                <a:latin typeface="Times New Roman" panose="02020603050405020304" pitchFamily="18" charset="0"/>
                <a:cs typeface="Times New Roman" panose="02020603050405020304" pitchFamily="18" charset="0"/>
              </a:rPr>
              <a:t>References</a:t>
            </a:r>
            <a:endParaRPr lang="en-IN"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Shape 1"/>
          <p:cNvSpPr txBox="1"/>
          <p:nvPr/>
        </p:nvSpPr>
        <p:spPr>
          <a:xfrm>
            <a:off x="373437" y="386362"/>
            <a:ext cx="8229240" cy="1142640"/>
          </a:xfrm>
          <a:prstGeom prst="rect">
            <a:avLst/>
          </a:prstGeom>
          <a:noFill/>
          <a:ln>
            <a:noFill/>
          </a:ln>
        </p:spPr>
        <p:txBody>
          <a:bodyPr anchor="ctr">
            <a:noAutofit/>
          </a:bodyPr>
          <a:lstStyle/>
          <a:p>
            <a:pPr algn="ctr">
              <a:lnSpc>
                <a:spcPct val="100000"/>
              </a:lnSpc>
            </a:pPr>
            <a:r>
              <a:rPr lang="en-IN" sz="4400" b="1" strike="noStrike" spc="-1" dirty="0">
                <a:solidFill>
                  <a:srgbClr val="000000"/>
                </a:solidFill>
                <a:latin typeface="Times New Roman" panose="02020603050405020304"/>
              </a:rPr>
              <a:t>Introduction</a:t>
            </a:r>
            <a:endParaRPr lang="en-US" sz="4400" b="0" strike="noStrike" spc="-1" dirty="0">
              <a:solidFill>
                <a:srgbClr val="000000"/>
              </a:solidFill>
              <a:latin typeface="Calibri" panose="020F0502020204030204"/>
            </a:endParaRPr>
          </a:p>
        </p:txBody>
      </p:sp>
      <p:sp>
        <p:nvSpPr>
          <p:cNvPr id="5" name="Content Placeholder 2">
            <a:extLst>
              <a:ext uri="{FF2B5EF4-FFF2-40B4-BE49-F238E27FC236}">
                <a16:creationId xmlns:a16="http://schemas.microsoft.com/office/drawing/2014/main" id="{DB2FDC48-DBF8-CEF2-A949-B32D660197B3}"/>
              </a:ext>
            </a:extLst>
          </p:cNvPr>
          <p:cNvSpPr txBox="1">
            <a:spLocks/>
          </p:cNvSpPr>
          <p:nvPr/>
        </p:nvSpPr>
        <p:spPr>
          <a:xfrm>
            <a:off x="457200" y="2024743"/>
            <a:ext cx="8229600" cy="35814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Career decision-making plays a vital role in shaping a student’s future, yet conventional guidance approaches often lack personalization, adaptability, and ongoing support.</a:t>
            </a:r>
          </a:p>
          <a:p>
            <a:pPr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With the rapid evolution of technology and job market dynamics, there is an increasing need for intelligent systems that can assist students in identifying suitable career paths aligned with their skills, interests, and aspirations.</a:t>
            </a:r>
          </a:p>
          <a:p>
            <a:pPr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This project introduces an AI-powered career guidance platform that leverages large language models to provide personalized recommendations, progress tracking, and a gamified environment to foster continuous engagement and informed decision-making.</a:t>
            </a:r>
          </a:p>
          <a:p>
            <a:pPr algn="just" fontAlgn="base">
              <a:buFont typeface="Wingdings" panose="05000000000000000000" pitchFamily="2" charset="2"/>
              <a:buChar char="Ø"/>
            </a:pPr>
            <a:endParaRPr lang="en-US" sz="2000" dirty="0"/>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algn="just" fontAlgn="base">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457200" y="338231"/>
            <a:ext cx="8229240" cy="1142640"/>
          </a:xfrm>
          <a:prstGeom prst="rect">
            <a:avLst/>
          </a:prstGeom>
          <a:noFill/>
          <a:ln>
            <a:noFill/>
          </a:ln>
        </p:spPr>
        <p:txBody>
          <a:bodyPr anchor="ctr">
            <a:noAutofit/>
          </a:bodyPr>
          <a:lstStyle/>
          <a:p>
            <a:pPr algn="ctr">
              <a:lnSpc>
                <a:spcPct val="100000"/>
              </a:lnSpc>
            </a:pPr>
            <a:r>
              <a:rPr lang="en-IN" sz="4400" b="1" strike="noStrike" spc="-1" dirty="0">
                <a:solidFill>
                  <a:srgbClr val="000000"/>
                </a:solidFill>
                <a:latin typeface="Times New Roman" panose="02020603050405020304"/>
              </a:rPr>
              <a:t>Problem</a:t>
            </a:r>
            <a:r>
              <a:rPr lang="en-IN" sz="4400" b="1" strike="noStrike" spc="-1" dirty="0">
                <a:solidFill>
                  <a:srgbClr val="000000"/>
                </a:solidFill>
                <a:effectLst>
                  <a:outerShdw blurRad="38100" dist="38100" dir="2700000" algn="tl">
                    <a:srgbClr val="000000">
                      <a:alpha val="43137"/>
                    </a:srgbClr>
                  </a:outerShdw>
                </a:effectLst>
                <a:latin typeface="Times New Roman" panose="02020603050405020304"/>
              </a:rPr>
              <a:t> </a:t>
            </a:r>
            <a:r>
              <a:rPr lang="en-IN" sz="4400" b="1" strike="noStrike" spc="-1" dirty="0">
                <a:solidFill>
                  <a:srgbClr val="000000"/>
                </a:solidFill>
                <a:latin typeface="Times New Roman" panose="02020603050405020304"/>
              </a:rPr>
              <a:t>Definition</a:t>
            </a:r>
            <a:endParaRPr lang="en-US" sz="4400" b="0" strike="noStrike" spc="-1" dirty="0">
              <a:solidFill>
                <a:srgbClr val="000000"/>
              </a:solidFill>
              <a:latin typeface="Calibri" panose="020F0502020204030204"/>
            </a:endParaRPr>
          </a:p>
        </p:txBody>
      </p:sp>
      <p:sp>
        <p:nvSpPr>
          <p:cNvPr id="96" name="Freeform 3"/>
          <p:cNvSpPr/>
          <p:nvPr/>
        </p:nvSpPr>
        <p:spPr>
          <a:xfrm>
            <a:off x="3131640" y="3068640"/>
            <a:ext cx="360" cy="360"/>
          </a:xfrm>
          <a:custGeom>
            <a:avLst/>
            <a:gdLst/>
            <a:ahLst/>
            <a:cxnLst/>
            <a:rect l="0" t="0" r="r" b="b"/>
            <a:pathLst>
              <a:path w="1" h="1">
                <a:moveTo>
                  <a:pt x="0" y="0"/>
                </a:moveTo>
                <a:lnTo>
                  <a:pt x="0" y="0"/>
                </a:lnTo>
              </a:path>
            </a:pathLst>
          </a:custGeom>
          <a:ln>
            <a:solidFill>
              <a:srgbClr val="4A7EBB"/>
            </a:solidFill>
            <a:round/>
          </a:ln>
        </p:spPr>
        <p:txBody>
          <a:bodyPr/>
          <a:lstStyle/>
          <a:p>
            <a:endParaRPr lang="en-IN"/>
          </a:p>
        </p:txBody>
      </p:sp>
      <p:sp>
        <p:nvSpPr>
          <p:cNvPr id="97" name="Freeform 4"/>
          <p:cNvSpPr/>
          <p:nvPr/>
        </p:nvSpPr>
        <p:spPr>
          <a:xfrm>
            <a:off x="3347640" y="2852640"/>
            <a:ext cx="360" cy="360"/>
          </a:xfrm>
          <a:custGeom>
            <a:avLst/>
            <a:gdLst/>
            <a:ahLst/>
            <a:cxnLst/>
            <a:rect l="0" t="0" r="r" b="b"/>
            <a:pathLst>
              <a:path w="1" h="1">
                <a:moveTo>
                  <a:pt x="0" y="0"/>
                </a:moveTo>
                <a:lnTo>
                  <a:pt x="0" y="0"/>
                </a:lnTo>
              </a:path>
            </a:pathLst>
          </a:custGeom>
          <a:ln>
            <a:solidFill>
              <a:srgbClr val="4A7EBB"/>
            </a:solidFill>
            <a:round/>
          </a:ln>
        </p:spPr>
        <p:txBody>
          <a:bodyPr/>
          <a:lstStyle/>
          <a:p>
            <a:endParaRPr lang="en-IN"/>
          </a:p>
        </p:txBody>
      </p:sp>
      <p:sp>
        <p:nvSpPr>
          <p:cNvPr id="5" name="TextBox 4"/>
          <p:cNvSpPr txBox="1"/>
          <p:nvPr/>
        </p:nvSpPr>
        <p:spPr>
          <a:xfrm>
            <a:off x="348045" y="2286897"/>
            <a:ext cx="8447550" cy="3596882"/>
          </a:xfrm>
          <a:prstGeom prst="rect">
            <a:avLst/>
          </a:prstGeom>
          <a:noFill/>
        </p:spPr>
        <p:txBody>
          <a:bodyPr wrap="square">
            <a:spAutoFit/>
          </a:bodyPr>
          <a:lstStyle/>
          <a:p>
            <a:pPr marL="228600" indent="-228600" fontAlgn="base">
              <a:lnSpc>
                <a:spcPct val="90000"/>
              </a:lnSpc>
              <a:spcBef>
                <a:spcPts val="1000"/>
              </a:spcBef>
              <a:buFont typeface="Wingdings" panose="05000000000000000000" pitchFamily="2" charset="2"/>
              <a:buChar char="Ø"/>
            </a:pPr>
            <a:r>
              <a:rPr lang="en-US" u="sng" dirty="0">
                <a:latin typeface="Calibri" panose="020F0502020204030204" pitchFamily="34" charset="0"/>
                <a:ea typeface="Calibri" panose="020F0502020204030204" pitchFamily="34" charset="0"/>
                <a:cs typeface="Calibri" panose="020F0502020204030204" pitchFamily="34" charset="0"/>
              </a:rPr>
              <a:t>Generic Career Guidance:</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Traditional career counseling methods often provide broad, non-specific advice that fails to align with a student’s unique strengths, interests, and goals.</a:t>
            </a:r>
          </a:p>
          <a:p>
            <a:pPr fontAlgn="base">
              <a:lnSpc>
                <a:spcPct val="90000"/>
              </a:lnSpc>
              <a:spcBef>
                <a:spcPts val="1000"/>
              </a:spcBef>
            </a:pPr>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fontAlgn="base">
              <a:lnSpc>
                <a:spcPct val="90000"/>
              </a:lnSpc>
              <a:spcBef>
                <a:spcPts val="1000"/>
              </a:spcBef>
              <a:buFont typeface="Wingdings" panose="05000000000000000000" pitchFamily="2" charset="2"/>
              <a:buChar char="Ø"/>
            </a:pPr>
            <a:r>
              <a:rPr lang="en-US" u="sng" dirty="0">
                <a:latin typeface="Calibri" panose="020F0502020204030204" pitchFamily="34" charset="0"/>
                <a:ea typeface="Calibri" panose="020F0502020204030204" pitchFamily="34" charset="0"/>
                <a:cs typeface="Calibri" panose="020F0502020204030204" pitchFamily="34" charset="0"/>
              </a:rPr>
              <a:t> Lack of Intelligent Personalization: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Most existing systems do not leverage AI or language models, limiting their ability to offer adaptive, data-driven, or contextual career recommendations.</a:t>
            </a:r>
          </a:p>
          <a:p>
            <a:pPr marL="228600" indent="-228600" fontAlgn="base">
              <a:lnSpc>
                <a:spcPct val="90000"/>
              </a:lnSpc>
              <a:spcBef>
                <a:spcPts val="1000"/>
              </a:spcBef>
              <a:buFont typeface="Wingdings" panose="05000000000000000000" pitchFamily="2" charset="2"/>
              <a:buChar char="Ø"/>
            </a:pPr>
            <a:endParaRPr lang="en-US" dirty="0">
              <a:latin typeface="Calibri" panose="020F0502020204030204" pitchFamily="34" charset="0"/>
              <a:ea typeface="Calibri" panose="020F0502020204030204" pitchFamily="34" charset="0"/>
              <a:cs typeface="Calibri" panose="020F0502020204030204" pitchFamily="34" charset="0"/>
            </a:endParaRPr>
          </a:p>
          <a:p>
            <a:pPr marL="228600" indent="-228600" fontAlgn="base">
              <a:lnSpc>
                <a:spcPct val="90000"/>
              </a:lnSpc>
              <a:spcBef>
                <a:spcPts val="1000"/>
              </a:spcBef>
              <a:buFont typeface="Wingdings" panose="05000000000000000000" pitchFamily="2" charset="2"/>
              <a:buChar char="Ø"/>
            </a:pPr>
            <a:r>
              <a:rPr lang="en-US" u="sng" dirty="0">
                <a:latin typeface="Calibri" panose="020F0502020204030204" pitchFamily="34" charset="0"/>
                <a:ea typeface="Calibri" panose="020F0502020204030204" pitchFamily="34" charset="0"/>
                <a:cs typeface="Calibri" panose="020F0502020204030204" pitchFamily="34" charset="0"/>
              </a:rPr>
              <a:t>Low Engagement and Support: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Current platforms lack interactive features, personalized feedback, or peer-professional interaction, making it difficult for students to stay motivated and career-focused.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457380" y="484085"/>
            <a:ext cx="8229240" cy="1142640"/>
          </a:xfrm>
          <a:prstGeom prst="rect">
            <a:avLst/>
          </a:prstGeom>
          <a:noFill/>
          <a:ln>
            <a:noFill/>
          </a:ln>
        </p:spPr>
        <p:txBody>
          <a:bodyPr anchor="ctr">
            <a:noAutofit/>
          </a:bodyPr>
          <a:lstStyle/>
          <a:p>
            <a:pPr algn="ctr">
              <a:lnSpc>
                <a:spcPct val="100000"/>
              </a:lnSpc>
            </a:pPr>
            <a:r>
              <a:rPr lang="en-US" sz="4400" b="1" spc="-1" dirty="0">
                <a:solidFill>
                  <a:srgbClr val="000000"/>
                </a:solidFill>
                <a:latin typeface="Times New Roman" panose="02020603050405020304"/>
              </a:rPr>
              <a:t>L</a:t>
            </a:r>
            <a:r>
              <a:rPr lang="en-IN" sz="4400" b="1" spc="-1" dirty="0" err="1">
                <a:solidFill>
                  <a:srgbClr val="000000"/>
                </a:solidFill>
                <a:latin typeface="Times New Roman" panose="02020603050405020304"/>
              </a:rPr>
              <a:t>iterature</a:t>
            </a:r>
            <a:r>
              <a:rPr lang="en-IN" sz="4400" b="1" spc="-1" dirty="0">
                <a:solidFill>
                  <a:srgbClr val="000000"/>
                </a:solidFill>
                <a:latin typeface="Times New Roman" panose="02020603050405020304"/>
              </a:rPr>
              <a:t> Review</a:t>
            </a:r>
            <a:endParaRPr lang="en-US" sz="4400" b="0" strike="noStrike" spc="-1" dirty="0">
              <a:solidFill>
                <a:srgbClr val="000000"/>
              </a:solidFill>
              <a:latin typeface="Calibri" panose="020F0502020204030204"/>
            </a:endParaRPr>
          </a:p>
        </p:txBody>
      </p:sp>
      <p:sp>
        <p:nvSpPr>
          <p:cNvPr id="6" name="TextBox 5"/>
          <p:cNvSpPr txBox="1"/>
          <p:nvPr/>
        </p:nvSpPr>
        <p:spPr>
          <a:xfrm>
            <a:off x="457380" y="2318381"/>
            <a:ext cx="8128207" cy="2862322"/>
          </a:xfrm>
          <a:prstGeom prst="rect">
            <a:avLst/>
          </a:prstGeom>
          <a:noFill/>
        </p:spPr>
        <p:txBody>
          <a:bodyPr wrap="square">
            <a:spAutoFit/>
          </a:bodyPr>
          <a:lstStyle>
            <a:defPPr>
              <a:defRPr lang="en-US"/>
            </a:defPPr>
            <a:lvl1pPr marL="285750" indent="-285750">
              <a:buFont typeface="Wingdings" panose="05000000000000000000" pitchFamily="2" charset="2"/>
              <a:buChar char="Ø"/>
              <a:defRPr/>
            </a:lvl1pPr>
          </a:lstStyle>
          <a:p>
            <a:pPr algn="just"/>
            <a:r>
              <a:rPr lang="en-US" dirty="0">
                <a:latin typeface="Calibri" panose="020F0502020204030204" pitchFamily="34" charset="0"/>
                <a:ea typeface="Calibri" panose="020F0502020204030204" pitchFamily="34" charset="0"/>
                <a:cs typeface="Calibri" panose="020F0502020204030204" pitchFamily="34" charset="0"/>
              </a:rPr>
              <a:t>Most older systems give the same career advice to everyone, without understanding each student’s interests or skills.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Recent studies show that using AI like ChatGPT can give better and more personalized career suggestions.</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Many existing systems don’t have features like levels, XP, chats with professionals, or proper testing with large groups.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FF47708-6C9B-83B1-518F-8121F0CF90F0}"/>
              </a:ext>
            </a:extLst>
          </p:cNvPr>
          <p:cNvGraphicFramePr>
            <a:graphicFrameLocks noGrp="1"/>
          </p:cNvGraphicFramePr>
          <p:nvPr>
            <p:extLst>
              <p:ext uri="{D42A27DB-BD31-4B8C-83A1-F6EECF244321}">
                <p14:modId xmlns:p14="http://schemas.microsoft.com/office/powerpoint/2010/main" val="1382132203"/>
              </p:ext>
            </p:extLst>
          </p:nvPr>
        </p:nvGraphicFramePr>
        <p:xfrm>
          <a:off x="28354" y="-130628"/>
          <a:ext cx="9115646" cy="7534764"/>
        </p:xfrm>
        <a:graphic>
          <a:graphicData uri="http://schemas.openxmlformats.org/drawingml/2006/table">
            <a:tbl>
              <a:tblPr firstRow="1" bandRow="1">
                <a:tableStyleId>{7DF18680-E054-41AD-8BC1-D1AEF772440D}</a:tableStyleId>
              </a:tblPr>
              <a:tblGrid>
                <a:gridCol w="694660">
                  <a:extLst>
                    <a:ext uri="{9D8B030D-6E8A-4147-A177-3AD203B41FA5}">
                      <a16:colId xmlns:a16="http://schemas.microsoft.com/office/drawing/2014/main" val="3023491053"/>
                    </a:ext>
                  </a:extLst>
                </a:gridCol>
                <a:gridCol w="2022727">
                  <a:extLst>
                    <a:ext uri="{9D8B030D-6E8A-4147-A177-3AD203B41FA5}">
                      <a16:colId xmlns:a16="http://schemas.microsoft.com/office/drawing/2014/main" val="1423744860"/>
                    </a:ext>
                  </a:extLst>
                </a:gridCol>
                <a:gridCol w="1500195">
                  <a:extLst>
                    <a:ext uri="{9D8B030D-6E8A-4147-A177-3AD203B41FA5}">
                      <a16:colId xmlns:a16="http://schemas.microsoft.com/office/drawing/2014/main" val="161668074"/>
                    </a:ext>
                  </a:extLst>
                </a:gridCol>
                <a:gridCol w="3070720">
                  <a:extLst>
                    <a:ext uri="{9D8B030D-6E8A-4147-A177-3AD203B41FA5}">
                      <a16:colId xmlns:a16="http://schemas.microsoft.com/office/drawing/2014/main" val="1320510298"/>
                    </a:ext>
                  </a:extLst>
                </a:gridCol>
                <a:gridCol w="1827344">
                  <a:extLst>
                    <a:ext uri="{9D8B030D-6E8A-4147-A177-3AD203B41FA5}">
                      <a16:colId xmlns:a16="http://schemas.microsoft.com/office/drawing/2014/main" val="354461217"/>
                    </a:ext>
                  </a:extLst>
                </a:gridCol>
              </a:tblGrid>
              <a:tr h="516727">
                <a:tc>
                  <a:txBody>
                    <a:bodyPr/>
                    <a:lstStyle/>
                    <a:p>
                      <a:pPr algn="ctr">
                        <a:lnSpc>
                          <a:spcPct val="200000"/>
                        </a:lnSpc>
                      </a:pPr>
                      <a:r>
                        <a:rPr lang="en-US" sz="1600"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Sr.No</a:t>
                      </a: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Paper Title</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Authors</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Finding</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Gap</a:t>
                      </a:r>
                      <a:endParaRPr lang="en-IN" sz="16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555968984"/>
                  </a:ext>
                </a:extLst>
              </a:tr>
              <a:tr h="2792766">
                <a:tc>
                  <a:txBody>
                    <a:bodyPr/>
                    <a:lstStyle/>
                    <a:p>
                      <a:pPr algn="just"/>
                      <a:r>
                        <a:rPr lang="en-US" sz="1400" dirty="0">
                          <a:latin typeface="Calibri" panose="020F0502020204030204" pitchFamily="34" charset="0"/>
                          <a:ea typeface="Calibri" panose="020F0502020204030204" pitchFamily="34" charset="0"/>
                          <a:cs typeface="Calibri" panose="020F0502020204030204" pitchFamily="34" charset="0"/>
                        </a:rPr>
                        <a:t>1.</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AI‑based Personalized Recommendation System for Students using LLMs </a:t>
                      </a:r>
                      <a:br>
                        <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br>
                      <a:endPar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algn="just"/>
                      <a:r>
                        <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2023</a:t>
                      </a:r>
                      <a:endParaRPr lang="en-IN"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algn="just" defTabSz="914400" rtl="0" eaLnBrk="1" latinLnBrk="0" hangingPunct="1">
                        <a:lnSpc>
                          <a:spcPct val="115000"/>
                        </a:lnSpc>
                        <a:spcAft>
                          <a:spcPts val="1000"/>
                        </a:spcAft>
                      </a:pPr>
                      <a:r>
                        <a:rPr lang="pl-PL"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S. Raj, V. G. Renumol </a:t>
                      </a:r>
                      <a:endPar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Uses GPT-3/4 to give career suggestions based on skills, interests, and academics.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Understands free-text input like “I like coding and design.”</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Suggests roles, missing skills, and learning resources better than traditional methods.</a:t>
                      </a:r>
                    </a:p>
                  </a:txBody>
                  <a:tcPr/>
                </a:tc>
                <a:tc>
                  <a:txBody>
                    <a:bodyPr/>
                    <a:lstStyle/>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GPT-based career systems are still new and not widely adopted.</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May produce biased or inaccurate (hallucinated) responses.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Lacks large-scale testing and depends heavily on well-crafted prompts.</a:t>
                      </a:r>
                    </a:p>
                    <a:p>
                      <a:pPr algn="just"/>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86904755"/>
                  </a:ext>
                </a:extLst>
              </a:tr>
              <a:tr h="3387869">
                <a:tc>
                  <a:txBody>
                    <a:bodyPr/>
                    <a:lstStyle/>
                    <a:p>
                      <a:pPr algn="just"/>
                      <a:r>
                        <a:rPr lang="en-US" sz="1400">
                          <a:latin typeface="Calibri" panose="020F0502020204030204" pitchFamily="34" charset="0"/>
                          <a:ea typeface="Calibri" panose="020F0502020204030204" pitchFamily="34" charset="0"/>
                          <a:cs typeface="Calibri" panose="020F0502020204030204" pitchFamily="34" charset="0"/>
                        </a:rPr>
                        <a:t>2.</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b="1" dirty="0" err="1">
                          <a:effectLst/>
                          <a:latin typeface="Calibri" panose="020F0502020204030204" pitchFamily="34" charset="0"/>
                          <a:ea typeface="Calibri" panose="020F0502020204030204" pitchFamily="34" charset="0"/>
                          <a:cs typeface="Calibri" panose="020F0502020204030204" pitchFamily="34" charset="0"/>
                        </a:rPr>
                        <a:t>Car</a:t>
                      </a:r>
                      <a:r>
                        <a:rPr lang="en-US" sz="1400" b="1"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eerX</a:t>
                      </a:r>
                      <a:r>
                        <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 AI-Powered Career Path Recommender </a:t>
                      </a:r>
                      <a:r>
                        <a:rPr lang="en-US" sz="1400" b="1" kern="1200" dirty="0" err="1">
                          <a:solidFill>
                            <a:schemeClr val="dk1"/>
                          </a:solidFill>
                          <a:effectLst/>
                          <a:latin typeface="Calibri" panose="020F0502020204030204" pitchFamily="34" charset="0"/>
                          <a:ea typeface="Calibri" panose="020F0502020204030204" pitchFamily="34" charset="0"/>
                          <a:cs typeface="Calibri" panose="020F0502020204030204" pitchFamily="34" charset="0"/>
                        </a:rPr>
                        <a:t>Systtem</a:t>
                      </a:r>
                      <a:r>
                        <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 for College Students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endParaRPr>
                    </a:p>
                    <a:p>
                      <a:pPr marL="0" algn="just" defTabSz="914400" rtl="0" eaLnBrk="1" latinLnBrk="0" hangingPunct="1"/>
                      <a:r>
                        <a:rPr lang="en-IN" sz="1400" b="1" kern="1200" dirty="0">
                          <a:solidFill>
                            <a:schemeClr val="dk1"/>
                          </a:solidFill>
                          <a:effectLst/>
                          <a:latin typeface="Calibri" panose="020F0502020204030204" pitchFamily="34" charset="0"/>
                          <a:ea typeface="Calibri" panose="020F0502020204030204" pitchFamily="34" charset="0"/>
                          <a:cs typeface="Calibri" panose="020F0502020204030204" pitchFamily="34" charset="0"/>
                        </a:rPr>
                        <a:t>April 2025 </a:t>
                      </a:r>
                    </a:p>
                  </a:txBody>
                  <a:tcPr/>
                </a:tc>
                <a:tc>
                  <a:txBody>
                    <a:bodyPr/>
                    <a:lstStyle/>
                    <a:p>
                      <a:pPr marL="0" algn="just" defTabSz="914400" rtl="0" eaLnBrk="1" latinLnBrk="0" hangingPunct="1">
                        <a:lnSpc>
                          <a:spcPct val="115000"/>
                        </a:lnSpc>
                        <a:spcAft>
                          <a:spcPts val="1000"/>
                        </a:spcAft>
                      </a:pP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Yuvraj Gupta</a:t>
                      </a:r>
                    </a:p>
                  </a:txBody>
                  <a:tcPr/>
                </a:tc>
                <a:tc>
                  <a:txBody>
                    <a:bodyPr/>
                    <a:lstStyle/>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Integrates NLP and machine learning to analyze student resumes, interests, and job market trends—all via a mobile app.</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Offers personalized modules including career path suggestions, resume analysis, learning roadmaps, and job matching.</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Reports strong early results: ~90% student satisfaction, improved resume quality, and better job matching accuracy.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just"/>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No XP or level system to keep students motivated that is no gamification.</a:t>
                      </a:r>
                    </a:p>
                    <a:p>
                      <a:pPr algn="just"/>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The system was tested on only a few users — no proof it works at scale.</a:t>
                      </a:r>
                    </a:p>
                    <a:p>
                      <a:pPr algn="just"/>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Doesn’t use smart prompts or GPT models — likely based on basic rule-based methods.</a:t>
                      </a:r>
                    </a:p>
                  </a:txBody>
                  <a:tcPr/>
                </a:tc>
                <a:extLst>
                  <a:ext uri="{0D108BD9-81ED-4DB2-BD59-A6C34878D82A}">
                    <a16:rowId xmlns:a16="http://schemas.microsoft.com/office/drawing/2014/main" val="357144575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C1E4FB19-07AE-724A-E144-A7779E17902E}"/>
              </a:ext>
            </a:extLst>
          </p:cNvPr>
          <p:cNvGraphicFramePr>
            <a:graphicFrameLocks noGrp="1"/>
          </p:cNvGraphicFramePr>
          <p:nvPr>
            <p:extLst>
              <p:ext uri="{D42A27DB-BD31-4B8C-83A1-F6EECF244321}">
                <p14:modId xmlns:p14="http://schemas.microsoft.com/office/powerpoint/2010/main" val="2732148245"/>
              </p:ext>
            </p:extLst>
          </p:nvPr>
        </p:nvGraphicFramePr>
        <p:xfrm>
          <a:off x="46074" y="233916"/>
          <a:ext cx="9051851" cy="5757736"/>
        </p:xfrm>
        <a:graphic>
          <a:graphicData uri="http://schemas.openxmlformats.org/drawingml/2006/table">
            <a:tbl>
              <a:tblPr firstRow="1" bandRow="1">
                <a:tableStyleId>{7DF18680-E054-41AD-8BC1-D1AEF772440D}</a:tableStyleId>
              </a:tblPr>
              <a:tblGrid>
                <a:gridCol w="698205">
                  <a:extLst>
                    <a:ext uri="{9D8B030D-6E8A-4147-A177-3AD203B41FA5}">
                      <a16:colId xmlns:a16="http://schemas.microsoft.com/office/drawing/2014/main" val="1601875737"/>
                    </a:ext>
                  </a:extLst>
                </a:gridCol>
                <a:gridCol w="1832344">
                  <a:extLst>
                    <a:ext uri="{9D8B030D-6E8A-4147-A177-3AD203B41FA5}">
                      <a16:colId xmlns:a16="http://schemas.microsoft.com/office/drawing/2014/main" val="1418474799"/>
                    </a:ext>
                  </a:extLst>
                </a:gridCol>
                <a:gridCol w="1640958">
                  <a:extLst>
                    <a:ext uri="{9D8B030D-6E8A-4147-A177-3AD203B41FA5}">
                      <a16:colId xmlns:a16="http://schemas.microsoft.com/office/drawing/2014/main" val="4266962104"/>
                    </a:ext>
                  </a:extLst>
                </a:gridCol>
                <a:gridCol w="3064303">
                  <a:extLst>
                    <a:ext uri="{9D8B030D-6E8A-4147-A177-3AD203B41FA5}">
                      <a16:colId xmlns:a16="http://schemas.microsoft.com/office/drawing/2014/main" val="3419058277"/>
                    </a:ext>
                  </a:extLst>
                </a:gridCol>
                <a:gridCol w="1816041">
                  <a:extLst>
                    <a:ext uri="{9D8B030D-6E8A-4147-A177-3AD203B41FA5}">
                      <a16:colId xmlns:a16="http://schemas.microsoft.com/office/drawing/2014/main" val="417449608"/>
                    </a:ext>
                  </a:extLst>
                </a:gridCol>
              </a:tblGrid>
              <a:tr h="503803">
                <a:tc>
                  <a:txBody>
                    <a:bodyPr/>
                    <a:lstStyle/>
                    <a:p>
                      <a:pPr algn="ctr">
                        <a:lnSpc>
                          <a:spcPct val="200000"/>
                        </a:lnSpc>
                      </a:pPr>
                      <a:r>
                        <a:rPr lang="en-US" sz="1600" b="1" dirty="0" err="1">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Sr.No</a:t>
                      </a:r>
                      <a:r>
                        <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Paper Title</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Authors</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Finding</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algn="ctr">
                        <a:lnSpc>
                          <a:spcPct val="200000"/>
                        </a:lnSpc>
                      </a:pPr>
                      <a:r>
                        <a:rPr lang="en-US"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Gap</a:t>
                      </a:r>
                      <a:endParaRPr lang="en-IN" sz="16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82523175"/>
                  </a:ext>
                </a:extLst>
              </a:tr>
              <a:tr h="3004941">
                <a:tc>
                  <a:txBody>
                    <a:bodyPr/>
                    <a:lstStyle/>
                    <a:p>
                      <a:r>
                        <a:rPr lang="en-US" sz="1400" dirty="0">
                          <a:latin typeface="Calibri" panose="020F0502020204030204" pitchFamily="34" charset="0"/>
                          <a:ea typeface="Calibri" panose="020F0502020204030204" pitchFamily="34" charset="0"/>
                          <a:cs typeface="Calibri" panose="020F0502020204030204" pitchFamily="34" charset="0"/>
                        </a:rPr>
                        <a:t>3.</a:t>
                      </a:r>
                      <a:endParaRPr lang="en-IN" sz="14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algn="l" defTabSz="914400" rtl="0" eaLnBrk="1" latinLnBrk="0" hangingPunct="1"/>
                      <a:r>
                        <a:rPr lang="en-US" sz="1400" b="1" kern="1200" dirty="0">
                          <a:solidFill>
                            <a:schemeClr val="dk1"/>
                          </a:solidFill>
                          <a:latin typeface="Calibri" panose="020F0502020204030204" pitchFamily="34" charset="0"/>
                          <a:ea typeface="Calibri" panose="020F0502020204030204" pitchFamily="34" charset="0"/>
                          <a:cs typeface="Calibri" panose="020F0502020204030204" pitchFamily="34" charset="0"/>
                        </a:rPr>
                        <a:t>Trends and Characteristics of Career Recommendation Systems for Fresh Graduated Students</a:t>
                      </a:r>
                    </a:p>
                    <a:p>
                      <a:pPr marL="0" algn="l" defTabSz="914400" rtl="0" eaLnBrk="1" latinLnBrk="0" hangingPunct="1"/>
                      <a:endParaRPr lang="en-US" sz="1400" b="1"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algn="l" defTabSz="914400" rtl="0" eaLnBrk="1" latinLnBrk="0" hangingPunct="1"/>
                      <a:endParaRPr lang="en-US" sz="1400" b="1"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p>
                      <a:pPr marL="0" algn="l" defTabSz="914400" rtl="0" eaLnBrk="1" latinLnBrk="0" hangingPunct="1"/>
                      <a:br>
                        <a:rPr lang="en-US" sz="1400" dirty="0"/>
                      </a:br>
                      <a:r>
                        <a:rPr lang="en-US" sz="1400" b="1" dirty="0"/>
                        <a:t>Year:</a:t>
                      </a:r>
                      <a:r>
                        <a:rPr lang="en-US" sz="1400" dirty="0"/>
                        <a:t> 2022</a:t>
                      </a:r>
                      <a:endParaRPr lang="en-IN" sz="1400" b="1"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Puji </a:t>
                      </a:r>
                      <a:r>
                        <a:rPr lang="en-IN" sz="1400" kern="1200" dirty="0" err="1">
                          <a:solidFill>
                            <a:schemeClr val="dk1"/>
                          </a:solidFill>
                          <a:latin typeface="Calibri" panose="020F0502020204030204" pitchFamily="34" charset="0"/>
                          <a:ea typeface="Calibri" panose="020F0502020204030204" pitchFamily="34" charset="0"/>
                          <a:cs typeface="Calibri" panose="020F0502020204030204" pitchFamily="34" charset="0"/>
                        </a:rPr>
                        <a:t>Catur</a:t>
                      </a: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t>
                      </a:r>
                      <a:r>
                        <a:rPr lang="en-IN" sz="1400" kern="1200" dirty="0" err="1">
                          <a:solidFill>
                            <a:schemeClr val="dk1"/>
                          </a:solidFill>
                          <a:latin typeface="Calibri" panose="020F0502020204030204" pitchFamily="34" charset="0"/>
                          <a:ea typeface="Calibri" panose="020F0502020204030204" pitchFamily="34" charset="0"/>
                          <a:cs typeface="Calibri" panose="020F0502020204030204" pitchFamily="34" charset="0"/>
                        </a:rPr>
                        <a:t>Siswipraptini</a:t>
                      </a: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a:t>
                      </a:r>
                      <a:b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Arief Ramadhan,</a:t>
                      </a:r>
                      <a:b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Widodo Budiharto</a:t>
                      </a:r>
                    </a:p>
                  </a:txBody>
                  <a:tcPr/>
                </a:tc>
                <a:tc>
                  <a:txBody>
                    <a:bodyPr/>
                    <a:lstStyle/>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Reviews various career recommendation systems for fresh graduates.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Identifies rule-based, content-based, and hybrid system architectures.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Stresses use of academic data, interests, and market trends.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Notes that most systems are web/mobile-based for easy access.</a:t>
                      </a:r>
                    </a:p>
                  </a:txBody>
                  <a:tcPr/>
                </a:tc>
                <a:tc>
                  <a:txBody>
                    <a:bodyPr/>
                    <a:lstStyle/>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Most systems follow fixed rules and can’t adjust to different students.</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They don’t use smart AI models (like GPT) or allow typing answers in normal language.</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There are no fun features (like levels or points) to keep students interested.</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These systems haven’t been tested with many users, so we don’t know if they work well in real life.</a:t>
                      </a:r>
                    </a:p>
                    <a:p>
                      <a:pPr marL="0" algn="just" defTabSz="914400" rtl="0" eaLnBrk="1" latinLnBrk="0" hangingPunct="1">
                        <a:lnSpc>
                          <a:spcPct val="115000"/>
                        </a:lnSpc>
                        <a:spcAft>
                          <a:spcPts val="1000"/>
                        </a:spcAft>
                      </a:pPr>
                      <a:r>
                        <a:rPr lang="en-US"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t>
                      </a:r>
                      <a:endParaRPr lang="en-IN" sz="1400" kern="1200" dirty="0">
                        <a:solidFill>
                          <a:schemeClr val="dk1"/>
                        </a:solidFill>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271882566"/>
                  </a:ext>
                </a:extLst>
              </a:tr>
            </a:tbl>
          </a:graphicData>
        </a:graphic>
      </p:graphicFrame>
    </p:spTree>
    <p:extLst>
      <p:ext uri="{BB962C8B-B14F-4D97-AF65-F5344CB8AC3E}">
        <p14:creationId xmlns:p14="http://schemas.microsoft.com/office/powerpoint/2010/main" val="1741418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408339" y="263520"/>
            <a:ext cx="8229240" cy="1142640"/>
          </a:xfrm>
          <a:prstGeom prst="rect">
            <a:avLst/>
          </a:prstGeom>
          <a:noFill/>
          <a:ln>
            <a:noFill/>
          </a:ln>
        </p:spPr>
        <p:txBody>
          <a:bodyPr anchor="ctr">
            <a:noAutofit/>
          </a:bodyPr>
          <a:lstStyle/>
          <a:p>
            <a:pPr algn="ctr">
              <a:lnSpc>
                <a:spcPct val="100000"/>
              </a:lnSpc>
            </a:pPr>
            <a:r>
              <a:rPr lang="en-IN" sz="4400" b="1" strike="noStrike" spc="-1">
                <a:solidFill>
                  <a:srgbClr val="000000"/>
                </a:solidFill>
                <a:latin typeface="Times New Roman" panose="02020603050405020304"/>
              </a:rPr>
              <a:t>Aims And Objectives</a:t>
            </a:r>
            <a:endParaRPr lang="en-US" sz="4400" b="0" strike="noStrike" spc="-1">
              <a:solidFill>
                <a:srgbClr val="000000"/>
              </a:solidFill>
              <a:latin typeface="Calibri" panose="020F0502020204030204"/>
            </a:endParaRPr>
          </a:p>
        </p:txBody>
      </p:sp>
      <p:sp>
        <p:nvSpPr>
          <p:cNvPr id="3" name="Content Placeholder 2">
            <a:extLst>
              <a:ext uri="{FF2B5EF4-FFF2-40B4-BE49-F238E27FC236}">
                <a16:creationId xmlns:a16="http://schemas.microsoft.com/office/drawing/2014/main" id="{494DAEDD-4D19-B27D-B490-AD720B0A75B7}"/>
              </a:ext>
            </a:extLst>
          </p:cNvPr>
          <p:cNvSpPr txBox="1">
            <a:spLocks/>
          </p:cNvSpPr>
          <p:nvPr/>
        </p:nvSpPr>
        <p:spPr>
          <a:xfrm>
            <a:off x="323528" y="1600200"/>
            <a:ext cx="8424936" cy="478112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800" b="1" dirty="0">
                <a:latin typeface="Calibri" panose="020F0502020204030204" pitchFamily="34" charset="0"/>
                <a:ea typeface="Calibri" panose="020F0502020204030204" pitchFamily="34" charset="0"/>
                <a:cs typeface="Calibri" panose="020F0502020204030204" pitchFamily="34" charset="0"/>
              </a:rPr>
              <a:t>Aim:</a:t>
            </a:r>
          </a:p>
          <a:p>
            <a:pPr marL="0" indent="0" algn="just">
              <a:buNone/>
            </a:pP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To design an AI-driven career guidance platform that provides personalized career recommendations, tracks skill development, and promotes student-professional engagement through interactive tools.</a:t>
            </a:r>
          </a:p>
          <a:p>
            <a:pPr marL="285750" indent="-285750"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buNone/>
            </a:pPr>
            <a:r>
              <a:rPr lang="en-US" sz="1800" b="1" dirty="0">
                <a:latin typeface="Calibri" panose="020F0502020204030204" pitchFamily="34" charset="0"/>
                <a:ea typeface="Calibri" panose="020F0502020204030204" pitchFamily="34" charset="0"/>
                <a:cs typeface="Calibri" panose="020F0502020204030204" pitchFamily="34" charset="0"/>
              </a:rPr>
              <a:t>Objectives:</a:t>
            </a:r>
          </a:p>
          <a:p>
            <a:pPr marL="0" indent="0" algn="just">
              <a:buNone/>
            </a:pP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To analyze student profiles using large language models (LLMs)</a:t>
            </a: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To recommend suitable career paths based on interests, skills, and academics</a:t>
            </a: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To identify skill gaps and suggest relevant learning resources</a:t>
            </a: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To implement a gamified XP-level system to boost student motivation</a:t>
            </a: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 To facilitate communication between students and professionals via community chat</a:t>
            </a:r>
          </a:p>
          <a:p>
            <a:pPr marL="285750" indent="-285750" algn="just">
              <a:buFont typeface="Wingdings" panose="05000000000000000000" pitchFamily="2" charset="2"/>
              <a:buChar char="Ø"/>
            </a:pPr>
            <a:r>
              <a:rPr lang="en-US" sz="1800" dirty="0">
                <a:latin typeface="Calibri" panose="020F0502020204030204" pitchFamily="34" charset="0"/>
                <a:ea typeface="Calibri" panose="020F0502020204030204" pitchFamily="34" charset="0"/>
                <a:cs typeface="Calibri" panose="020F0502020204030204" pitchFamily="34" charset="0"/>
              </a:rPr>
              <a:t>To provide resume building and AI-based resume feedback features</a:t>
            </a:r>
          </a:p>
          <a:p>
            <a:pPr marL="0" indent="0">
              <a:buFont typeface="Arial" panose="020B0604020202020204" pitchFamily="34" charset="0"/>
              <a:buNone/>
            </a:pPr>
            <a:endParaRPr lang="en-US" sz="1600" dirty="0"/>
          </a:p>
          <a:p>
            <a:pPr marL="0" indent="0" algn="just">
              <a:buFont typeface="Arial" panose="020B0604020202020204" pitchFamily="34" charset="0"/>
              <a:buNone/>
            </a:pPr>
            <a:endParaRPr lang="en-US" sz="3600" dirty="0">
              <a:solidFill>
                <a:srgbClr val="22222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7379DF2-C71D-22DF-D981-BDDF9F083785}"/>
              </a:ext>
            </a:extLst>
          </p:cNvPr>
          <p:cNvSpPr txBox="1"/>
          <p:nvPr/>
        </p:nvSpPr>
        <p:spPr>
          <a:xfrm>
            <a:off x="1747173" y="100326"/>
            <a:ext cx="6034298" cy="646331"/>
          </a:xfrm>
          <a:prstGeom prst="rect">
            <a:avLst/>
          </a:prstGeom>
          <a:noFill/>
        </p:spPr>
        <p:txBody>
          <a:bodyPr wrap="square">
            <a:spAutoFit/>
          </a:bodyPr>
          <a:lstStyle/>
          <a:p>
            <a:pPr algn="ctr">
              <a:lnSpc>
                <a:spcPct val="100000"/>
              </a:lnSpc>
            </a:pPr>
            <a:r>
              <a:rPr lang="en-IN" sz="3600" b="1" strike="noStrike" spc="-1" dirty="0">
                <a:solidFill>
                  <a:srgbClr val="000000"/>
                </a:solidFill>
                <a:latin typeface="Times New Roman" panose="02020603050405020304"/>
              </a:rPr>
              <a:t>Proposed Methodology </a:t>
            </a:r>
            <a:endParaRPr lang="en-US" sz="3600" b="0" strike="noStrike" spc="-1" dirty="0">
              <a:solidFill>
                <a:srgbClr val="000000"/>
              </a:solidFill>
              <a:latin typeface="Calibri" panose="020F0502020204030204"/>
            </a:endParaRPr>
          </a:p>
        </p:txBody>
      </p:sp>
      <p:sp>
        <p:nvSpPr>
          <p:cNvPr id="9" name="Oval 8">
            <a:extLst>
              <a:ext uri="{FF2B5EF4-FFF2-40B4-BE49-F238E27FC236}">
                <a16:creationId xmlns:a16="http://schemas.microsoft.com/office/drawing/2014/main" id="{1C392866-C9D6-9870-29A6-427A7134FBCF}"/>
              </a:ext>
            </a:extLst>
          </p:cNvPr>
          <p:cNvSpPr/>
          <p:nvPr/>
        </p:nvSpPr>
        <p:spPr>
          <a:xfrm>
            <a:off x="3742870" y="763971"/>
            <a:ext cx="1199243" cy="4008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Start</a:t>
            </a:r>
            <a:endParaRPr lang="en-IN" dirty="0"/>
          </a:p>
        </p:txBody>
      </p:sp>
      <p:sp>
        <p:nvSpPr>
          <p:cNvPr id="25" name="Rectangle: Rounded Corners 24">
            <a:extLst>
              <a:ext uri="{FF2B5EF4-FFF2-40B4-BE49-F238E27FC236}">
                <a16:creationId xmlns:a16="http://schemas.microsoft.com/office/drawing/2014/main" id="{3D4C0E91-7FDD-69E8-56EE-1D6520168026}"/>
              </a:ext>
            </a:extLst>
          </p:cNvPr>
          <p:cNvSpPr/>
          <p:nvPr/>
        </p:nvSpPr>
        <p:spPr>
          <a:xfrm>
            <a:off x="2286003" y="2945268"/>
            <a:ext cx="1167495" cy="3653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Test / AI</a:t>
            </a:r>
            <a:endParaRPr lang="en-IN" dirty="0"/>
          </a:p>
        </p:txBody>
      </p:sp>
      <p:sp>
        <p:nvSpPr>
          <p:cNvPr id="27" name="Rectangle: Rounded Corners 26">
            <a:extLst>
              <a:ext uri="{FF2B5EF4-FFF2-40B4-BE49-F238E27FC236}">
                <a16:creationId xmlns:a16="http://schemas.microsoft.com/office/drawing/2014/main" id="{8D99E0DB-3426-38B4-54CA-C55BEECD2713}"/>
              </a:ext>
            </a:extLst>
          </p:cNvPr>
          <p:cNvSpPr/>
          <p:nvPr/>
        </p:nvSpPr>
        <p:spPr>
          <a:xfrm>
            <a:off x="2249268" y="3689863"/>
            <a:ext cx="1167495"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Career</a:t>
            </a:r>
            <a:endParaRPr lang="en-IN" dirty="0"/>
          </a:p>
        </p:txBody>
      </p:sp>
      <p:sp>
        <p:nvSpPr>
          <p:cNvPr id="28" name="Rectangle: Rounded Corners 27">
            <a:extLst>
              <a:ext uri="{FF2B5EF4-FFF2-40B4-BE49-F238E27FC236}">
                <a16:creationId xmlns:a16="http://schemas.microsoft.com/office/drawing/2014/main" id="{DA0AF316-7AE2-9A24-F813-52391E502017}"/>
              </a:ext>
            </a:extLst>
          </p:cNvPr>
          <p:cNvSpPr/>
          <p:nvPr/>
        </p:nvSpPr>
        <p:spPr>
          <a:xfrm>
            <a:off x="3499773" y="2561782"/>
            <a:ext cx="1213741" cy="36539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Retest</a:t>
            </a:r>
            <a:endParaRPr lang="en-IN" dirty="0"/>
          </a:p>
        </p:txBody>
      </p:sp>
      <p:sp>
        <p:nvSpPr>
          <p:cNvPr id="29" name="Rectangle: Rounded Corners 28">
            <a:extLst>
              <a:ext uri="{FF2B5EF4-FFF2-40B4-BE49-F238E27FC236}">
                <a16:creationId xmlns:a16="http://schemas.microsoft.com/office/drawing/2014/main" id="{84D8B4C6-DED2-68BC-4085-417E6D63D669}"/>
              </a:ext>
            </a:extLst>
          </p:cNvPr>
          <p:cNvSpPr/>
          <p:nvPr/>
        </p:nvSpPr>
        <p:spPr>
          <a:xfrm>
            <a:off x="3707934" y="3751439"/>
            <a:ext cx="1119375" cy="3021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CHAT AI</a:t>
            </a:r>
            <a:endParaRPr lang="en-IN" dirty="0"/>
          </a:p>
        </p:txBody>
      </p:sp>
      <p:sp>
        <p:nvSpPr>
          <p:cNvPr id="32" name="Rectangle: Rounded Corners 31">
            <a:extLst>
              <a:ext uri="{FF2B5EF4-FFF2-40B4-BE49-F238E27FC236}">
                <a16:creationId xmlns:a16="http://schemas.microsoft.com/office/drawing/2014/main" id="{61E81132-70FE-9EAB-9E98-84894F2F3435}"/>
              </a:ext>
            </a:extLst>
          </p:cNvPr>
          <p:cNvSpPr/>
          <p:nvPr/>
        </p:nvSpPr>
        <p:spPr>
          <a:xfrm>
            <a:off x="2031565" y="4369863"/>
            <a:ext cx="1676369"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Dashboard</a:t>
            </a:r>
            <a:endParaRPr lang="en-IN" dirty="0"/>
          </a:p>
        </p:txBody>
      </p:sp>
      <p:sp>
        <p:nvSpPr>
          <p:cNvPr id="34" name="Rectangle: Rounded Corners 33">
            <a:extLst>
              <a:ext uri="{FF2B5EF4-FFF2-40B4-BE49-F238E27FC236}">
                <a16:creationId xmlns:a16="http://schemas.microsoft.com/office/drawing/2014/main" id="{AADEFE28-4759-7E87-FF25-F537E86B5BF7}"/>
              </a:ext>
            </a:extLst>
          </p:cNvPr>
          <p:cNvSpPr/>
          <p:nvPr/>
        </p:nvSpPr>
        <p:spPr>
          <a:xfrm>
            <a:off x="431809" y="5578563"/>
            <a:ext cx="1518570"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XP/LEVEL</a:t>
            </a:r>
            <a:endParaRPr lang="en-IN" dirty="0"/>
          </a:p>
        </p:txBody>
      </p:sp>
      <p:sp>
        <p:nvSpPr>
          <p:cNvPr id="35" name="Rectangle: Rounded Corners 34">
            <a:extLst>
              <a:ext uri="{FF2B5EF4-FFF2-40B4-BE49-F238E27FC236}">
                <a16:creationId xmlns:a16="http://schemas.microsoft.com/office/drawing/2014/main" id="{AD482CEE-16F7-4B59-DFD8-EBE221F51202}"/>
              </a:ext>
            </a:extLst>
          </p:cNvPr>
          <p:cNvSpPr/>
          <p:nvPr/>
        </p:nvSpPr>
        <p:spPr>
          <a:xfrm>
            <a:off x="2095116" y="5597375"/>
            <a:ext cx="962005"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Task</a:t>
            </a:r>
            <a:endParaRPr lang="en-IN" dirty="0"/>
          </a:p>
        </p:txBody>
      </p:sp>
      <p:sp>
        <p:nvSpPr>
          <p:cNvPr id="36" name="Rectangle: Rounded Corners 35">
            <a:extLst>
              <a:ext uri="{FF2B5EF4-FFF2-40B4-BE49-F238E27FC236}">
                <a16:creationId xmlns:a16="http://schemas.microsoft.com/office/drawing/2014/main" id="{7970D1A1-F5EB-8F61-3318-FE370935D37E}"/>
              </a:ext>
            </a:extLst>
          </p:cNvPr>
          <p:cNvSpPr/>
          <p:nvPr/>
        </p:nvSpPr>
        <p:spPr>
          <a:xfrm>
            <a:off x="3306927" y="5578563"/>
            <a:ext cx="1518570"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Community</a:t>
            </a:r>
            <a:endParaRPr lang="en-IN" dirty="0"/>
          </a:p>
        </p:txBody>
      </p:sp>
      <p:sp>
        <p:nvSpPr>
          <p:cNvPr id="37" name="Rectangle: Rounded Corners 36">
            <a:extLst>
              <a:ext uri="{FF2B5EF4-FFF2-40B4-BE49-F238E27FC236}">
                <a16:creationId xmlns:a16="http://schemas.microsoft.com/office/drawing/2014/main" id="{70AE4AAB-E8F2-AA10-DB56-95BABC80D66F}"/>
              </a:ext>
            </a:extLst>
          </p:cNvPr>
          <p:cNvSpPr/>
          <p:nvPr/>
        </p:nvSpPr>
        <p:spPr>
          <a:xfrm>
            <a:off x="4985693" y="5453160"/>
            <a:ext cx="1213740"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Profile</a:t>
            </a:r>
            <a:endParaRPr lang="en-IN" dirty="0"/>
          </a:p>
        </p:txBody>
      </p:sp>
      <p:sp>
        <p:nvSpPr>
          <p:cNvPr id="39" name="Rectangle: Rounded Corners 38">
            <a:extLst>
              <a:ext uri="{FF2B5EF4-FFF2-40B4-BE49-F238E27FC236}">
                <a16:creationId xmlns:a16="http://schemas.microsoft.com/office/drawing/2014/main" id="{C6EC2373-3A5A-C582-8DAC-4A252623E65D}"/>
              </a:ext>
            </a:extLst>
          </p:cNvPr>
          <p:cNvSpPr/>
          <p:nvPr/>
        </p:nvSpPr>
        <p:spPr>
          <a:xfrm>
            <a:off x="1985719" y="6190835"/>
            <a:ext cx="1140316"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Upload</a:t>
            </a:r>
            <a:endParaRPr lang="en-IN" dirty="0"/>
          </a:p>
        </p:txBody>
      </p:sp>
      <p:sp>
        <p:nvSpPr>
          <p:cNvPr id="40" name="Rectangle: Rounded Corners 39">
            <a:extLst>
              <a:ext uri="{FF2B5EF4-FFF2-40B4-BE49-F238E27FC236}">
                <a16:creationId xmlns:a16="http://schemas.microsoft.com/office/drawing/2014/main" id="{9513C145-304D-AC44-5B72-743C0BF0ACE3}"/>
              </a:ext>
            </a:extLst>
          </p:cNvPr>
          <p:cNvSpPr/>
          <p:nvPr/>
        </p:nvSpPr>
        <p:spPr>
          <a:xfrm>
            <a:off x="3624943" y="6185703"/>
            <a:ext cx="903514" cy="399111"/>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Chat</a:t>
            </a:r>
            <a:endParaRPr lang="en-IN" dirty="0"/>
          </a:p>
        </p:txBody>
      </p:sp>
      <p:sp>
        <p:nvSpPr>
          <p:cNvPr id="41" name="Rectangle: Rounded Corners 40">
            <a:extLst>
              <a:ext uri="{FF2B5EF4-FFF2-40B4-BE49-F238E27FC236}">
                <a16:creationId xmlns:a16="http://schemas.microsoft.com/office/drawing/2014/main" id="{BD013B3E-15A7-33E7-0C9C-50D7B5C321BA}"/>
              </a:ext>
            </a:extLst>
          </p:cNvPr>
          <p:cNvSpPr/>
          <p:nvPr/>
        </p:nvSpPr>
        <p:spPr>
          <a:xfrm>
            <a:off x="6321875" y="5785687"/>
            <a:ext cx="1115792"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Resume</a:t>
            </a:r>
            <a:endParaRPr lang="en-IN" dirty="0"/>
          </a:p>
        </p:txBody>
      </p:sp>
      <p:sp>
        <p:nvSpPr>
          <p:cNvPr id="43" name="Rectangle: Rounded Corners 42">
            <a:extLst>
              <a:ext uri="{FF2B5EF4-FFF2-40B4-BE49-F238E27FC236}">
                <a16:creationId xmlns:a16="http://schemas.microsoft.com/office/drawing/2014/main" id="{CECE9982-6B91-513D-30CA-9FB026CDF329}"/>
              </a:ext>
            </a:extLst>
          </p:cNvPr>
          <p:cNvSpPr/>
          <p:nvPr/>
        </p:nvSpPr>
        <p:spPr>
          <a:xfrm>
            <a:off x="7619998" y="6112647"/>
            <a:ext cx="1445092" cy="6270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AI context for new </a:t>
            </a:r>
            <a:endParaRPr lang="en-IN" dirty="0"/>
          </a:p>
        </p:txBody>
      </p:sp>
      <p:sp>
        <p:nvSpPr>
          <p:cNvPr id="44" name="Rectangle: Rounded Corners 43">
            <a:extLst>
              <a:ext uri="{FF2B5EF4-FFF2-40B4-BE49-F238E27FC236}">
                <a16:creationId xmlns:a16="http://schemas.microsoft.com/office/drawing/2014/main" id="{B40E7570-6A2A-D9FD-5ECA-E7DE31365DD0}"/>
              </a:ext>
            </a:extLst>
          </p:cNvPr>
          <p:cNvSpPr/>
          <p:nvPr/>
        </p:nvSpPr>
        <p:spPr>
          <a:xfrm>
            <a:off x="7586509" y="4909763"/>
            <a:ext cx="1445088" cy="5889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Filtering /</a:t>
            </a:r>
          </a:p>
          <a:p>
            <a:pPr algn="ctr"/>
            <a:r>
              <a:rPr lang="en-US" dirty="0"/>
              <a:t>Suggestion</a:t>
            </a:r>
            <a:endParaRPr lang="en-IN" dirty="0"/>
          </a:p>
        </p:txBody>
      </p:sp>
      <p:sp>
        <p:nvSpPr>
          <p:cNvPr id="47" name="Rectangle: Rounded Corners 46">
            <a:extLst>
              <a:ext uri="{FF2B5EF4-FFF2-40B4-BE49-F238E27FC236}">
                <a16:creationId xmlns:a16="http://schemas.microsoft.com/office/drawing/2014/main" id="{6F6C3AF8-FE79-1081-F14A-4814F0FEF79F}"/>
              </a:ext>
            </a:extLst>
          </p:cNvPr>
          <p:cNvSpPr/>
          <p:nvPr/>
        </p:nvSpPr>
        <p:spPr>
          <a:xfrm>
            <a:off x="6150225" y="3669071"/>
            <a:ext cx="2003375" cy="33929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Student Profile</a:t>
            </a:r>
            <a:endParaRPr lang="en-IN" dirty="0"/>
          </a:p>
        </p:txBody>
      </p:sp>
      <p:sp>
        <p:nvSpPr>
          <p:cNvPr id="48" name="Rectangle: Rounded Corners 47">
            <a:extLst>
              <a:ext uri="{FF2B5EF4-FFF2-40B4-BE49-F238E27FC236}">
                <a16:creationId xmlns:a16="http://schemas.microsoft.com/office/drawing/2014/main" id="{25E080B2-3DCC-EDAE-7916-DCE1A53E4713}"/>
              </a:ext>
            </a:extLst>
          </p:cNvPr>
          <p:cNvSpPr/>
          <p:nvPr/>
        </p:nvSpPr>
        <p:spPr>
          <a:xfrm>
            <a:off x="7437666" y="4146481"/>
            <a:ext cx="1593928" cy="5488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XP Level Students</a:t>
            </a:r>
            <a:endParaRPr lang="en-IN" dirty="0"/>
          </a:p>
        </p:txBody>
      </p:sp>
      <p:sp>
        <p:nvSpPr>
          <p:cNvPr id="3" name="Rectangle: Rounded Corners 2">
            <a:extLst>
              <a:ext uri="{FF2B5EF4-FFF2-40B4-BE49-F238E27FC236}">
                <a16:creationId xmlns:a16="http://schemas.microsoft.com/office/drawing/2014/main" id="{02447566-7B3A-2D4C-214A-53881B93353F}"/>
              </a:ext>
            </a:extLst>
          </p:cNvPr>
          <p:cNvSpPr/>
          <p:nvPr/>
        </p:nvSpPr>
        <p:spPr>
          <a:xfrm>
            <a:off x="3624943" y="1385463"/>
            <a:ext cx="1627394" cy="4608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Login/Signup</a:t>
            </a:r>
            <a:endParaRPr lang="en-IN" dirty="0"/>
          </a:p>
        </p:txBody>
      </p:sp>
      <p:sp>
        <p:nvSpPr>
          <p:cNvPr id="4" name="Rectangle: Rounded Corners 3">
            <a:extLst>
              <a:ext uri="{FF2B5EF4-FFF2-40B4-BE49-F238E27FC236}">
                <a16:creationId xmlns:a16="http://schemas.microsoft.com/office/drawing/2014/main" id="{3254FFC2-0E24-A64E-1EEB-B45224383EF6}"/>
              </a:ext>
            </a:extLst>
          </p:cNvPr>
          <p:cNvSpPr/>
          <p:nvPr/>
        </p:nvSpPr>
        <p:spPr>
          <a:xfrm>
            <a:off x="2411200" y="2012224"/>
            <a:ext cx="1331670" cy="483749"/>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Student</a:t>
            </a:r>
            <a:endParaRPr lang="en-IN" dirty="0"/>
          </a:p>
        </p:txBody>
      </p:sp>
      <p:sp>
        <p:nvSpPr>
          <p:cNvPr id="5" name="Rectangle: Rounded Corners 4">
            <a:extLst>
              <a:ext uri="{FF2B5EF4-FFF2-40B4-BE49-F238E27FC236}">
                <a16:creationId xmlns:a16="http://schemas.microsoft.com/office/drawing/2014/main" id="{B74B69C2-F0BB-3E59-9895-60A27732B41B}"/>
              </a:ext>
            </a:extLst>
          </p:cNvPr>
          <p:cNvSpPr/>
          <p:nvPr/>
        </p:nvSpPr>
        <p:spPr>
          <a:xfrm>
            <a:off x="5252337" y="2035110"/>
            <a:ext cx="2623455" cy="36947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Working professional</a:t>
            </a:r>
          </a:p>
        </p:txBody>
      </p:sp>
      <p:cxnSp>
        <p:nvCxnSpPr>
          <p:cNvPr id="8" name="Straight Arrow Connector 7">
            <a:extLst>
              <a:ext uri="{FF2B5EF4-FFF2-40B4-BE49-F238E27FC236}">
                <a16:creationId xmlns:a16="http://schemas.microsoft.com/office/drawing/2014/main" id="{63381480-5758-9152-9180-495DE08E37FA}"/>
              </a:ext>
            </a:extLst>
          </p:cNvPr>
          <p:cNvCxnSpPr>
            <a:cxnSpLocks/>
            <a:stCxn id="9" idx="4"/>
          </p:cNvCxnSpPr>
          <p:nvPr/>
        </p:nvCxnSpPr>
        <p:spPr>
          <a:xfrm>
            <a:off x="4342492" y="1164771"/>
            <a:ext cx="0" cy="2973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nector: Elbow 16">
            <a:extLst>
              <a:ext uri="{FF2B5EF4-FFF2-40B4-BE49-F238E27FC236}">
                <a16:creationId xmlns:a16="http://schemas.microsoft.com/office/drawing/2014/main" id="{9DC4DC14-ECDA-8FBA-0244-21ED35C1217C}"/>
              </a:ext>
            </a:extLst>
          </p:cNvPr>
          <p:cNvCxnSpPr>
            <a:cxnSpLocks/>
            <a:stCxn id="3" idx="1"/>
            <a:endCxn id="4" idx="0"/>
          </p:cNvCxnSpPr>
          <p:nvPr/>
        </p:nvCxnSpPr>
        <p:spPr>
          <a:xfrm rot="10800000" flipV="1">
            <a:off x="3077035" y="1615894"/>
            <a:ext cx="547908" cy="39632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63FAA32F-A280-BD5D-BBAA-4C56DA294599}"/>
              </a:ext>
            </a:extLst>
          </p:cNvPr>
          <p:cNvCxnSpPr>
            <a:stCxn id="3" idx="3"/>
            <a:endCxn id="5" idx="0"/>
          </p:cNvCxnSpPr>
          <p:nvPr/>
        </p:nvCxnSpPr>
        <p:spPr>
          <a:xfrm>
            <a:off x="5252337" y="1615895"/>
            <a:ext cx="1311728" cy="41921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8DAF1B7D-B04E-ADCB-519B-BFD8C801AA6E}"/>
              </a:ext>
            </a:extLst>
          </p:cNvPr>
          <p:cNvCxnSpPr>
            <a:cxnSpLocks/>
            <a:stCxn id="4" idx="3"/>
            <a:endCxn id="28" idx="0"/>
          </p:cNvCxnSpPr>
          <p:nvPr/>
        </p:nvCxnSpPr>
        <p:spPr>
          <a:xfrm>
            <a:off x="3742870" y="2254099"/>
            <a:ext cx="363774" cy="30768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B4FBB16C-3EF4-7572-03E9-2F5740846765}"/>
              </a:ext>
            </a:extLst>
          </p:cNvPr>
          <p:cNvCxnSpPr>
            <a:stCxn id="28" idx="2"/>
            <a:endCxn id="25" idx="3"/>
          </p:cNvCxnSpPr>
          <p:nvPr/>
        </p:nvCxnSpPr>
        <p:spPr>
          <a:xfrm rot="5400000">
            <a:off x="3679678" y="2701001"/>
            <a:ext cx="200787" cy="65314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7A777EB-18A9-10B9-9B4A-B16561B0AEB1}"/>
              </a:ext>
            </a:extLst>
          </p:cNvPr>
          <p:cNvCxnSpPr>
            <a:stCxn id="4" idx="2"/>
          </p:cNvCxnSpPr>
          <p:nvPr/>
        </p:nvCxnSpPr>
        <p:spPr>
          <a:xfrm flipH="1">
            <a:off x="3077034" y="2495973"/>
            <a:ext cx="1" cy="4492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04E19E81-1F01-609E-C808-CE608A4848FF}"/>
              </a:ext>
            </a:extLst>
          </p:cNvPr>
          <p:cNvCxnSpPr/>
          <p:nvPr/>
        </p:nvCxnSpPr>
        <p:spPr>
          <a:xfrm>
            <a:off x="3077034" y="3310667"/>
            <a:ext cx="0" cy="37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6EF081F9-A9AF-A3B8-B0C9-1E0EAD5C5DC0}"/>
              </a:ext>
            </a:extLst>
          </p:cNvPr>
          <p:cNvCxnSpPr>
            <a:endCxn id="29" idx="0"/>
          </p:cNvCxnSpPr>
          <p:nvPr/>
        </p:nvCxnSpPr>
        <p:spPr>
          <a:xfrm>
            <a:off x="3077034" y="3453258"/>
            <a:ext cx="1190588" cy="2981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7EAC0D9-898E-FEC4-40CE-CC7ADF675709}"/>
              </a:ext>
            </a:extLst>
          </p:cNvPr>
          <p:cNvCxnSpPr/>
          <p:nvPr/>
        </p:nvCxnSpPr>
        <p:spPr>
          <a:xfrm>
            <a:off x="3077034" y="4078711"/>
            <a:ext cx="0" cy="2911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9B9733B-34D9-AAD0-F054-DBB351FFA948}"/>
              </a:ext>
            </a:extLst>
          </p:cNvPr>
          <p:cNvCxnSpPr>
            <a:stCxn id="32" idx="2"/>
          </p:cNvCxnSpPr>
          <p:nvPr/>
        </p:nvCxnSpPr>
        <p:spPr>
          <a:xfrm flipH="1">
            <a:off x="2869749" y="4758711"/>
            <a:ext cx="1" cy="3358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0C07BFCA-8627-916F-63EC-FCBC45D339B2}"/>
              </a:ext>
            </a:extLst>
          </p:cNvPr>
          <p:cNvCxnSpPr/>
          <p:nvPr/>
        </p:nvCxnSpPr>
        <p:spPr>
          <a:xfrm>
            <a:off x="957943" y="5127171"/>
            <a:ext cx="5921828" cy="12700"/>
          </a:xfrm>
          <a:prstGeom prst="bentConnector3">
            <a:avLst/>
          </a:prstGeom>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CA4F47F5-499E-2C2F-0D4E-52065A1C8392}"/>
              </a:ext>
            </a:extLst>
          </p:cNvPr>
          <p:cNvCxnSpPr/>
          <p:nvPr/>
        </p:nvCxnSpPr>
        <p:spPr>
          <a:xfrm>
            <a:off x="957943" y="5160887"/>
            <a:ext cx="0" cy="435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6C1E600-4A50-1BE3-DB24-10553ADCD407}"/>
              </a:ext>
            </a:extLst>
          </p:cNvPr>
          <p:cNvCxnSpPr>
            <a:endCxn id="35" idx="0"/>
          </p:cNvCxnSpPr>
          <p:nvPr/>
        </p:nvCxnSpPr>
        <p:spPr>
          <a:xfrm>
            <a:off x="2576118" y="5094514"/>
            <a:ext cx="1" cy="502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5803153D-9167-59E1-2EF8-F884B68B94F9}"/>
              </a:ext>
            </a:extLst>
          </p:cNvPr>
          <p:cNvCxnSpPr>
            <a:endCxn id="36" idx="0"/>
          </p:cNvCxnSpPr>
          <p:nvPr/>
        </p:nvCxnSpPr>
        <p:spPr>
          <a:xfrm>
            <a:off x="4066212" y="5160887"/>
            <a:ext cx="0" cy="4176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BB76EA14-55EF-CDD0-8A83-5084BA415D03}"/>
              </a:ext>
            </a:extLst>
          </p:cNvPr>
          <p:cNvCxnSpPr>
            <a:endCxn id="37" idx="0"/>
          </p:cNvCxnSpPr>
          <p:nvPr/>
        </p:nvCxnSpPr>
        <p:spPr>
          <a:xfrm>
            <a:off x="5592563" y="5160887"/>
            <a:ext cx="0" cy="292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AEE9D56A-FD73-B424-E503-40F54D4A0514}"/>
              </a:ext>
            </a:extLst>
          </p:cNvPr>
          <p:cNvCxnSpPr/>
          <p:nvPr/>
        </p:nvCxnSpPr>
        <p:spPr>
          <a:xfrm>
            <a:off x="6879771" y="5139871"/>
            <a:ext cx="0" cy="6331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Connector: Elbow 110">
            <a:extLst>
              <a:ext uri="{FF2B5EF4-FFF2-40B4-BE49-F238E27FC236}">
                <a16:creationId xmlns:a16="http://schemas.microsoft.com/office/drawing/2014/main" id="{B9175965-0ADA-6FD0-890B-F068B07207EA}"/>
              </a:ext>
            </a:extLst>
          </p:cNvPr>
          <p:cNvCxnSpPr>
            <a:endCxn id="44" idx="1"/>
          </p:cNvCxnSpPr>
          <p:nvPr/>
        </p:nvCxnSpPr>
        <p:spPr>
          <a:xfrm rot="5400000" flipH="1" flipV="1">
            <a:off x="7095720" y="5282199"/>
            <a:ext cx="568755" cy="41282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nector: Elbow 112">
            <a:extLst>
              <a:ext uri="{FF2B5EF4-FFF2-40B4-BE49-F238E27FC236}">
                <a16:creationId xmlns:a16="http://schemas.microsoft.com/office/drawing/2014/main" id="{80143D67-0471-1070-4F45-D883EEC6638B}"/>
              </a:ext>
            </a:extLst>
          </p:cNvPr>
          <p:cNvCxnSpPr>
            <a:endCxn id="43" idx="1"/>
          </p:cNvCxnSpPr>
          <p:nvPr/>
        </p:nvCxnSpPr>
        <p:spPr>
          <a:xfrm>
            <a:off x="7151914" y="6185703"/>
            <a:ext cx="468084" cy="24046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114" name="Rectangle: Rounded Corners 113">
            <a:extLst>
              <a:ext uri="{FF2B5EF4-FFF2-40B4-BE49-F238E27FC236}">
                <a16:creationId xmlns:a16="http://schemas.microsoft.com/office/drawing/2014/main" id="{890A78BD-4E1D-E202-5288-7816C216CF1F}"/>
              </a:ext>
            </a:extLst>
          </p:cNvPr>
          <p:cNvSpPr/>
          <p:nvPr/>
        </p:nvSpPr>
        <p:spPr>
          <a:xfrm>
            <a:off x="6313729" y="2847532"/>
            <a:ext cx="1676369" cy="3888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Dashboard</a:t>
            </a:r>
            <a:endParaRPr lang="en-IN" dirty="0"/>
          </a:p>
        </p:txBody>
      </p:sp>
      <p:cxnSp>
        <p:nvCxnSpPr>
          <p:cNvPr id="118" name="Straight Arrow Connector 117">
            <a:extLst>
              <a:ext uri="{FF2B5EF4-FFF2-40B4-BE49-F238E27FC236}">
                <a16:creationId xmlns:a16="http://schemas.microsoft.com/office/drawing/2014/main" id="{E2963FD4-4AC4-8810-91F8-1252030C7C6E}"/>
              </a:ext>
            </a:extLst>
          </p:cNvPr>
          <p:cNvCxnSpPr>
            <a:endCxn id="114" idx="0"/>
          </p:cNvCxnSpPr>
          <p:nvPr/>
        </p:nvCxnSpPr>
        <p:spPr>
          <a:xfrm>
            <a:off x="7151914" y="2404583"/>
            <a:ext cx="0" cy="442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DF9E9FCD-DD7B-2AD7-B799-FCCD96835DF2}"/>
              </a:ext>
            </a:extLst>
          </p:cNvPr>
          <p:cNvCxnSpPr>
            <a:stCxn id="114" idx="2"/>
            <a:endCxn id="47" idx="0"/>
          </p:cNvCxnSpPr>
          <p:nvPr/>
        </p:nvCxnSpPr>
        <p:spPr>
          <a:xfrm flipH="1">
            <a:off x="7151913" y="3236380"/>
            <a:ext cx="1" cy="4326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Connector: Elbow 125">
            <a:extLst>
              <a:ext uri="{FF2B5EF4-FFF2-40B4-BE49-F238E27FC236}">
                <a16:creationId xmlns:a16="http://schemas.microsoft.com/office/drawing/2014/main" id="{70E83B37-7D6F-7BEA-265F-0C928B95210A}"/>
              </a:ext>
            </a:extLst>
          </p:cNvPr>
          <p:cNvCxnSpPr>
            <a:cxnSpLocks/>
            <a:endCxn id="48" idx="0"/>
          </p:cNvCxnSpPr>
          <p:nvPr/>
        </p:nvCxnSpPr>
        <p:spPr>
          <a:xfrm>
            <a:off x="7151912" y="3429000"/>
            <a:ext cx="1082718" cy="7174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58148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4265</TotalTime>
  <Words>1067</Words>
  <Application>Microsoft Office PowerPoint</Application>
  <PresentationFormat>On-screen Show (4:3)</PresentationFormat>
  <Paragraphs>156</Paragraphs>
  <Slides>12</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Nagar Yuwak Shikshan Sanstha’s Datta Meghe College of Engineering Airoli, Navi Mumbai Department of Electronics Engineering</dc:title>
  <dc:creator>Ravi</dc:creator>
  <cp:lastModifiedBy>Amey Surwase</cp:lastModifiedBy>
  <cp:revision>135</cp:revision>
  <dcterms:created xsi:type="dcterms:W3CDTF">2020-10-26T10:26:00Z</dcterms:created>
  <dcterms:modified xsi:type="dcterms:W3CDTF">2025-07-16T20:23:15Z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y fmtid="{D5CDD505-2E9C-101B-9397-08002B2CF9AE}" pid="12" name="ICV">
    <vt:lpwstr>D76550BDDE6D4EDD8AD7798075B28E8E_13</vt:lpwstr>
  </property>
  <property fmtid="{D5CDD505-2E9C-101B-9397-08002B2CF9AE}" pid="13" name="KSOProductBuildVer">
    <vt:lpwstr>1033-12.2.0.13431</vt:lpwstr>
  </property>
</Properties>
</file>