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1" r:id="rId2"/>
  </p:sldMasterIdLst>
  <p:notesMasterIdLst>
    <p:notesMasterId r:id="rId24"/>
  </p:notesMasterIdLst>
  <p:sldIdLst>
    <p:sldId id="256" r:id="rId3"/>
    <p:sldId id="257" r:id="rId4"/>
    <p:sldId id="269" r:id="rId5"/>
    <p:sldId id="258" r:id="rId6"/>
    <p:sldId id="270" r:id="rId7"/>
    <p:sldId id="266" r:id="rId8"/>
    <p:sldId id="291" r:id="rId9"/>
    <p:sldId id="289" r:id="rId10"/>
    <p:sldId id="290" r:id="rId11"/>
    <p:sldId id="292" r:id="rId12"/>
    <p:sldId id="294" r:id="rId13"/>
    <p:sldId id="260" r:id="rId14"/>
    <p:sldId id="261" r:id="rId15"/>
    <p:sldId id="268" r:id="rId16"/>
    <p:sldId id="262" r:id="rId17"/>
    <p:sldId id="263" r:id="rId18"/>
    <p:sldId id="271" r:id="rId19"/>
    <p:sldId id="285" r:id="rId20"/>
    <p:sldId id="288" r:id="rId21"/>
    <p:sldId id="287" r:id="rId22"/>
    <p:sldId id="275" r:id="rId23"/>
  </p:sldIdLst>
  <p:sldSz cx="9144000" cy="5143500" type="screen16x9"/>
  <p:notesSz cx="51435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44DB2-DD87-7029-1727-E17D23720DDF}" v="833" dt="2025-05-11T17:19:47.2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04"/>
  </p:normalViewPr>
  <p:slideViewPr>
    <p:cSldViewPr snapToGrid="0" snapToObjects="1">
      <p:cViewPr varScale="1">
        <p:scale>
          <a:sx n="109" d="100"/>
          <a:sy n="109" d="100"/>
        </p:scale>
        <p:origin x="7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22885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913063" y="0"/>
            <a:ext cx="2228850" cy="458788"/>
          </a:xfrm>
          <a:prstGeom prst="rect">
            <a:avLst/>
          </a:prstGeom>
        </p:spPr>
        <p:txBody>
          <a:bodyPr vert="horz" lIns="91440" tIns="45720" rIns="91440" bIns="45720" rtlCol="0"/>
          <a:lstStyle>
            <a:lvl1pPr algn="r">
              <a:defRPr sz="1200"/>
            </a:lvl1pPr>
          </a:lstStyle>
          <a:p>
            <a:fld id="{D9885115-13DA-8E45-B25D-42A28F5280D5}" type="datetimeFigureOut">
              <a:rPr lang="en-US"/>
              <a:pPr/>
              <a:t>5/11/2025</a:t>
            </a:fld>
            <a:endParaRPr lang="en-US"/>
          </a:p>
        </p:txBody>
      </p:sp>
      <p:sp>
        <p:nvSpPr>
          <p:cNvPr id="4" name="Slide Image Placeholder 3"/>
          <p:cNvSpPr>
            <a:spLocks noGrp="1" noRot="1" noChangeAspect="1"/>
          </p:cNvSpPr>
          <p:nvPr>
            <p:ph type="sldImg" idx="2"/>
          </p:nvPr>
        </p:nvSpPr>
        <p:spPr>
          <a:xfrm>
            <a:off x="-17145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514350" y="4400550"/>
            <a:ext cx="41148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22885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913063" y="8685213"/>
            <a:ext cx="2228850" cy="458787"/>
          </a:xfrm>
          <a:prstGeom prst="rect">
            <a:avLst/>
          </a:prstGeom>
        </p:spPr>
        <p:txBody>
          <a:bodyPr vert="horz" lIns="91440" tIns="45720" rIns="91440" bIns="45720" rtlCol="0" anchor="b"/>
          <a:lstStyle>
            <a:lvl1pPr algn="r">
              <a:defRPr sz="1200"/>
            </a:lvl1pPr>
          </a:lstStyle>
          <a:p>
            <a:fld id="{2D976B98-1A66-EC4A-A617-0A1F3A568A85}" type="slidenum">
              <a:rPr lang="en-US"/>
              <a:pPr/>
              <a:t>‹#›</a:t>
            </a:fld>
            <a:endParaRPr lang="en-US"/>
          </a:p>
        </p:txBody>
      </p:sp>
    </p:spTree>
    <p:extLst>
      <p:ext uri="{BB962C8B-B14F-4D97-AF65-F5344CB8AC3E}">
        <p14:creationId xmlns:p14="http://schemas.microsoft.com/office/powerpoint/2010/main" val="3414656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https://www.slidemake.com/presentation/Iot-gas-detector-652f644f51c2d9c2ea9f6693</a:t>
            </a:r>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https://www.britannica.com/science/ideal-gas-law</a:t>
            </a:r>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https://wiringmanualvernations.z19.web.core.windows.net/functional-block-diagram-of-cpu.html</a:t>
            </a:r>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0069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F55896-C71F-70D2-F222-53F7AF08EB7A}"/>
              </a:ext>
            </a:extLst>
          </p:cNvPr>
          <p:cNvSpPr>
            <a:spLocks noGrp="1"/>
          </p:cNvSpPr>
          <p:nvPr>
            <p:ph type="dt" sz="half" idx="10"/>
          </p:nvPr>
        </p:nvSpPr>
        <p:spPr/>
        <p:txBody>
          <a:bodyPr/>
          <a:lstStyle/>
          <a:p>
            <a:fld id="{5374ADE3-6608-43C8-99D0-36113C3B2BDF}" type="datetimeFigureOut">
              <a:rPr lang="en-US"/>
              <a:pPr/>
              <a:t>5/11/2025</a:t>
            </a:fld>
            <a:endParaRPr lang="en-US"/>
          </a:p>
        </p:txBody>
      </p:sp>
      <p:sp>
        <p:nvSpPr>
          <p:cNvPr id="3" name="Footer Placeholder 2">
            <a:extLst>
              <a:ext uri="{FF2B5EF4-FFF2-40B4-BE49-F238E27FC236}">
                <a16:creationId xmlns:a16="http://schemas.microsoft.com/office/drawing/2014/main" id="{E473F33B-5EA9-F491-7BE8-E551E19D5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46034A-BC94-5751-D3FF-5FCF5B428BE9}"/>
              </a:ext>
            </a:extLst>
          </p:cNvPr>
          <p:cNvSpPr>
            <a:spLocks noGrp="1"/>
          </p:cNvSpPr>
          <p:nvPr>
            <p:ph type="sldNum" sz="quarter" idx="12"/>
          </p:nvPr>
        </p:nvSpPr>
        <p:spPr/>
        <p:txBody>
          <a:bodyPr/>
          <a:lstStyle/>
          <a:p>
            <a:fld id="{5683B85D-64DA-493C-B53A-3018B8DECA16}" type="slidenum">
              <a:rPr lang="en-US"/>
              <a:pPr/>
              <a:t>‹#›</a:t>
            </a:fld>
            <a:endParaRPr lang="en-US"/>
          </a:p>
        </p:txBody>
      </p:sp>
    </p:spTree>
    <p:extLst>
      <p:ext uri="{BB962C8B-B14F-4D97-AF65-F5344CB8AC3E}">
        <p14:creationId xmlns:p14="http://schemas.microsoft.com/office/powerpoint/2010/main" val="29469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9B4B-1C07-C1EC-63F5-50C5C2D5868B}"/>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A520A5A-DC14-4DD4-9D01-9B82E36618A3}"/>
              </a:ext>
            </a:extLst>
          </p:cNvPr>
          <p:cNvSpPr>
            <a:spLocks noGrp="1"/>
          </p:cNvSpPr>
          <p:nvPr>
            <p:ph type="subTitle" idx="1"/>
          </p:nvPr>
        </p:nvSpPr>
        <p:spPr>
          <a:xfrm>
            <a:off x="1143000" y="2701528"/>
            <a:ext cx="6858000" cy="1241821"/>
          </a:xfrm>
        </p:spPr>
        <p:txBody>
          <a:bodyPr/>
          <a:lstStyle>
            <a:lvl1pPr marL="0" indent="0" algn="ctr">
              <a:buNone/>
              <a:defRPr sz="1800"/>
            </a:lvl1pPr>
            <a:lvl2pPr marL="457200" indent="0" algn="ctr">
              <a:buNone/>
              <a:defRPr sz="1500"/>
            </a:lvl2pPr>
            <a:lvl3pPr marL="914400" indent="0" algn="ctr">
              <a:buNone/>
              <a:defRPr sz="1350"/>
            </a:lvl3pPr>
            <a:lvl4pPr marL="1371600" indent="0" algn="ctr">
              <a:buNone/>
              <a:defRPr sz="1200"/>
            </a:lvl4pPr>
            <a:lvl5pPr marL="1828800" indent="0" algn="ctr">
              <a:buNone/>
              <a:defRPr sz="1200"/>
            </a:lvl5pPr>
            <a:lvl6pPr marL="2286000" indent="0" algn="ctr">
              <a:buNone/>
              <a:defRPr sz="1200"/>
            </a:lvl6pPr>
            <a:lvl7pPr marL="2743200" indent="0" algn="ctr">
              <a:buNone/>
              <a:defRPr sz="1200"/>
            </a:lvl7pPr>
            <a:lvl8pPr marL="3200400" indent="0" algn="ctr">
              <a:buNone/>
              <a:defRPr sz="1200"/>
            </a:lvl8pPr>
            <a:lvl9pPr marL="36576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2B1C9CB6-C3DA-600D-56FC-CF4DEFEBCC98}"/>
              </a:ext>
            </a:extLst>
          </p:cNvPr>
          <p:cNvSpPr>
            <a:spLocks noGrp="1"/>
          </p:cNvSpPr>
          <p:nvPr>
            <p:ph type="dt" sz="half" idx="10"/>
          </p:nvPr>
        </p:nvSpPr>
        <p:spPr/>
        <p:txBody>
          <a:bodyPr/>
          <a:lstStyle/>
          <a:p>
            <a:fld id="{5374ADE3-6608-43C8-99D0-36113C3B2BDF}" type="datetimeFigureOut">
              <a:rPr lang="en-US"/>
              <a:pPr/>
              <a:t>5/11/2025</a:t>
            </a:fld>
            <a:endParaRPr lang="en-US"/>
          </a:p>
        </p:txBody>
      </p:sp>
      <p:sp>
        <p:nvSpPr>
          <p:cNvPr id="5" name="Footer Placeholder 4">
            <a:extLst>
              <a:ext uri="{FF2B5EF4-FFF2-40B4-BE49-F238E27FC236}">
                <a16:creationId xmlns:a16="http://schemas.microsoft.com/office/drawing/2014/main" id="{CBC4CDD8-DF2E-E6EB-8761-99636D8D9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ACD5F5-8690-6D88-68B7-0C6BE79FBF98}"/>
              </a:ext>
            </a:extLst>
          </p:cNvPr>
          <p:cNvSpPr>
            <a:spLocks noGrp="1"/>
          </p:cNvSpPr>
          <p:nvPr>
            <p:ph type="sldNum" sz="quarter" idx="12"/>
          </p:nvPr>
        </p:nvSpPr>
        <p:spPr/>
        <p:txBody>
          <a:bodyPr/>
          <a:lstStyle/>
          <a:p>
            <a:fld id="{5683B85D-64DA-493C-B53A-3018B8DECA16}" type="slidenum">
              <a:rPr lang="en-US"/>
              <a:pPr/>
              <a:t>‹#›</a:t>
            </a:fld>
            <a:endParaRPr lang="en-US"/>
          </a:p>
        </p:txBody>
      </p:sp>
    </p:spTree>
    <p:extLst>
      <p:ext uri="{BB962C8B-B14F-4D97-AF65-F5344CB8AC3E}">
        <p14:creationId xmlns:p14="http://schemas.microsoft.com/office/powerpoint/2010/main" val="34881678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1EAD3E-341B-42AA-8F82-FFEF9B96799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961856C-E9CB-45F6-A27B-5288C11D05AF}"/>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216EBD-0471-45DB-A9B1-6579AA955C6C}"/>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8EA1ADD-E30B-436E-BE16-6410978F36C6}" type="datetimeFigureOut">
              <a:rPr lang="en-IN"/>
              <a:pPr/>
              <a:t>11-05-2025</a:t>
            </a:fld>
            <a:endParaRPr lang="en-IN"/>
          </a:p>
        </p:txBody>
      </p:sp>
      <p:sp>
        <p:nvSpPr>
          <p:cNvPr id="5" name="Footer Placeholder 4">
            <a:extLst>
              <a:ext uri="{FF2B5EF4-FFF2-40B4-BE49-F238E27FC236}">
                <a16:creationId xmlns:a16="http://schemas.microsoft.com/office/drawing/2014/main" id="{C23C09EC-51C3-4521-BDBC-9C074E56982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B0AE37E-073F-43CD-A654-FC0093C20C5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53CA9B6-DAA1-4A49-BD6C-ABCFC687D575}" type="slidenum">
              <a:rPr lang="en-IN"/>
              <a:pPr/>
              <a:t>‹#›</a:t>
            </a:fld>
            <a:endParaRPr lang="en-IN"/>
          </a:p>
        </p:txBody>
      </p:sp>
    </p:spTree>
    <p:extLst>
      <p:ext uri="{BB962C8B-B14F-4D97-AF65-F5344CB8AC3E}">
        <p14:creationId xmlns:p14="http://schemas.microsoft.com/office/powerpoint/2010/main" val="4227918457"/>
      </p:ext>
    </p:extLst>
  </p:cSld>
  <p:clrMap bg1="lt1" tx1="dk1" bg2="lt2" tx2="dk2" accent1="accent1" accent2="accent2" accent3="accent3" accent4="accent4" accent5="accent5" accent6="accent6" hlink="hlink" folHlink="folHlink"/>
  <p:sldLayoutIdLst>
    <p:sldLayoutId id="2147483652" r:id="rId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AE054F-06BF-BBC6-B92C-D49CF84AF94C}"/>
              </a:ext>
            </a:extLst>
          </p:cNvPr>
          <p:cNvSpPr>
            <a:spLocks noGrp="1"/>
          </p:cNvSpPr>
          <p:nvPr>
            <p:ph type="title"/>
          </p:nvPr>
        </p:nvSpPr>
        <p:spPr>
          <a:xfrm>
            <a:off x="628650" y="273843"/>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629CB8-45ED-3318-35B6-C40585798B89}"/>
              </a:ext>
            </a:extLst>
          </p:cNvPr>
          <p:cNvSpPr>
            <a:spLocks noGrp="1"/>
          </p:cNvSpPr>
          <p:nvPr>
            <p:ph type="body" idx="1"/>
          </p:nvPr>
        </p:nvSpPr>
        <p:spPr>
          <a:xfrm>
            <a:off x="628650" y="1369218"/>
            <a:ext cx="7886700" cy="32635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E8871-F75E-719C-C767-E76EF39F4FF2}"/>
              </a:ext>
            </a:extLst>
          </p:cNvPr>
          <p:cNvSpPr>
            <a:spLocks noGrp="1"/>
          </p:cNvSpPr>
          <p:nvPr>
            <p:ph type="dt" sz="half" idx="2"/>
          </p:nvPr>
        </p:nvSpPr>
        <p:spPr>
          <a:xfrm>
            <a:off x="628650" y="4767262"/>
            <a:ext cx="2057400" cy="273843"/>
          </a:xfrm>
          <a:prstGeom prst="rect">
            <a:avLst/>
          </a:prstGeom>
        </p:spPr>
        <p:txBody>
          <a:bodyPr vert="horz" lIns="91440" tIns="45720" rIns="91440" bIns="45720" rtlCol="0" anchor="ctr"/>
          <a:lstStyle>
            <a:lvl1pPr algn="l">
              <a:defRPr sz="900">
                <a:solidFill>
                  <a:schemeClr val="tx1">
                    <a:tint val="75000"/>
                  </a:schemeClr>
                </a:solidFill>
              </a:defRPr>
            </a:lvl1pPr>
          </a:lstStyle>
          <a:p>
            <a:fld id="{5374ADE3-6608-43C8-99D0-36113C3B2BDF}" type="datetimeFigureOut">
              <a:rPr lang="en-US"/>
              <a:pPr/>
              <a:t>5/11/2025</a:t>
            </a:fld>
            <a:endParaRPr lang="en-US"/>
          </a:p>
        </p:txBody>
      </p:sp>
      <p:sp>
        <p:nvSpPr>
          <p:cNvPr id="5" name="Footer Placeholder 4">
            <a:extLst>
              <a:ext uri="{FF2B5EF4-FFF2-40B4-BE49-F238E27FC236}">
                <a16:creationId xmlns:a16="http://schemas.microsoft.com/office/drawing/2014/main" id="{020D7A69-09D1-86A7-D14A-8CB52B3A6A3D}"/>
              </a:ext>
            </a:extLst>
          </p:cNvPr>
          <p:cNvSpPr>
            <a:spLocks noGrp="1"/>
          </p:cNvSpPr>
          <p:nvPr>
            <p:ph type="ftr" sz="quarter" idx="3"/>
          </p:nvPr>
        </p:nvSpPr>
        <p:spPr>
          <a:xfrm>
            <a:off x="3028950" y="4767262"/>
            <a:ext cx="3086100" cy="27384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A543F7-B421-F630-435C-BE05B8C8C0C9}"/>
              </a:ext>
            </a:extLst>
          </p:cNvPr>
          <p:cNvSpPr>
            <a:spLocks noGrp="1"/>
          </p:cNvSpPr>
          <p:nvPr>
            <p:ph type="sldNum" sz="quarter" idx="4"/>
          </p:nvPr>
        </p:nvSpPr>
        <p:spPr>
          <a:xfrm>
            <a:off x="6457950" y="4767262"/>
            <a:ext cx="2057400" cy="273843"/>
          </a:xfrm>
          <a:prstGeom prst="rect">
            <a:avLst/>
          </a:prstGeom>
        </p:spPr>
        <p:txBody>
          <a:bodyPr vert="horz" lIns="91440" tIns="45720" rIns="91440" bIns="45720" rtlCol="0" anchor="ctr"/>
          <a:lstStyle>
            <a:lvl1pPr algn="r">
              <a:defRPr sz="900">
                <a:solidFill>
                  <a:schemeClr val="tx1">
                    <a:tint val="75000"/>
                  </a:schemeClr>
                </a:solidFill>
              </a:defRPr>
            </a:lvl1pPr>
          </a:lstStyle>
          <a:p>
            <a:fld id="{5683B85D-64DA-493C-B53A-3018B8DECA16}" type="slidenum">
              <a:rPr lang="en-US"/>
              <a:pPr/>
              <a:t>‹#›</a:t>
            </a:fld>
            <a:endParaRPr lang="en-US"/>
          </a:p>
        </p:txBody>
      </p:sp>
    </p:spTree>
    <p:extLst>
      <p:ext uri="{BB962C8B-B14F-4D97-AF65-F5344CB8AC3E}">
        <p14:creationId xmlns:p14="http://schemas.microsoft.com/office/powerpoint/2010/main" val="2859772527"/>
      </p:ext>
    </p:extLst>
  </p:cSld>
  <p:clrMap bg1="lt1" tx1="dk1" bg2="lt2" tx2="dk2" accent1="accent1" accent2="accent2" accent3="accent3" accent4="accent4" accent5="accent5" accent6="accent6" hlink="hlink" folHlink="folHlink"/>
  <p:sldLayoutIdLst>
    <p:sldLayoutId id="2147483664" r:id="rId1"/>
    <p:sldLayoutId id="2147483666" r:id="rId2"/>
  </p:sldLayoutIdLst>
  <p:txStyles>
    <p:titleStyle>
      <a:lvl1pPr algn="l" defTabSz="9144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1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5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914400" rtl="0" eaLnBrk="1" latinLnBrk="0" hangingPunct="1">
        <a:defRPr sz="1350" kern="1200">
          <a:solidFill>
            <a:schemeClr val="tx1"/>
          </a:solidFill>
          <a:latin typeface="+mn-lt"/>
          <a:ea typeface="+mn-ea"/>
          <a:cs typeface="+mn-cs"/>
        </a:defRPr>
      </a:lvl1pPr>
      <a:lvl2pPr marL="457200" algn="l" defTabSz="914400" rtl="0" eaLnBrk="1" latinLnBrk="0" hangingPunct="1">
        <a:defRPr sz="1350" kern="1200">
          <a:solidFill>
            <a:schemeClr val="tx1"/>
          </a:solidFill>
          <a:latin typeface="+mn-lt"/>
          <a:ea typeface="+mn-ea"/>
          <a:cs typeface="+mn-cs"/>
        </a:defRPr>
      </a:lvl2pPr>
      <a:lvl3pPr marL="914400" algn="l" defTabSz="914400" rtl="0" eaLnBrk="1" latinLnBrk="0" hangingPunct="1">
        <a:defRPr sz="1350" kern="1200">
          <a:solidFill>
            <a:schemeClr val="tx1"/>
          </a:solidFill>
          <a:latin typeface="+mn-lt"/>
          <a:ea typeface="+mn-ea"/>
          <a:cs typeface="+mn-cs"/>
        </a:defRPr>
      </a:lvl3pPr>
      <a:lvl4pPr marL="1371600" algn="l" defTabSz="914400" rtl="0" eaLnBrk="1" latinLnBrk="0" hangingPunct="1">
        <a:defRPr sz="1350" kern="1200">
          <a:solidFill>
            <a:schemeClr val="tx1"/>
          </a:solidFill>
          <a:latin typeface="+mn-lt"/>
          <a:ea typeface="+mn-ea"/>
          <a:cs typeface="+mn-cs"/>
        </a:defRPr>
      </a:lvl4pPr>
      <a:lvl5pPr marL="1828800" algn="l" defTabSz="914400" rtl="0" eaLnBrk="1" latinLnBrk="0" hangingPunct="1">
        <a:defRPr sz="1350" kern="1200">
          <a:solidFill>
            <a:schemeClr val="tx1"/>
          </a:solidFill>
          <a:latin typeface="+mn-lt"/>
          <a:ea typeface="+mn-ea"/>
          <a:cs typeface="+mn-cs"/>
        </a:defRPr>
      </a:lvl5pPr>
      <a:lvl6pPr marL="2286000" algn="l" defTabSz="914400" rtl="0" eaLnBrk="1" latinLnBrk="0" hangingPunct="1">
        <a:defRPr sz="1350" kern="1200">
          <a:solidFill>
            <a:schemeClr val="tx1"/>
          </a:solidFill>
          <a:latin typeface="+mn-lt"/>
          <a:ea typeface="+mn-ea"/>
          <a:cs typeface="+mn-cs"/>
        </a:defRPr>
      </a:lvl6pPr>
      <a:lvl7pPr marL="2743200" algn="l" defTabSz="914400" rtl="0" eaLnBrk="1" latinLnBrk="0" hangingPunct="1">
        <a:defRPr sz="1350" kern="1200">
          <a:solidFill>
            <a:schemeClr val="tx1"/>
          </a:solidFill>
          <a:latin typeface="+mn-lt"/>
          <a:ea typeface="+mn-ea"/>
          <a:cs typeface="+mn-cs"/>
        </a:defRPr>
      </a:lvl7pPr>
      <a:lvl8pPr marL="3200400" algn="l" defTabSz="914400" rtl="0" eaLnBrk="1" latinLnBrk="0" hangingPunct="1">
        <a:defRPr sz="1350" kern="1200">
          <a:solidFill>
            <a:schemeClr val="tx1"/>
          </a:solidFill>
          <a:latin typeface="+mn-lt"/>
          <a:ea typeface="+mn-ea"/>
          <a:cs typeface="+mn-cs"/>
        </a:defRPr>
      </a:lvl8pPr>
      <a:lvl9pPr marL="3657600" algn="l" defTabSz="9144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3065" y="2096893"/>
            <a:ext cx="7379449" cy="769441"/>
          </a:xfrm>
          <a:prstGeom prst="rect">
            <a:avLst/>
          </a:prstGeom>
        </p:spPr>
        <p:txBody>
          <a:bodyPr lIns="91440" tIns="45720" rIns="91440" bIns="4572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600" dirty="0">
                <a:latin typeface="Times New Roman"/>
                <a:cs typeface="Times New Roman"/>
              </a:rPr>
              <a:t> PROJECT TITLE – </a:t>
            </a:r>
            <a:r>
              <a:rPr lang="en-US" sz="1400" dirty="0">
                <a:latin typeface="Times New Roman"/>
                <a:cs typeface="Times New Roman"/>
              </a:rPr>
              <a:t>"AI-BASED DEEPFAKE DETECTION USING IRIS RECOGNITION</a:t>
            </a:r>
            <a:r>
              <a:rPr lang="en-US" sz="1200" dirty="0">
                <a:latin typeface="Times New Roman"/>
                <a:cs typeface="Times New Roman"/>
              </a:rPr>
              <a:t>"</a:t>
            </a:r>
            <a:r>
              <a:rPr lang="en-US" sz="3200" dirty="0">
                <a:latin typeface="Times New Roman"/>
                <a:cs typeface="Times New Roman"/>
              </a:rPr>
              <a:t> </a:t>
            </a:r>
            <a:endParaRPr lang="en-IN" sz="1600" dirty="0">
              <a:latin typeface="Times New Roman"/>
              <a:cs typeface="Times New Roman"/>
            </a:endParaRPr>
          </a:p>
        </p:txBody>
      </p:sp>
      <p:pic>
        <p:nvPicPr>
          <p:cNvPr id="3" name="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891" y="270972"/>
            <a:ext cx="1076325"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114566" y="218793"/>
            <a:ext cx="5440218" cy="769441"/>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Dr. T. THIMMAIAH INSTITUTE OF TECHNOLOGY</a:t>
            </a:r>
            <a:endParaRPr lang="en-IN" sz="1400" b="1"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Oorgaum, Kolar Gold Fields 563120</a:t>
            </a:r>
            <a:endParaRPr lang="en-IN"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Accredited by NBA and NAAC with 'A' Grade</a:t>
            </a:r>
            <a:endParaRPr lang="en-IN" sz="1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114566" y="1290147"/>
            <a:ext cx="5218545" cy="769441"/>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              Department of Computer Science &amp; Engineering </a:t>
            </a:r>
            <a:endParaRPr lang="en-IN" sz="12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(Artificial Intelligence &amp; Machine Learning)</a:t>
            </a:r>
            <a:endParaRPr lang="en-IN" dirty="0">
              <a:latin typeface="Times New Roman" panose="02020603050405020304" pitchFamily="18" charset="0"/>
              <a:cs typeface="Times New Roman" panose="02020603050405020304" pitchFamily="18" charset="0"/>
            </a:endParaRPr>
          </a:p>
          <a:p>
            <a:endParaRPr lang="en-IN" sz="1400" dirty="0"/>
          </a:p>
        </p:txBody>
      </p:sp>
      <p:sp>
        <p:nvSpPr>
          <p:cNvPr id="6" name="TextBox 5"/>
          <p:cNvSpPr txBox="1"/>
          <p:nvPr/>
        </p:nvSpPr>
        <p:spPr>
          <a:xfrm>
            <a:off x="4723838" y="3673080"/>
            <a:ext cx="3765209" cy="830997"/>
          </a:xfrm>
          <a:prstGeom prst="rect">
            <a:avLst/>
          </a:prstGeom>
          <a:noFill/>
        </p:spPr>
        <p:txBody>
          <a:bodyPr wrap="square" lIns="91440" tIns="45720" rIns="91440" bIns="45720" rtlCol="0" anchor="t">
            <a:spAutoFit/>
          </a:bodyPr>
          <a:lstStyle/>
          <a:p>
            <a:r>
              <a:rPr lang="en-US" sz="1200" dirty="0">
                <a:latin typeface="Times New Roman"/>
                <a:cs typeface="Times New Roman"/>
              </a:rPr>
              <a:t>SONJUN MURTHY                           1GV22CI023</a:t>
            </a:r>
          </a:p>
          <a:p>
            <a:r>
              <a:rPr lang="en-US" sz="1200" dirty="0">
                <a:latin typeface="Times New Roman"/>
                <a:cs typeface="Times New Roman"/>
              </a:rPr>
              <a:t>VIVANDER V                                    1GV23CI403</a:t>
            </a:r>
          </a:p>
          <a:p>
            <a:r>
              <a:rPr lang="en-US" sz="1200" dirty="0">
                <a:latin typeface="Times New Roman"/>
                <a:cs typeface="Times New Roman"/>
              </a:rPr>
              <a:t>SANDEEP A                                       1GV23CI402</a:t>
            </a:r>
          </a:p>
          <a:p>
            <a:r>
              <a:rPr lang="en-US" sz="1200" dirty="0">
                <a:latin typeface="Times New Roman"/>
                <a:cs typeface="Times New Roman"/>
              </a:rPr>
              <a:t>RAHUL J                                            1GV23CI401</a:t>
            </a:r>
            <a:endParaRPr lang="en-IN" sz="1200" dirty="0">
              <a:latin typeface="Times New Roman"/>
              <a:cs typeface="Times New Roman"/>
            </a:endParaRPr>
          </a:p>
        </p:txBody>
      </p:sp>
      <p:sp>
        <p:nvSpPr>
          <p:cNvPr id="7" name="TextBox 6"/>
          <p:cNvSpPr txBox="1"/>
          <p:nvPr/>
        </p:nvSpPr>
        <p:spPr>
          <a:xfrm>
            <a:off x="4723838" y="3303748"/>
            <a:ext cx="302952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Presented By</a:t>
            </a:r>
            <a:endParaRPr lang="en-IN"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87798" y="3356545"/>
            <a:ext cx="2802835" cy="923330"/>
          </a:xfrm>
          <a:prstGeom prst="rect">
            <a:avLst/>
          </a:prstGeom>
          <a:noFill/>
        </p:spPr>
        <p:txBody>
          <a:bodyPr wrap="square" lIns="91440" tIns="45720" rIns="91440" bIns="45720" rtlCol="0" anchor="t">
            <a:spAutoFit/>
          </a:bodyPr>
          <a:lstStyle/>
          <a:p>
            <a:r>
              <a:rPr lang="en-IN" dirty="0">
                <a:latin typeface="Times New Roman" pitchFamily="18" charset="0"/>
                <a:cs typeface="Times New Roman" pitchFamily="18" charset="0"/>
              </a:rPr>
              <a:t>Under the Guidance of</a:t>
            </a:r>
          </a:p>
          <a:p>
            <a:r>
              <a:rPr lang="en-IN" sz="1200" dirty="0">
                <a:latin typeface="Times New Roman"/>
                <a:cs typeface="Times New Roman"/>
              </a:rPr>
              <a:t>Prof. NAVEEN KUMAR V</a:t>
            </a:r>
            <a:endParaRPr lang="en-IN" sz="1200" dirty="0">
              <a:latin typeface="Times New Roman" pitchFamily="18" charset="0"/>
              <a:cs typeface="Times New Roman" pitchFamily="18" charset="0"/>
            </a:endParaRPr>
          </a:p>
          <a:p>
            <a:r>
              <a:rPr lang="en-IN" sz="1200" dirty="0">
                <a:latin typeface="Times New Roman" pitchFamily="18" charset="0"/>
                <a:cs typeface="Times New Roman" pitchFamily="18" charset="0"/>
              </a:rPr>
              <a:t>Dept. of CSE(AI&amp;ML)</a:t>
            </a:r>
          </a:p>
          <a:p>
            <a:r>
              <a:rPr lang="en-IN" sz="1200" dirty="0">
                <a:latin typeface="Times New Roman" pitchFamily="18" charset="0"/>
                <a:cs typeface="Times New Roman" pitchFamily="18" charset="0"/>
              </a:rPr>
              <a:t>Dr . TTIT, KGF</a:t>
            </a:r>
          </a:p>
        </p:txBody>
      </p:sp>
    </p:spTree>
    <p:extLst>
      <p:ext uri="{BB962C8B-B14F-4D97-AF65-F5344CB8AC3E}">
        <p14:creationId xmlns:p14="http://schemas.microsoft.com/office/powerpoint/2010/main" val="1709054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74737-7393-543A-8B1D-C6AD9B801A4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A9A53E2-439D-61D0-47A9-A057AE31F051}"/>
              </a:ext>
            </a:extLst>
          </p:cNvPr>
          <p:cNvSpPr txBox="1"/>
          <p:nvPr/>
        </p:nvSpPr>
        <p:spPr>
          <a:xfrm>
            <a:off x="478300" y="18352"/>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4" name="TextBox 3">
            <a:extLst>
              <a:ext uri="{FF2B5EF4-FFF2-40B4-BE49-F238E27FC236}">
                <a16:creationId xmlns:a16="http://schemas.microsoft.com/office/drawing/2014/main" id="{436C3668-1D03-309E-7FE0-FCAC91A69B1A}"/>
              </a:ext>
            </a:extLst>
          </p:cNvPr>
          <p:cNvSpPr txBox="1"/>
          <p:nvPr/>
        </p:nvSpPr>
        <p:spPr>
          <a:xfrm>
            <a:off x="406810" y="4856504"/>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
        <p:nvSpPr>
          <p:cNvPr id="5" name="Title 1">
            <a:extLst>
              <a:ext uri="{FF2B5EF4-FFF2-40B4-BE49-F238E27FC236}">
                <a16:creationId xmlns:a16="http://schemas.microsoft.com/office/drawing/2014/main" id="{EE50BD57-C7F7-9172-275A-0B0A278AF155}"/>
              </a:ext>
            </a:extLst>
          </p:cNvPr>
          <p:cNvSpPr>
            <a:spLocks noGrp="1"/>
          </p:cNvSpPr>
          <p:nvPr/>
        </p:nvSpPr>
        <p:spPr bwMode="auto">
          <a:xfrm>
            <a:off x="1288928" y="439487"/>
            <a:ext cx="6864471" cy="4492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r>
              <a:rPr lang="en-US" sz="1800" b="1" dirty="0">
                <a:latin typeface="Times New Roman"/>
                <a:ea typeface="ＭＳ Ｐゴシック"/>
                <a:cs typeface="Times New Roman"/>
              </a:rPr>
              <a:t>Deepfake Detection Using</a:t>
            </a:r>
            <a:br>
              <a:rPr lang="en-US" sz="1800" b="1" dirty="0">
                <a:latin typeface="Times New Roman"/>
                <a:ea typeface="ＭＳ Ｐゴシック"/>
                <a:cs typeface="Times New Roman"/>
              </a:rPr>
            </a:br>
            <a:r>
              <a:rPr lang="en-US" sz="1800" b="1" dirty="0">
                <a:latin typeface="Times New Roman"/>
                <a:ea typeface="ＭＳ Ｐゴシック"/>
                <a:cs typeface="Times New Roman"/>
              </a:rPr>
              <a:t>Advanced Machine Learning and Fusion Methods</a:t>
            </a:r>
            <a:endParaRPr lang="en-US" sz="1800" dirty="0">
              <a:latin typeface="Times New Roman"/>
              <a:ea typeface="ＭＳ Ｐゴシック"/>
              <a:cs typeface="Times New Roman"/>
            </a:endParaRPr>
          </a:p>
          <a:p>
            <a:endParaRPr lang="en-US" sz="1800" b="1" dirty="0">
              <a:latin typeface="Times New Roman"/>
              <a:ea typeface="ＭＳ Ｐゴシック"/>
              <a:cs typeface="Times New Roman"/>
            </a:endParaRPr>
          </a:p>
        </p:txBody>
      </p:sp>
      <p:sp>
        <p:nvSpPr>
          <p:cNvPr id="6" name="Content Placeholder 2">
            <a:extLst>
              <a:ext uri="{FF2B5EF4-FFF2-40B4-BE49-F238E27FC236}">
                <a16:creationId xmlns:a16="http://schemas.microsoft.com/office/drawing/2014/main" id="{0FA07EEE-B80F-F807-C4A4-57AC7DE7EF29}"/>
              </a:ext>
            </a:extLst>
          </p:cNvPr>
          <p:cNvSpPr>
            <a:spLocks noGrp="1"/>
          </p:cNvSpPr>
          <p:nvPr/>
        </p:nvSpPr>
        <p:spPr bwMode="auto">
          <a:xfrm>
            <a:off x="663514" y="975019"/>
            <a:ext cx="8263109" cy="3696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1600" b="1" dirty="0">
                <a:latin typeface="Times New Roman"/>
                <a:ea typeface="ＭＳ Ｐゴシック"/>
                <a:cs typeface="Times New Roman"/>
              </a:rPr>
              <a:t>Authors: </a:t>
            </a:r>
            <a:r>
              <a:rPr lang="en-IN" sz="1600" dirty="0">
                <a:latin typeface="Times New Roman"/>
                <a:ea typeface="ＭＳ Ｐゴシック"/>
                <a:cs typeface="Times New Roman"/>
              </a:rPr>
              <a:t>Gourav Gupta, Kiran Raja, Manish Gupta, Tony Jan, Scott Thompson Whiteside and Mukesh Prasad</a:t>
            </a:r>
            <a:endParaRPr lang="en-US" sz="1600" dirty="0">
              <a:latin typeface="Times New Roman"/>
              <a:ea typeface="ＭＳ Ｐゴシック"/>
              <a:cs typeface="Times New Roman"/>
            </a:endParaRPr>
          </a:p>
          <a:p>
            <a:pPr marL="0" indent="0">
              <a:buNone/>
            </a:pPr>
            <a:endParaRPr lang="en-IN" sz="1600" dirty="0">
              <a:latin typeface="Times New Roman"/>
              <a:cs typeface="Times New Roman"/>
            </a:endParaRPr>
          </a:p>
          <a:p>
            <a:pPr marL="0" indent="0">
              <a:buNone/>
            </a:pPr>
            <a:r>
              <a:rPr lang="en-US" sz="1600" dirty="0">
                <a:latin typeface="Times New Roman"/>
                <a:ea typeface="ＭＳ Ｐゴシック"/>
                <a:cs typeface="Times New Roman"/>
              </a:rPr>
              <a:t>This paper proposes a novel deepfake detection approach based on analyzing eye iris characteristics, using a gradient map technique to identify unique iris properties such as shape, size, and light reflection. The proposed method achieves high accuracy and sensitivity in detecting GAN-generated images, demonstrating its effectiveness in identifying falsified content</a:t>
            </a:r>
          </a:p>
          <a:p>
            <a:pPr marL="0" indent="0">
              <a:buNone/>
            </a:pPr>
            <a:endParaRPr lang="en-US" sz="1600" dirty="0">
              <a:latin typeface="Times New Roman"/>
              <a:ea typeface="ＭＳ Ｐゴシック"/>
              <a:cs typeface="Times New Roman"/>
            </a:endParaRPr>
          </a:p>
          <a:p>
            <a:pPr marL="0" indent="0">
              <a:buNone/>
            </a:pPr>
            <a:r>
              <a:rPr lang="en-US" sz="1600" b="1" dirty="0">
                <a:latin typeface="Times New Roman"/>
                <a:ea typeface="ＭＳ Ｐゴシック"/>
                <a:cs typeface="Times New Roman"/>
              </a:rPr>
              <a:t>Challenges Faced:</a:t>
            </a:r>
            <a:endParaRPr lang="en-US" sz="1600" dirty="0">
              <a:latin typeface="Times New Roman"/>
              <a:ea typeface="ＭＳ Ｐゴシック"/>
              <a:cs typeface="Times New Roman"/>
            </a:endParaRPr>
          </a:p>
          <a:p>
            <a:pPr>
              <a:buFont typeface="Arial"/>
            </a:pPr>
            <a:r>
              <a:rPr lang="en-US" sz="1600" dirty="0">
                <a:latin typeface="Times New Roman"/>
                <a:ea typeface="ＭＳ Ｐゴシック"/>
                <a:cs typeface="Times New Roman"/>
              </a:rPr>
              <a:t>High initial cost </a:t>
            </a:r>
          </a:p>
          <a:p>
            <a:pPr>
              <a:buFont typeface="Arial"/>
            </a:pPr>
            <a:r>
              <a:rPr lang="en-US" sz="1600" dirty="0">
                <a:latin typeface="Times New Roman"/>
                <a:ea typeface="ＭＳ Ｐゴシック"/>
                <a:cs typeface="Times New Roman"/>
              </a:rPr>
              <a:t>Limited scope</a:t>
            </a:r>
          </a:p>
          <a:p>
            <a:pPr>
              <a:buFont typeface="Arial"/>
            </a:pPr>
            <a:r>
              <a:rPr lang="en-US" sz="1600" dirty="0">
                <a:latin typeface="Times New Roman"/>
                <a:ea typeface="ＭＳ Ｐゴシック"/>
                <a:cs typeface="Times New Roman"/>
              </a:rPr>
              <a:t>Not optimized for Mobiles </a:t>
            </a:r>
          </a:p>
          <a:p>
            <a:pPr>
              <a:buFont typeface="Arial"/>
            </a:pPr>
            <a:r>
              <a:rPr lang="en-US" sz="1600" dirty="0">
                <a:latin typeface="Times New Roman"/>
                <a:ea typeface="ＭＳ Ｐゴシック"/>
                <a:cs typeface="Times New Roman"/>
              </a:rPr>
              <a:t>Lack of real world testing</a:t>
            </a:r>
          </a:p>
          <a:p>
            <a:pPr marL="0" indent="0">
              <a:buNone/>
            </a:pPr>
            <a:endParaRPr lang="en-IN" sz="1600" dirty="0">
              <a:latin typeface="Times New Roman"/>
              <a:ea typeface="ＭＳ Ｐゴシック"/>
              <a:cs typeface="Times New Roman"/>
            </a:endParaRPr>
          </a:p>
        </p:txBody>
      </p:sp>
    </p:spTree>
    <p:extLst>
      <p:ext uri="{BB962C8B-B14F-4D97-AF65-F5344CB8AC3E}">
        <p14:creationId xmlns:p14="http://schemas.microsoft.com/office/powerpoint/2010/main" val="3104226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F153F-58B1-57F0-092D-AF1ED78436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6F55EB8-1892-02BA-797D-A12F4E475C5E}"/>
              </a:ext>
            </a:extLst>
          </p:cNvPr>
          <p:cNvSpPr txBox="1"/>
          <p:nvPr/>
        </p:nvSpPr>
        <p:spPr>
          <a:xfrm>
            <a:off x="478300" y="18352"/>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4" name="TextBox 3">
            <a:extLst>
              <a:ext uri="{FF2B5EF4-FFF2-40B4-BE49-F238E27FC236}">
                <a16:creationId xmlns:a16="http://schemas.microsoft.com/office/drawing/2014/main" id="{BB040AF8-3C09-C5A5-4C87-BD8D381D96B3}"/>
              </a:ext>
            </a:extLst>
          </p:cNvPr>
          <p:cNvSpPr txBox="1"/>
          <p:nvPr/>
        </p:nvSpPr>
        <p:spPr>
          <a:xfrm>
            <a:off x="406810" y="4856504"/>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
        <p:nvSpPr>
          <p:cNvPr id="5" name="Title 1">
            <a:extLst>
              <a:ext uri="{FF2B5EF4-FFF2-40B4-BE49-F238E27FC236}">
                <a16:creationId xmlns:a16="http://schemas.microsoft.com/office/drawing/2014/main" id="{43BD5C77-1555-84A4-E215-C43B381CB3C7}"/>
              </a:ext>
            </a:extLst>
          </p:cNvPr>
          <p:cNvSpPr>
            <a:spLocks noGrp="1"/>
          </p:cNvSpPr>
          <p:nvPr/>
        </p:nvSpPr>
        <p:spPr bwMode="auto">
          <a:xfrm>
            <a:off x="1288928" y="439487"/>
            <a:ext cx="6864471" cy="4492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r>
              <a:rPr lang="en-US" sz="1800" b="1" dirty="0">
                <a:latin typeface="Times New Roman"/>
                <a:ea typeface="ＭＳ Ｐゴシック"/>
                <a:cs typeface="Times New Roman"/>
              </a:rPr>
              <a:t>BASE PAPER: Deepfakes Detection by Iris Analysis</a:t>
            </a:r>
            <a:endParaRPr lang="en-US" sz="1800" dirty="0">
              <a:latin typeface="Times New Roman"/>
              <a:ea typeface="ＭＳ Ｐゴシック"/>
              <a:cs typeface="Times New Roman"/>
            </a:endParaRPr>
          </a:p>
          <a:p>
            <a:endParaRPr lang="en-US" sz="1800" b="1" dirty="0">
              <a:latin typeface="Times New Roman"/>
              <a:ea typeface="ＭＳ Ｐゴシック"/>
              <a:cs typeface="Times New Roman"/>
            </a:endParaRPr>
          </a:p>
        </p:txBody>
      </p:sp>
      <p:sp>
        <p:nvSpPr>
          <p:cNvPr id="6" name="Content Placeholder 2">
            <a:extLst>
              <a:ext uri="{FF2B5EF4-FFF2-40B4-BE49-F238E27FC236}">
                <a16:creationId xmlns:a16="http://schemas.microsoft.com/office/drawing/2014/main" id="{04429943-E166-8C62-9274-05CD7EA3A537}"/>
              </a:ext>
            </a:extLst>
          </p:cNvPr>
          <p:cNvSpPr>
            <a:spLocks noGrp="1"/>
          </p:cNvSpPr>
          <p:nvPr/>
        </p:nvSpPr>
        <p:spPr bwMode="auto">
          <a:xfrm>
            <a:off x="663514" y="975019"/>
            <a:ext cx="8263109" cy="3696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1600" b="1" dirty="0">
                <a:latin typeface="Times New Roman"/>
                <a:ea typeface="ＭＳ Ｐゴシック"/>
                <a:cs typeface="Times New Roman"/>
              </a:rPr>
              <a:t>Authors: </a:t>
            </a:r>
            <a:r>
              <a:rPr lang="en-IN" sz="1600" dirty="0">
                <a:latin typeface="Times New Roman"/>
                <a:ea typeface="ＭＳ Ｐゴシック"/>
                <a:cs typeface="Times New Roman"/>
              </a:rPr>
              <a:t>ELISABETH TCHAPTCHET, ELIE FUTE TAGNE, JAIME ACOSTA and DANDA B. RAWAT </a:t>
            </a:r>
            <a:endParaRPr lang="en-US" sz="1600" dirty="0">
              <a:latin typeface="Times New Roman"/>
              <a:ea typeface="ＭＳ Ｐゴシック"/>
              <a:cs typeface="Times New Roman"/>
            </a:endParaRPr>
          </a:p>
          <a:p>
            <a:pPr marL="0" indent="0">
              <a:buNone/>
            </a:pPr>
            <a:endParaRPr lang="en-IN" sz="1600" dirty="0">
              <a:latin typeface="Times New Roman"/>
              <a:cs typeface="Times New Roman"/>
            </a:endParaRPr>
          </a:p>
          <a:p>
            <a:pPr marL="0" indent="0">
              <a:buNone/>
            </a:pPr>
            <a:r>
              <a:rPr lang="en-US" sz="1600" dirty="0">
                <a:latin typeface="Times New Roman"/>
                <a:ea typeface="ＭＳ Ｐゴシック"/>
                <a:cs typeface="Times New Roman"/>
              </a:rPr>
              <a:t>The paper introduces a novel deepfake detection method using iris analysis, focusing on the natural characteristics of the human iris, such as shape and light reflections, to identify inconsistencies in GAN-generated images. Experimental results demonstrate the proposed method’s high accuracy and effectiveness</a:t>
            </a:r>
          </a:p>
          <a:p>
            <a:pPr marL="0" indent="0">
              <a:buNone/>
            </a:pPr>
            <a:endParaRPr lang="en-US" sz="1600" dirty="0">
              <a:latin typeface="Times New Roman"/>
              <a:ea typeface="ＭＳ Ｐゴシック"/>
              <a:cs typeface="Times New Roman"/>
            </a:endParaRPr>
          </a:p>
          <a:p>
            <a:pPr marL="0" indent="0">
              <a:buNone/>
            </a:pPr>
            <a:r>
              <a:rPr lang="en-US" sz="1600" b="1" dirty="0">
                <a:latin typeface="Times New Roman"/>
                <a:ea typeface="ＭＳ Ｐゴシック"/>
                <a:cs typeface="Times New Roman"/>
              </a:rPr>
              <a:t>Challenges Faced:</a:t>
            </a:r>
            <a:endParaRPr lang="en-US" sz="1600" dirty="0">
              <a:latin typeface="Times New Roman"/>
              <a:ea typeface="ＭＳ Ｐゴシック"/>
              <a:cs typeface="Times New Roman"/>
            </a:endParaRPr>
          </a:p>
          <a:p>
            <a:pPr>
              <a:buFont typeface="Arial"/>
            </a:pPr>
            <a:r>
              <a:rPr lang="en-US" sz="1600" dirty="0">
                <a:latin typeface="Times New Roman"/>
                <a:ea typeface="ＭＳ Ｐゴシック"/>
                <a:cs typeface="Times New Roman"/>
              </a:rPr>
              <a:t>High initial cost </a:t>
            </a:r>
          </a:p>
          <a:p>
            <a:pPr>
              <a:buFont typeface="Arial"/>
            </a:pPr>
            <a:r>
              <a:rPr lang="en-US" sz="1600" dirty="0">
                <a:latin typeface="Times New Roman"/>
                <a:ea typeface="ＭＳ Ｐゴシック"/>
                <a:cs typeface="Times New Roman"/>
              </a:rPr>
              <a:t>Iris recognition is still being a lack</a:t>
            </a:r>
          </a:p>
          <a:p>
            <a:pPr>
              <a:buFont typeface="Arial"/>
            </a:pPr>
            <a:r>
              <a:rPr lang="en-US" sz="1600" dirty="0">
                <a:latin typeface="Times New Roman"/>
                <a:ea typeface="ＭＳ Ｐゴシック"/>
                <a:cs typeface="Times New Roman"/>
              </a:rPr>
              <a:t>Not optimized for Mobiles </a:t>
            </a:r>
          </a:p>
          <a:p>
            <a:pPr>
              <a:buFont typeface="Arial"/>
            </a:pPr>
            <a:r>
              <a:rPr lang="en-US" sz="1600" dirty="0">
                <a:latin typeface="Times New Roman"/>
                <a:ea typeface="ＭＳ Ｐゴシック"/>
                <a:cs typeface="Times New Roman"/>
              </a:rPr>
              <a:t>Lack of real world testing</a:t>
            </a:r>
          </a:p>
          <a:p>
            <a:pPr marL="0" indent="0">
              <a:buNone/>
            </a:pPr>
            <a:endParaRPr lang="en-IN" sz="1600" dirty="0">
              <a:latin typeface="Times New Roman"/>
              <a:ea typeface="ＭＳ Ｐゴシック"/>
              <a:cs typeface="Times New Roman"/>
            </a:endParaRPr>
          </a:p>
        </p:txBody>
      </p:sp>
    </p:spTree>
    <p:extLst>
      <p:ext uri="{BB962C8B-B14F-4D97-AF65-F5344CB8AC3E}">
        <p14:creationId xmlns:p14="http://schemas.microsoft.com/office/powerpoint/2010/main" val="269713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Text 0"/>
          <p:cNvSpPr/>
          <p:nvPr/>
        </p:nvSpPr>
        <p:spPr>
          <a:xfrm>
            <a:off x="457200" y="573657"/>
            <a:ext cx="8229600" cy="822960"/>
          </a:xfrm>
          <a:prstGeom prst="rect">
            <a:avLst/>
          </a:prstGeom>
          <a:noFill/>
          <a:ln/>
        </p:spPr>
        <p:txBody>
          <a:bodyPr wrap="square" rtlCol="0" anchor="ctr"/>
          <a:lstStyle/>
          <a:p>
            <a:pPr algn="ctr"/>
            <a:r>
              <a:rPr lang="en-US" sz="2000" b="1" dirty="0">
                <a:latin typeface="Times New Roman" panose="02020603050405020304" pitchFamily="18" charset="0"/>
                <a:cs typeface="Times New Roman" panose="02020603050405020304" pitchFamily="18" charset="0"/>
              </a:rPr>
              <a:t>ABSTRACT</a:t>
            </a:r>
          </a:p>
        </p:txBody>
      </p:sp>
      <p:sp>
        <p:nvSpPr>
          <p:cNvPr id="5" name="Text 1"/>
          <p:cNvSpPr/>
          <p:nvPr/>
        </p:nvSpPr>
        <p:spPr>
          <a:xfrm>
            <a:off x="454844" y="1402589"/>
            <a:ext cx="8405446" cy="3889717"/>
          </a:xfrm>
          <a:prstGeom prst="rect">
            <a:avLst/>
          </a:prstGeom>
          <a:noFill/>
          <a:ln/>
        </p:spPr>
        <p:txBody>
          <a:bodyPr wrap="square" rtlCol="0" anchor="t"/>
          <a:lstStyle/>
          <a:p>
            <a:endParaRPr lang="en-US" sz="1400" dirty="0">
              <a:solidFill>
                <a:srgbClr val="000000"/>
              </a:solidFill>
              <a:latin typeface="Times New Roman" panose="02020603050405020304" pitchFamily="18" charset="0"/>
              <a:ea typeface="Optima" pitchFamily="34" charset="-122"/>
              <a:cs typeface="Times New Roman" panose="02020603050405020304" pitchFamily="18" charset="0"/>
            </a:endParaRPr>
          </a:p>
          <a:p>
            <a:endParaRPr lang="en-US" sz="1400" dirty="0">
              <a:solidFill>
                <a:srgbClr val="000000"/>
              </a:solidFill>
              <a:latin typeface="Times New Roman" panose="02020603050405020304" pitchFamily="18" charset="0"/>
              <a:ea typeface="Optima" pitchFamily="34" charset="-122"/>
              <a:cs typeface="Times New Roman" panose="02020603050405020304" pitchFamily="18" charset="0"/>
            </a:endParaRPr>
          </a:p>
        </p:txBody>
      </p:sp>
      <p:sp>
        <p:nvSpPr>
          <p:cNvPr id="6" name="TextBox 5">
            <a:extLst>
              <a:ext uri="{FF2B5EF4-FFF2-40B4-BE49-F238E27FC236}">
                <a16:creationId xmlns:a16="http://schemas.microsoft.com/office/drawing/2014/main" id="{43DFB4F5-D9C3-E678-795F-43A5159DE827}"/>
              </a:ext>
            </a:extLst>
          </p:cNvPr>
          <p:cNvSpPr txBox="1"/>
          <p:nvPr/>
        </p:nvSpPr>
        <p:spPr>
          <a:xfrm>
            <a:off x="607199" y="1631863"/>
            <a:ext cx="8349176" cy="1871282"/>
          </a:xfrm>
          <a:prstGeom prst="rect">
            <a:avLst/>
          </a:prstGeom>
          <a:noFill/>
        </p:spPr>
        <p:txBody>
          <a:bodyPr wrap="square" lIns="91440" tIns="45720" rIns="91440" bIns="45720" rtlCol="0" anchor="t">
            <a:spAutoFit/>
          </a:bodyPr>
          <a:lstStyle/>
          <a:p>
            <a:pPr marL="285750" indent="-285750">
              <a:spcBef>
                <a:spcPct val="20000"/>
              </a:spcBef>
              <a:buFont typeface="Arial" panose="020B0604020202020204" pitchFamily="34" charset="0"/>
              <a:buChar char="•"/>
            </a:pPr>
            <a:r>
              <a:rPr lang="en-US" sz="1600" dirty="0">
                <a:latin typeface="Times New Roman"/>
                <a:cs typeface="Times New Roman"/>
              </a:rPr>
              <a:t>This project develops an AI-powered system that detects deepfakes using iris recognition.</a:t>
            </a:r>
          </a:p>
          <a:p>
            <a:pPr marL="342900" indent="-34290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It integrates Vision Transformers for detailed feature extraction and analysis.</a:t>
            </a:r>
          </a:p>
          <a:p>
            <a:pPr marL="342900" indent="-34290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Optimized for mobile implementation using Flutter.</a:t>
            </a:r>
          </a:p>
          <a:p>
            <a:pPr marL="342900" indent="-34290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Goal: deliver a scalable and accurate deepfake detection framework.</a:t>
            </a:r>
          </a:p>
        </p:txBody>
      </p:sp>
      <p:sp>
        <p:nvSpPr>
          <p:cNvPr id="7" name="TextBox 6">
            <a:extLst>
              <a:ext uri="{FF2B5EF4-FFF2-40B4-BE49-F238E27FC236}">
                <a16:creationId xmlns:a16="http://schemas.microsoft.com/office/drawing/2014/main" id="{7FEC8978-2011-462A-9451-F7E54E8DF493}"/>
              </a:ext>
            </a:extLst>
          </p:cNvPr>
          <p:cNvSpPr txBox="1"/>
          <p:nvPr/>
        </p:nvSpPr>
        <p:spPr>
          <a:xfrm>
            <a:off x="478300" y="83046"/>
            <a:ext cx="5542671" cy="430887"/>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p:txBody>
      </p:sp>
      <p:sp>
        <p:nvSpPr>
          <p:cNvPr id="8" name="TextBox 7">
            <a:extLst>
              <a:ext uri="{FF2B5EF4-FFF2-40B4-BE49-F238E27FC236}">
                <a16:creationId xmlns:a16="http://schemas.microsoft.com/office/drawing/2014/main" id="{A7A72D4C-CACF-495E-AAF8-05BCC10AA7DA}"/>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8AA576-E40C-AC6C-C1B3-046AB6A6D3DF}"/>
              </a:ext>
            </a:extLst>
          </p:cNvPr>
          <p:cNvSpPr txBox="1"/>
          <p:nvPr/>
        </p:nvSpPr>
        <p:spPr>
          <a:xfrm>
            <a:off x="334107" y="681466"/>
            <a:ext cx="8475784"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OBJECTIVE</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D92F30-9A2E-AFEB-8B6B-D2B48B77CB11}"/>
              </a:ext>
            </a:extLst>
          </p:cNvPr>
          <p:cNvSpPr txBox="1"/>
          <p:nvPr/>
        </p:nvSpPr>
        <p:spPr>
          <a:xfrm>
            <a:off x="628774" y="1470148"/>
            <a:ext cx="7886449" cy="2209836"/>
          </a:xfrm>
          <a:prstGeom prst="rect">
            <a:avLst/>
          </a:prstGeom>
          <a:noFill/>
        </p:spPr>
        <p:txBody>
          <a:bodyPr wrap="square" lIns="91440" tIns="45720" rIns="91440" bIns="45720" rtlCol="0" anchor="t">
            <a:spAutoFit/>
          </a:bodyPr>
          <a:lstStyle/>
          <a:p>
            <a:pPr marL="285750" indent="-285750">
              <a:spcBef>
                <a:spcPct val="20000"/>
              </a:spcBef>
              <a:buFont typeface="Arial" panose="020B0604020202020204" pitchFamily="34" charset="0"/>
              <a:buChar char="•"/>
            </a:pPr>
            <a:r>
              <a:rPr lang="en-US" sz="1600" dirty="0">
                <a:latin typeface="Times New Roman"/>
                <a:cs typeface="Times New Roman"/>
              </a:rPr>
              <a:t>Detect deepfakes in images and videos using AI.</a:t>
            </a:r>
          </a:p>
          <a:p>
            <a:pPr marL="285750" indent="-285750" algn="just">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Leverage iris-based biometric features for improved detection.</a:t>
            </a:r>
          </a:p>
          <a:p>
            <a:pPr algn="just"/>
            <a:r>
              <a:rPr lang="en-IN" sz="1600" dirty="0">
                <a:latin typeface="Times New Roman" panose="02020603050405020304" pitchFamily="18" charset="0"/>
                <a:cs typeface="Times New Roman" panose="02020603050405020304" pitchFamily="18" charset="0"/>
              </a:rPr>
              <a:t> </a:t>
            </a:r>
          </a:p>
          <a:p>
            <a:pPr marL="285750" indent="-285750">
              <a:spcBef>
                <a:spcPct val="20000"/>
              </a:spcBef>
              <a:buFont typeface="Arial" pitchFamily="34" charset="0"/>
              <a:buChar char="•"/>
            </a:pPr>
            <a:r>
              <a:rPr lang="en-US" sz="1600">
                <a:latin typeface="Times New Roman"/>
                <a:cs typeface="Times New Roman"/>
              </a:rPr>
              <a:t>Utilize Vision Transformers for advanced static image analysis.</a:t>
            </a:r>
          </a:p>
          <a:p>
            <a:pPr algn="just">
              <a:buFont typeface="Arial"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spcBef>
                <a:spcPct val="20000"/>
              </a:spcBef>
              <a:buFont typeface="Arial" pitchFamily="34" charset="0"/>
              <a:buChar char="•"/>
            </a:pPr>
            <a:r>
              <a:rPr lang="en-US" sz="1600">
                <a:latin typeface="Times New Roman" panose="02020603050405020304" pitchFamily="18" charset="0"/>
                <a:cs typeface="Times New Roman" panose="02020603050405020304" pitchFamily="18" charset="0"/>
              </a:rPr>
              <a:t>Integrate the model into a real-time mobile application.</a:t>
            </a:r>
          </a:p>
          <a:p>
            <a:pPr algn="just">
              <a:buFont typeface="Arial" pitchFamily="34" charset="0"/>
              <a:buChar char="•"/>
            </a:pPr>
            <a:endParaRPr lang="en-IN"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50F2D1-37D4-41A3-AA18-99FE9A2E6E75}"/>
              </a:ext>
            </a:extLst>
          </p:cNvPr>
          <p:cNvSpPr txBox="1"/>
          <p:nvPr/>
        </p:nvSpPr>
        <p:spPr>
          <a:xfrm>
            <a:off x="478300" y="83046"/>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5" name="TextBox 4">
            <a:extLst>
              <a:ext uri="{FF2B5EF4-FFF2-40B4-BE49-F238E27FC236}">
                <a16:creationId xmlns:a16="http://schemas.microsoft.com/office/drawing/2014/main" id="{3EBFD432-4B27-4F72-9D2E-18EC28C4620B}"/>
              </a:ext>
            </a:extLst>
          </p:cNvPr>
          <p:cNvSpPr txBox="1"/>
          <p:nvPr/>
        </p:nvSpPr>
        <p:spPr>
          <a:xfrm>
            <a:off x="478300" y="4790050"/>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Tree>
    <p:extLst>
      <p:ext uri="{BB962C8B-B14F-4D97-AF65-F5344CB8AC3E}">
        <p14:creationId xmlns:p14="http://schemas.microsoft.com/office/powerpoint/2010/main" val="126548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F00180-C01D-B791-5C8B-43B2DA326EEF}"/>
              </a:ext>
            </a:extLst>
          </p:cNvPr>
          <p:cNvSpPr txBox="1"/>
          <p:nvPr/>
        </p:nvSpPr>
        <p:spPr>
          <a:xfrm>
            <a:off x="174171" y="121200"/>
            <a:ext cx="8541658" cy="4635115"/>
          </a:xfrm>
          <a:prstGeom prst="rect">
            <a:avLst/>
          </a:prstGeom>
          <a:noFill/>
        </p:spPr>
        <p:txBody>
          <a:bodyPr wrap="square" lIns="91440" tIns="45720" rIns="91440" bIns="45720" anchor="t">
            <a:spAutoFit/>
          </a:bodyPr>
          <a:lstStyle/>
          <a:p>
            <a:pPr algn="ct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HARDWARE AND SOFTWARE REQUIREMENTS</a:t>
            </a:r>
            <a:r>
              <a:rPr lang="en-US" dirty="0"/>
              <a:t>:</a:t>
            </a:r>
          </a:p>
          <a:p>
            <a:pPr algn="ctr"/>
            <a:endParaRPr lang="en-US" dirty="0"/>
          </a:p>
          <a:p>
            <a:r>
              <a:rPr lang="en-US" sz="1600" b="1" dirty="0">
                <a:latin typeface="Times New Roman"/>
                <a:cs typeface="Times New Roman"/>
              </a:rPr>
              <a:t>HARDWARE</a:t>
            </a:r>
            <a:r>
              <a:rPr lang="en-US" sz="1400" dirty="0">
                <a:latin typeface="Times New Roman"/>
                <a:cs typeface="Times New Roman"/>
              </a:rPr>
              <a:t>:</a:t>
            </a:r>
          </a:p>
          <a:p>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400" dirty="0">
                <a:latin typeface="Times New Roman"/>
                <a:cs typeface="Times New Roman"/>
              </a:rPr>
              <a:t> </a:t>
            </a:r>
            <a:r>
              <a:rPr lang="en-US" sz="1400" b="1" dirty="0">
                <a:latin typeface="Times New Roman"/>
                <a:cs typeface="Times New Roman"/>
              </a:rPr>
              <a:t>Processor</a:t>
            </a:r>
            <a:r>
              <a:rPr lang="en-US" sz="1400" dirty="0">
                <a:latin typeface="Times New Roman"/>
                <a:cs typeface="Times New Roman"/>
              </a:rPr>
              <a:t>: Intel i5/i7 or equivalent</a:t>
            </a: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400" dirty="0">
                <a:latin typeface="Times New Roman"/>
                <a:cs typeface="Times New Roman"/>
              </a:rPr>
              <a:t> </a:t>
            </a:r>
            <a:r>
              <a:rPr lang="en-US" sz="1400" b="1" dirty="0">
                <a:latin typeface="Times New Roman"/>
                <a:cs typeface="Times New Roman"/>
              </a:rPr>
              <a:t>RAM</a:t>
            </a:r>
            <a:r>
              <a:rPr lang="en-US" sz="1400" dirty="0">
                <a:latin typeface="Times New Roman"/>
                <a:cs typeface="Times New Roman"/>
              </a:rPr>
              <a:t>: Minimum 8GB</a:t>
            </a:r>
          </a:p>
          <a:p>
            <a:pPr marL="285750" indent="-285750">
              <a:spcBef>
                <a:spcPct val="20000"/>
              </a:spcBef>
              <a:buFont typeface="Arial" panose="020B0604020202020204" pitchFamily="34" charset="0"/>
              <a:buChar char="•"/>
            </a:pPr>
            <a:r>
              <a:rPr lang="en-US" sz="1400" dirty="0">
                <a:latin typeface="Times New Roman"/>
                <a:cs typeface="Times New Roman"/>
              </a:rPr>
              <a:t> </a:t>
            </a:r>
            <a:r>
              <a:rPr lang="en-US" sz="1400" b="1" dirty="0">
                <a:latin typeface="Times New Roman"/>
                <a:cs typeface="Times New Roman"/>
              </a:rPr>
              <a:t>Storage</a:t>
            </a:r>
            <a:r>
              <a:rPr lang="en-US" sz="1400" dirty="0">
                <a:latin typeface="Times New Roman"/>
                <a:cs typeface="Times New Roman"/>
              </a:rPr>
              <a:t>: 256GB SSD or more</a:t>
            </a: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400" dirty="0">
                <a:latin typeface="Times New Roman"/>
                <a:cs typeface="Times New Roman"/>
              </a:rPr>
              <a:t> </a:t>
            </a:r>
            <a:r>
              <a:rPr lang="en-US" sz="1400" b="1" dirty="0">
                <a:latin typeface="Times New Roman"/>
                <a:cs typeface="Times New Roman"/>
              </a:rPr>
              <a:t>GPU</a:t>
            </a:r>
            <a:r>
              <a:rPr lang="en-US" sz="1400" dirty="0">
                <a:latin typeface="Times New Roman"/>
                <a:cs typeface="Times New Roman"/>
              </a:rPr>
              <a:t>: NVIDIA GTX 1650 or higher</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r>
              <a:rPr lang="en-US" sz="1600" b="1" dirty="0">
                <a:latin typeface="Times New Roman"/>
                <a:cs typeface="Times New Roman"/>
              </a:rPr>
              <a:t>SOFTWARE:</a:t>
            </a:r>
          </a:p>
          <a:p>
            <a:endParaRPr lang="en-US" sz="1400" b="1"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400" b="1" dirty="0">
                <a:latin typeface="Times New Roman"/>
                <a:cs typeface="Times New Roman"/>
              </a:rPr>
              <a:t>OS</a:t>
            </a:r>
            <a:r>
              <a:rPr lang="en-US" sz="1400" dirty="0">
                <a:latin typeface="Times New Roman"/>
                <a:cs typeface="Times New Roman"/>
              </a:rPr>
              <a:t>: Windows/macOS/Linux</a:t>
            </a:r>
          </a:p>
          <a:p>
            <a:pPr marL="285750" indent="-285750">
              <a:spcBef>
                <a:spcPct val="20000"/>
              </a:spcBef>
              <a:buFont typeface="Arial" panose="020B0604020202020204" pitchFamily="34" charset="0"/>
              <a:buChar char="•"/>
            </a:pPr>
            <a:r>
              <a:rPr lang="en-US" sz="1400" b="1" dirty="0">
                <a:latin typeface="Times New Roman"/>
                <a:cs typeface="Times New Roman"/>
              </a:rPr>
              <a:t>Programming Language</a:t>
            </a:r>
            <a:r>
              <a:rPr lang="en-US" sz="1400" dirty="0">
                <a:latin typeface="Times New Roman"/>
                <a:cs typeface="Times New Roman"/>
              </a:rPr>
              <a:t>: Python 3.8+</a:t>
            </a:r>
          </a:p>
          <a:p>
            <a:pPr marL="285750" indent="-285750">
              <a:spcBef>
                <a:spcPct val="20000"/>
              </a:spcBef>
              <a:buFont typeface="Arial" panose="020B0604020202020204" pitchFamily="34" charset="0"/>
              <a:buChar char="•"/>
            </a:pPr>
            <a:r>
              <a:rPr lang="en-US" sz="1400" b="1" dirty="0">
                <a:latin typeface="Times New Roman"/>
                <a:cs typeface="Times New Roman"/>
              </a:rPr>
              <a:t>IDE</a:t>
            </a:r>
            <a:r>
              <a:rPr lang="en-US" sz="1400" dirty="0">
                <a:latin typeface="Times New Roman"/>
                <a:cs typeface="Times New Roman"/>
              </a:rPr>
              <a:t>: VS Code / </a:t>
            </a:r>
            <a:r>
              <a:rPr lang="en-US" sz="1400" dirty="0" err="1">
                <a:latin typeface="Times New Roman"/>
                <a:cs typeface="Times New Roman"/>
              </a:rPr>
              <a:t>Jupyter</a:t>
            </a:r>
            <a:r>
              <a:rPr lang="en-US" sz="1400" dirty="0">
                <a:latin typeface="Times New Roman"/>
                <a:cs typeface="Times New Roman"/>
              </a:rPr>
              <a:t> / Android Studio (for Flutter)</a:t>
            </a:r>
          </a:p>
          <a:p>
            <a:pPr marL="285750" indent="-285750">
              <a:spcBef>
                <a:spcPct val="20000"/>
              </a:spcBef>
              <a:buFont typeface="Arial" panose="020B0604020202020204" pitchFamily="34" charset="0"/>
              <a:buChar char="•"/>
            </a:pPr>
            <a:r>
              <a:rPr lang="en-US" sz="1400" b="1" dirty="0">
                <a:latin typeface="Times New Roman"/>
                <a:cs typeface="Times New Roman"/>
              </a:rPr>
              <a:t>Libraries</a:t>
            </a:r>
            <a:r>
              <a:rPr lang="en-US" sz="1400" dirty="0">
                <a:latin typeface="Times New Roman"/>
                <a:cs typeface="Times New Roman"/>
              </a:rPr>
              <a:t>: OpenCV, TensorFlow/</a:t>
            </a:r>
            <a:r>
              <a:rPr lang="en-US" sz="1400" dirty="0" err="1">
                <a:latin typeface="Times New Roman"/>
                <a:cs typeface="Times New Roman"/>
              </a:rPr>
              <a:t>PyTorch</a:t>
            </a:r>
            <a:r>
              <a:rPr lang="en-US" sz="1400" dirty="0">
                <a:latin typeface="Times New Roman"/>
                <a:cs typeface="Times New Roman"/>
              </a:rPr>
              <a:t>, scikit-learn, Transformers</a:t>
            </a:r>
          </a:p>
          <a:p>
            <a:pPr marL="285750" indent="-285750">
              <a:spcBef>
                <a:spcPct val="20000"/>
              </a:spcBef>
              <a:buFont typeface="Arial" panose="020B0604020202020204" pitchFamily="34" charset="0"/>
              <a:buChar char="•"/>
            </a:pPr>
            <a:r>
              <a:rPr lang="en-US" sz="1400" b="1" dirty="0">
                <a:latin typeface="Times New Roman"/>
                <a:cs typeface="Times New Roman"/>
              </a:rPr>
              <a:t>Framework</a:t>
            </a:r>
            <a:r>
              <a:rPr lang="en-US" sz="1400" dirty="0">
                <a:latin typeface="Times New Roman"/>
                <a:cs typeface="Times New Roman"/>
              </a:rPr>
              <a:t>: Flutter for app development</a:t>
            </a:r>
            <a:endParaRPr lang="en-US" dirty="0"/>
          </a:p>
          <a:p>
            <a:pPr marL="171450" indent="-171450" algn="jus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D474C6-A881-4F06-B24A-094414A2D09F}"/>
              </a:ext>
            </a:extLst>
          </p:cNvPr>
          <p:cNvSpPr txBox="1"/>
          <p:nvPr/>
        </p:nvSpPr>
        <p:spPr>
          <a:xfrm>
            <a:off x="478300" y="83046"/>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4" name="TextBox 3">
            <a:extLst>
              <a:ext uri="{FF2B5EF4-FFF2-40B4-BE49-F238E27FC236}">
                <a16:creationId xmlns:a16="http://schemas.microsoft.com/office/drawing/2014/main" id="{C73B2DD6-76BD-42B5-AE9E-20A11B44C04F}"/>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Tree>
    <p:extLst>
      <p:ext uri="{BB962C8B-B14F-4D97-AF65-F5344CB8AC3E}">
        <p14:creationId xmlns:p14="http://schemas.microsoft.com/office/powerpoint/2010/main" val="2974406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2576063" y="200464"/>
            <a:ext cx="3425483" cy="822960"/>
          </a:xfrm>
          <a:prstGeom prst="rect">
            <a:avLst/>
          </a:prstGeom>
          <a:noFill/>
          <a:ln/>
        </p:spPr>
        <p:txBody>
          <a:bodyPr wrap="square" rtlCol="0" anchor="ctr"/>
          <a:lstStyle/>
          <a:p>
            <a:r>
              <a:rPr lang="en-US" sz="2000" b="1" dirty="0">
                <a:solidFill>
                  <a:srgbClr val="000000"/>
                </a:solidFill>
                <a:latin typeface="Times New Roman" panose="02020603050405020304" pitchFamily="18" charset="0"/>
                <a:ea typeface="Optima" pitchFamily="34" charset="-122"/>
                <a:cs typeface="Times New Roman" panose="02020603050405020304" pitchFamily="18" charset="0"/>
              </a:rPr>
              <a:t>SYSTEM ARCHITECTURE</a:t>
            </a:r>
            <a:endParaRPr lang="en-US" sz="20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15BF110E-D45A-4138-AA4F-81F08EFF1601}"/>
              </a:ext>
            </a:extLst>
          </p:cNvPr>
          <p:cNvSpPr txBox="1"/>
          <p:nvPr/>
        </p:nvSpPr>
        <p:spPr>
          <a:xfrm>
            <a:off x="478300" y="83046"/>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31" name="TextBox 30">
            <a:extLst>
              <a:ext uri="{FF2B5EF4-FFF2-40B4-BE49-F238E27FC236}">
                <a16:creationId xmlns:a16="http://schemas.microsoft.com/office/drawing/2014/main" id="{953F96A8-5D81-4B1A-96E5-911A0A3031DC}"/>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pic>
        <p:nvPicPr>
          <p:cNvPr id="3" name="Picture 2" descr="A diagram of a process&#10;&#10;AI-generated content may be incorrect.">
            <a:extLst>
              <a:ext uri="{FF2B5EF4-FFF2-40B4-BE49-F238E27FC236}">
                <a16:creationId xmlns:a16="http://schemas.microsoft.com/office/drawing/2014/main" id="{20B2A0F0-5D87-4BBE-8A15-4D5C7DC87953}"/>
              </a:ext>
            </a:extLst>
          </p:cNvPr>
          <p:cNvPicPr>
            <a:picLocks noChangeAspect="1"/>
          </p:cNvPicPr>
          <p:nvPr/>
        </p:nvPicPr>
        <p:blipFill>
          <a:blip r:embed="rId3"/>
          <a:stretch>
            <a:fillRect/>
          </a:stretch>
        </p:blipFill>
        <p:spPr>
          <a:xfrm>
            <a:off x="822681" y="1024099"/>
            <a:ext cx="7445385" cy="3493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C0681E-5812-4CEF-8250-72837C82A577}"/>
              </a:ext>
            </a:extLst>
          </p:cNvPr>
          <p:cNvSpPr txBox="1"/>
          <p:nvPr/>
        </p:nvSpPr>
        <p:spPr>
          <a:xfrm>
            <a:off x="3418114" y="143721"/>
            <a:ext cx="2307772" cy="707886"/>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                                                       METHODOLOGY</a:t>
            </a:r>
            <a:endParaRPr lang="en-IN" sz="1400" dirty="0">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1EEB7137-1856-8006-3F48-54ED92B9A476}"/>
              </a:ext>
            </a:extLst>
          </p:cNvPr>
          <p:cNvSpPr>
            <a:spLocks noChangeArrowheads="1"/>
          </p:cNvSpPr>
          <p:nvPr/>
        </p:nvSpPr>
        <p:spPr bwMode="auto">
          <a:xfrm>
            <a:off x="662899" y="1283110"/>
            <a:ext cx="8048377" cy="294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spcBef>
                <a:spcPct val="20000"/>
              </a:spcBef>
              <a:buFont typeface="Arial" panose="020B0604020202020204" pitchFamily="34" charset="0"/>
              <a:buChar char="•"/>
            </a:pPr>
            <a:r>
              <a:rPr lang="en-US" sz="1600" dirty="0">
                <a:latin typeface="Times New Roman"/>
                <a:cs typeface="Times New Roman"/>
              </a:rPr>
              <a:t>Step 1: Collect deepfake datasets (e.g., </a:t>
            </a:r>
            <a:r>
              <a:rPr lang="en-US" sz="1600" dirty="0" err="1">
                <a:latin typeface="Times New Roman"/>
                <a:cs typeface="Times New Roman"/>
              </a:rPr>
              <a:t>FaceForensics</a:t>
            </a:r>
            <a:r>
              <a:rPr lang="en-US" sz="1600" dirty="0">
                <a:latin typeface="Times New Roman"/>
                <a:cs typeface="Times New Roman"/>
              </a:rPr>
              <a:t>++)</a:t>
            </a:r>
            <a:endParaRPr 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a:spcBef>
                <a:spcPct val="20000"/>
              </a:spcBef>
            </a:pPr>
            <a:endParaRPr lang="en-US" sz="1600" dirty="0">
              <a:latin typeface="Times New Roman"/>
              <a:cs typeface="Times New Roman"/>
            </a:endParaRPr>
          </a:p>
          <a:p>
            <a:pPr marL="285750" indent="-285750">
              <a:spcBef>
                <a:spcPct val="20000"/>
              </a:spcBef>
              <a:buFont typeface="Arial" panose="020B0604020202020204" pitchFamily="34" charset="0"/>
              <a:buChar char="•"/>
            </a:pPr>
            <a:r>
              <a:rPr lang="en-US" sz="1600" dirty="0">
                <a:latin typeface="Times New Roman"/>
                <a:cs typeface="Times New Roman"/>
              </a:rPr>
              <a:t>Step 2: Preprocess data, extract iris regions</a:t>
            </a:r>
            <a:r>
              <a:rPr kumimoji="0" lang="en-US" sz="1600" b="0" i="0" u="none" strike="noStrike" cap="none" normalizeH="0" baseline="0" dirty="0">
                <a:ln>
                  <a:noFill/>
                </a:ln>
                <a:effectLst/>
                <a:latin typeface="Times New Roman"/>
                <a:cs typeface="Times New Roman"/>
              </a:rPr>
              <a:t>, normalize </a:t>
            </a:r>
            <a:r>
              <a:rPr lang="en-US" sz="1600" dirty="0">
                <a:latin typeface="Times New Roman"/>
                <a:cs typeface="Times New Roman"/>
              </a:rPr>
              <a:t>images.</a:t>
            </a:r>
            <a:endParaRPr 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a:p>
            <a:pPr>
              <a:spcBef>
                <a:spcPct val="20000"/>
              </a:spcBef>
            </a:pPr>
            <a:endParaRPr lang="en-US" sz="1600" dirty="0">
              <a:latin typeface="Times New Roman"/>
              <a:cs typeface="Times New Roman"/>
            </a:endParaRPr>
          </a:p>
          <a:p>
            <a:pPr marL="285750" indent="-285750">
              <a:spcBef>
                <a:spcPct val="20000"/>
              </a:spcBef>
              <a:buFont typeface="Arial" panose="020B0604020202020204" pitchFamily="34" charset="0"/>
              <a:buChar char="•"/>
            </a:pPr>
            <a:r>
              <a:rPr lang="en-US" sz="1600" dirty="0">
                <a:latin typeface="Times New Roman"/>
                <a:cs typeface="Times New Roman"/>
              </a:rPr>
              <a:t>Step 3: </a:t>
            </a:r>
            <a:r>
              <a:rPr kumimoji="0" lang="en-US" sz="1600" b="0" i="0" u="none" strike="noStrike" cap="none" normalizeH="0" baseline="0" dirty="0">
                <a:ln>
                  <a:noFill/>
                </a:ln>
                <a:effectLst/>
                <a:latin typeface="Times New Roman"/>
                <a:cs typeface="Times New Roman"/>
              </a:rPr>
              <a:t>Train </a:t>
            </a:r>
            <a:r>
              <a:rPr lang="en-US" sz="1600" err="1">
                <a:latin typeface="Times New Roman"/>
                <a:cs typeface="Times New Roman"/>
              </a:rPr>
              <a:t>ViT</a:t>
            </a:r>
            <a:r>
              <a:rPr lang="en-US" sz="1600" dirty="0">
                <a:latin typeface="Times New Roman"/>
                <a:cs typeface="Times New Roman"/>
              </a:rPr>
              <a:t> model </a:t>
            </a:r>
            <a:r>
              <a:rPr kumimoji="0" lang="en-US" sz="1600" b="0" i="0" u="none" strike="noStrike" cap="none" normalizeH="0" baseline="0" dirty="0">
                <a:ln>
                  <a:noFill/>
                </a:ln>
                <a:effectLst/>
                <a:latin typeface="Times New Roman"/>
                <a:cs typeface="Times New Roman"/>
              </a:rPr>
              <a:t>on </a:t>
            </a:r>
            <a:r>
              <a:rPr lang="en-US" sz="1600" dirty="0">
                <a:latin typeface="Times New Roman"/>
                <a:cs typeface="Times New Roman"/>
              </a:rPr>
              <a:t>static iris frames</a:t>
            </a:r>
            <a:r>
              <a:rPr kumimoji="0" lang="en-US" sz="1600" b="0" i="0" u="none" strike="noStrike" cap="none" normalizeH="0" baseline="0" dirty="0">
                <a:ln>
                  <a:noFill/>
                </a:ln>
                <a:effectLst/>
                <a:latin typeface="Times New Roman"/>
                <a:cs typeface="Times New Roman"/>
              </a:rPr>
              <a:t>.</a:t>
            </a:r>
            <a:endParaRPr lang="en-US" sz="1600" b="0" i="0" u="none" strike="noStrike" cap="none" normalizeH="0" baseline="0" dirty="0">
              <a:ln>
                <a:noFill/>
              </a:ln>
              <a:effectLst/>
              <a:latin typeface="Times New Roman"/>
              <a:cs typeface="Times New Roman"/>
            </a:endParaRPr>
          </a:p>
          <a:p>
            <a:pPr>
              <a:spcBef>
                <a:spcPct val="20000"/>
              </a:spcBef>
            </a:pPr>
            <a:endParaRPr lang="en-US" sz="1600" dirty="0">
              <a:latin typeface="Times New Roman"/>
              <a:cs typeface="Times New Roman"/>
            </a:endParaRPr>
          </a:p>
          <a:p>
            <a:pPr marL="285750" indent="-285750">
              <a:spcBef>
                <a:spcPct val="20000"/>
              </a:spcBef>
              <a:buFont typeface="Arial" panose="020B0604020202020204" pitchFamily="34" charset="0"/>
              <a:buChar char="•"/>
            </a:pPr>
            <a:r>
              <a:rPr lang="en-US" sz="1600" dirty="0">
                <a:latin typeface="Times New Roman"/>
                <a:cs typeface="Times New Roman"/>
              </a:rPr>
              <a:t>Step 4: Evaluate model using metrics like precision, recall, F1-score</a:t>
            </a:r>
            <a:r>
              <a:rPr kumimoji="0" lang="en-US" sz="1600" b="0" i="0" u="none" strike="noStrike" cap="none" normalizeH="0" baseline="0" dirty="0">
                <a:ln>
                  <a:noFill/>
                </a:ln>
                <a:effectLst/>
                <a:latin typeface="Times New Roman"/>
                <a:cs typeface="Times New Roman"/>
              </a:rPr>
              <a:t>.</a:t>
            </a:r>
            <a:endParaRPr lang="en-US" sz="1600" b="0" i="0" u="none" strike="noStrike" cap="none" normalizeH="0" baseline="0" dirty="0">
              <a:ln>
                <a:noFill/>
              </a:ln>
              <a:effectLst/>
              <a:latin typeface="Times New Roman"/>
              <a:cs typeface="Times New Roman"/>
            </a:endParaRPr>
          </a:p>
          <a:p>
            <a:pPr>
              <a:spcBef>
                <a:spcPct val="20000"/>
              </a:spcBef>
            </a:pPr>
            <a:endParaRPr lang="en-US" sz="1600" dirty="0">
              <a:latin typeface="Times New Roman"/>
              <a:cs typeface="Times New Roman"/>
            </a:endParaRPr>
          </a:p>
          <a:p>
            <a:pPr marL="285750" indent="-285750">
              <a:spcBef>
                <a:spcPct val="20000"/>
              </a:spcBef>
              <a:buFont typeface="Arial" panose="020B0604020202020204" pitchFamily="34" charset="0"/>
              <a:buChar char="•"/>
            </a:pPr>
            <a:r>
              <a:rPr lang="en-US" sz="1600" dirty="0">
                <a:latin typeface="Times New Roman"/>
                <a:cs typeface="Times New Roman"/>
              </a:rPr>
              <a:t>Step 5: Export model and integrate into Flutter app for real-time detection.</a:t>
            </a:r>
          </a:p>
          <a:p>
            <a:pPr marL="285750" lvl="0" indent="-285750" algn="just">
              <a:spcBef>
                <a:spcPct val="0"/>
              </a:spcBef>
              <a:spcAft>
                <a:spcPct val="0"/>
              </a:spcAft>
              <a:buFont typeface="Arial" panose="020B0604020202020204" pitchFamily="34" charset="0"/>
              <a:buChar char="•"/>
            </a:pPr>
            <a:endParaRPr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BF24A3-5886-4DEB-A96B-774CA10F0A21}"/>
              </a:ext>
            </a:extLst>
          </p:cNvPr>
          <p:cNvSpPr txBox="1"/>
          <p:nvPr/>
        </p:nvSpPr>
        <p:spPr>
          <a:xfrm>
            <a:off x="478300" y="83046"/>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5" name="TextBox 4">
            <a:extLst>
              <a:ext uri="{FF2B5EF4-FFF2-40B4-BE49-F238E27FC236}">
                <a16:creationId xmlns:a16="http://schemas.microsoft.com/office/drawing/2014/main" id="{1AA0B0F8-E0F2-4EE6-85FA-AF22C82CB32D}"/>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Tree>
    <p:extLst>
      <p:ext uri="{BB962C8B-B14F-4D97-AF65-F5344CB8AC3E}">
        <p14:creationId xmlns:p14="http://schemas.microsoft.com/office/powerpoint/2010/main" val="171346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CF3C6-1C5C-EBBC-36AF-98F8674F67A4}"/>
              </a:ext>
            </a:extLst>
          </p:cNvPr>
          <p:cNvSpPr txBox="1"/>
          <p:nvPr/>
        </p:nvSpPr>
        <p:spPr>
          <a:xfrm>
            <a:off x="196947" y="735627"/>
            <a:ext cx="875010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ALGORITHM</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2697FC-6FAB-4064-A1F5-8D6F8337AAF0}"/>
              </a:ext>
            </a:extLst>
          </p:cNvPr>
          <p:cNvSpPr txBox="1"/>
          <p:nvPr/>
        </p:nvSpPr>
        <p:spPr>
          <a:xfrm>
            <a:off x="625979" y="1674526"/>
            <a:ext cx="7906043" cy="2485104"/>
          </a:xfrm>
          <a:prstGeom prst="rect">
            <a:avLst/>
          </a:prstGeom>
          <a:noFill/>
        </p:spPr>
        <p:txBody>
          <a:bodyPr wrap="square" lIns="91440" tIns="45720" rIns="91440" bIns="45720" rtlCol="0" anchor="t">
            <a:spAutoFit/>
          </a:bodyPr>
          <a:lstStyle/>
          <a:p>
            <a:pPr marL="342900" indent="-342900">
              <a:buFont typeface="Arial,Sans-Serif"/>
              <a:buChar char="•"/>
            </a:pPr>
            <a:r>
              <a:rPr lang="en-US" sz="1600" dirty="0">
                <a:solidFill>
                  <a:schemeClr val="dk1"/>
                </a:solidFill>
                <a:latin typeface="Times New Roman"/>
                <a:cs typeface="Times New Roman"/>
              </a:rPr>
              <a:t>Vision Transformer (</a:t>
            </a:r>
            <a:r>
              <a:rPr lang="en-US" sz="1600" dirty="0" err="1">
                <a:solidFill>
                  <a:schemeClr val="dk1"/>
                </a:solidFill>
                <a:latin typeface="Times New Roman"/>
                <a:cs typeface="Times New Roman"/>
              </a:rPr>
              <a:t>ViT</a:t>
            </a:r>
            <a:r>
              <a:rPr lang="en-US" sz="1600" dirty="0">
                <a:solidFill>
                  <a:schemeClr val="dk1"/>
                </a:solidFill>
                <a:latin typeface="Times New Roman"/>
                <a:cs typeface="Times New Roman"/>
              </a:rPr>
              <a:t>): Used for static image classification with high accuracy.</a:t>
            </a:r>
            <a:endParaRPr lang="en-US" sz="1600" dirty="0">
              <a:solidFill>
                <a:schemeClr val="dk1"/>
              </a:solidFill>
              <a:latin typeface="Times New Roman" panose="02020603050405020304" pitchFamily="18" charset="0"/>
              <a:cs typeface="Times New Roman" panose="02020603050405020304" pitchFamily="18" charset="0"/>
            </a:endParaRPr>
          </a:p>
          <a:p>
            <a:pPr marL="342900" indent="-342900">
              <a:buFont typeface="Arial,Sans-Serif"/>
              <a:buChar char="•"/>
            </a:pPr>
            <a:endParaRPr lang="en-US" sz="1600" dirty="0">
              <a:solidFill>
                <a:schemeClr val="dk1"/>
              </a:solidFill>
              <a:latin typeface="Times New Roman"/>
              <a:cs typeface="Times New Roman"/>
            </a:endParaRPr>
          </a:p>
          <a:p>
            <a:pPr marL="342900" indent="-342900">
              <a:spcBef>
                <a:spcPts val="640"/>
              </a:spcBef>
              <a:buFont typeface="Arial,Sans-Serif"/>
              <a:buChar char="•"/>
            </a:pPr>
            <a:r>
              <a:rPr lang="en-US" sz="1600">
                <a:solidFill>
                  <a:schemeClr val="dk1"/>
                </a:solidFill>
                <a:latin typeface="Times New Roman"/>
                <a:cs typeface="Times New Roman"/>
              </a:rPr>
              <a:t>CNN for Iris Extraction: Used to isolate and enhance iris region in face images.</a:t>
            </a:r>
            <a:endParaRPr lang="en-US" sz="1600">
              <a:solidFill>
                <a:schemeClr val="dk1"/>
              </a:solidFill>
              <a:latin typeface="Times New Roman"/>
              <a:ea typeface="Calibri"/>
              <a:cs typeface="Times New Roman"/>
            </a:endParaRPr>
          </a:p>
          <a:p>
            <a:pPr marL="342900" indent="-342900">
              <a:spcBef>
                <a:spcPts val="640"/>
              </a:spcBef>
              <a:buFont typeface="Arial,Sans-Serif"/>
              <a:buChar char="•"/>
            </a:pPr>
            <a:endParaRPr lang="en-US" sz="1600" dirty="0">
              <a:solidFill>
                <a:schemeClr val="dk1"/>
              </a:solidFill>
              <a:latin typeface="Times New Roman"/>
              <a:cs typeface="Times New Roman"/>
            </a:endParaRPr>
          </a:p>
          <a:p>
            <a:pPr marL="342900" indent="-342900">
              <a:spcBef>
                <a:spcPts val="640"/>
              </a:spcBef>
              <a:buFont typeface="Arial,Sans-Serif"/>
              <a:buChar char="•"/>
            </a:pPr>
            <a:r>
              <a:rPr lang="en-US" sz="1600">
                <a:solidFill>
                  <a:schemeClr val="dk1"/>
                </a:solidFill>
                <a:latin typeface="Times New Roman"/>
                <a:cs typeface="Times New Roman"/>
              </a:rPr>
              <a:t>Super-Resolution Network: To improve image quality and fine details.</a:t>
            </a:r>
            <a:endParaRPr lang="en-US">
              <a:solidFill>
                <a:schemeClr val="dk1"/>
              </a:solidFill>
            </a:endParaRPr>
          </a:p>
          <a:p>
            <a:pPr marL="342900" indent="-342900">
              <a:spcBef>
                <a:spcPts val="640"/>
              </a:spcBef>
              <a:buFont typeface="Arial,Sans-Serif"/>
              <a:buChar char="•"/>
            </a:pPr>
            <a:endParaRPr lang="en-US" sz="1600" dirty="0">
              <a:solidFill>
                <a:schemeClr val="dk1"/>
              </a:solidFill>
              <a:latin typeface="Times New Roman"/>
              <a:cs typeface="Times New Roman"/>
            </a:endParaRPr>
          </a:p>
          <a:p>
            <a:pPr marL="342900" indent="-342900">
              <a:spcBef>
                <a:spcPts val="640"/>
              </a:spcBef>
              <a:buFont typeface="Arial,Sans-Serif"/>
              <a:buChar char="•"/>
            </a:pPr>
            <a:r>
              <a:rPr lang="en-US" sz="1600" dirty="0">
                <a:solidFill>
                  <a:schemeClr val="dk1"/>
                </a:solidFill>
                <a:latin typeface="Times New Roman"/>
                <a:cs typeface="Times New Roman"/>
              </a:rPr>
              <a:t>Light Reflection Analysis: Detect inconsistency in light patterns as deepfake cue.</a:t>
            </a:r>
            <a:endParaRPr lang="en-US" dirty="0">
              <a:solidFill>
                <a:schemeClr val="dk1"/>
              </a:solidFill>
            </a:endParaRPr>
          </a:p>
          <a:p>
            <a:pPr algn="just">
              <a:lnSpc>
                <a:spcPct val="150000"/>
              </a:lnSpc>
            </a:pPr>
            <a:endParaRPr lang="en-US" sz="1400" b="1" dirty="0">
              <a:latin typeface="Times New Roman"/>
              <a:cs typeface="Times New Roman"/>
            </a:endParaRPr>
          </a:p>
        </p:txBody>
      </p:sp>
      <p:sp>
        <p:nvSpPr>
          <p:cNvPr id="7" name="TextBox 6">
            <a:extLst>
              <a:ext uri="{FF2B5EF4-FFF2-40B4-BE49-F238E27FC236}">
                <a16:creationId xmlns:a16="http://schemas.microsoft.com/office/drawing/2014/main" id="{E8CA6BC3-386C-4A03-9C2C-FF8C7974F9AC}"/>
              </a:ext>
            </a:extLst>
          </p:cNvPr>
          <p:cNvSpPr txBox="1"/>
          <p:nvPr/>
        </p:nvSpPr>
        <p:spPr>
          <a:xfrm>
            <a:off x="478300" y="83046"/>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8" name="TextBox 7">
            <a:extLst>
              <a:ext uri="{FF2B5EF4-FFF2-40B4-BE49-F238E27FC236}">
                <a16:creationId xmlns:a16="http://schemas.microsoft.com/office/drawing/2014/main" id="{9D01FF27-B2DE-49D5-AC65-6E57D8A22CEE}"/>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p>
        </p:txBody>
      </p:sp>
    </p:spTree>
    <p:extLst>
      <p:ext uri="{BB962C8B-B14F-4D97-AF65-F5344CB8AC3E}">
        <p14:creationId xmlns:p14="http://schemas.microsoft.com/office/powerpoint/2010/main" val="2667722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1CFBCA-DFE1-4CBF-9903-A957A7CAB769}"/>
              </a:ext>
            </a:extLst>
          </p:cNvPr>
          <p:cNvSpPr txBox="1"/>
          <p:nvPr/>
        </p:nvSpPr>
        <p:spPr>
          <a:xfrm>
            <a:off x="292137" y="765194"/>
            <a:ext cx="8433582" cy="646331"/>
          </a:xfrm>
          <a:prstGeom prst="rect">
            <a:avLst/>
          </a:prstGeom>
          <a:noFill/>
        </p:spPr>
        <p:txBody>
          <a:bodyPr wrap="square" lIns="91440" tIns="45720" rIns="91440" bIns="45720" rtlCol="0" anchor="t">
            <a:spAutoFit/>
          </a:bodyPr>
          <a:lstStyle/>
          <a:p>
            <a:pPr algn="ctr"/>
            <a:r>
              <a:rPr lang="en-US" b="1">
                <a:latin typeface="Times New Roman"/>
                <a:cs typeface="Times New Roman"/>
              </a:rPr>
              <a:t>DATA SET</a:t>
            </a:r>
          </a:p>
          <a:p>
            <a:pPr algn="ctr"/>
            <a:endParaRPr lang="en-US"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16B29B-F7B3-4BDF-B408-8F0979088731}"/>
              </a:ext>
            </a:extLst>
          </p:cNvPr>
          <p:cNvSpPr txBox="1"/>
          <p:nvPr/>
        </p:nvSpPr>
        <p:spPr>
          <a:xfrm>
            <a:off x="478733" y="1728632"/>
            <a:ext cx="8243667" cy="2436436"/>
          </a:xfrm>
          <a:prstGeom prst="rect">
            <a:avLst/>
          </a:prstGeom>
          <a:noFill/>
        </p:spPr>
        <p:txBody>
          <a:bodyPr wrap="square" lIns="91440" tIns="45720" rIns="91440" bIns="45720" anchor="t">
            <a:spAutoFit/>
          </a:bodyPr>
          <a:lstStyle/>
          <a:p>
            <a:pPr marL="285750" indent="-285750">
              <a:spcBef>
                <a:spcPct val="20000"/>
              </a:spcBef>
              <a:buFont typeface="Arial"/>
              <a:buChar char="•"/>
            </a:pPr>
            <a:r>
              <a:rPr lang="en-US" sz="1600" dirty="0" err="1">
                <a:latin typeface="Times New Roman"/>
                <a:cs typeface="Times New Roman"/>
              </a:rPr>
              <a:t>FaceForensics</a:t>
            </a:r>
            <a:r>
              <a:rPr lang="en-US" sz="1600" dirty="0">
                <a:latin typeface="Times New Roman"/>
                <a:cs typeface="Times New Roman"/>
              </a:rPr>
              <a:t>++: Contains real and manipulated videos.</a:t>
            </a:r>
            <a:endParaRPr lang="en-US" sz="1600" dirty="0">
              <a:latin typeface="Times New Roman" panose="02020603050405020304" pitchFamily="18" charset="0"/>
              <a:cs typeface="Times New Roman" panose="02020603050405020304" pitchFamily="18" charset="0"/>
            </a:endParaRPr>
          </a:p>
          <a:p>
            <a:pPr marL="285750" indent="-285750">
              <a:spcBef>
                <a:spcPct val="20000"/>
              </a:spcBef>
              <a:buFont typeface="Arial"/>
              <a:buChar char="•"/>
            </a:pPr>
            <a:endParaRPr lang="en-US" sz="1600" dirty="0">
              <a:latin typeface="Times New Roman"/>
              <a:cs typeface="Times New Roman"/>
            </a:endParaRPr>
          </a:p>
          <a:p>
            <a:pPr marL="285750" indent="-285750">
              <a:spcBef>
                <a:spcPct val="20000"/>
              </a:spcBef>
              <a:buFont typeface="Arial"/>
              <a:buChar char="•"/>
            </a:pPr>
            <a:r>
              <a:rPr lang="en-US" sz="1600" dirty="0" err="1">
                <a:latin typeface="Times New Roman"/>
                <a:cs typeface="Times New Roman"/>
              </a:rPr>
              <a:t>CelebDF</a:t>
            </a:r>
            <a:r>
              <a:rPr lang="en-US" sz="1600" dirty="0">
                <a:latin typeface="Times New Roman"/>
                <a:cs typeface="Times New Roman"/>
              </a:rPr>
              <a:t>: Real-world dataset with challenging deepfakes.</a:t>
            </a:r>
          </a:p>
          <a:p>
            <a:pPr marL="285750" indent="-285750">
              <a:spcBef>
                <a:spcPct val="20000"/>
              </a:spcBef>
              <a:buFont typeface="Arial"/>
              <a:buChar char="•"/>
            </a:pPr>
            <a:endParaRPr lang="en-US" sz="1600" dirty="0">
              <a:latin typeface="Times New Roman"/>
              <a:cs typeface="Times New Roman"/>
            </a:endParaRPr>
          </a:p>
          <a:p>
            <a:pPr marL="285750" indent="-285750">
              <a:spcBef>
                <a:spcPct val="20000"/>
              </a:spcBef>
              <a:buFont typeface="Arial"/>
              <a:buChar char="•"/>
            </a:pPr>
            <a:r>
              <a:rPr lang="en-US" sz="1600" dirty="0">
                <a:latin typeface="Times New Roman"/>
                <a:cs typeface="Times New Roman"/>
              </a:rPr>
              <a:t>Iris-dataset (if available): For biometric training.</a:t>
            </a:r>
          </a:p>
          <a:p>
            <a:pPr marL="285750" indent="-285750">
              <a:spcBef>
                <a:spcPct val="20000"/>
              </a:spcBef>
              <a:buFont typeface="Arial"/>
              <a:buChar char="•"/>
            </a:pPr>
            <a:endParaRPr lang="en-US" sz="1600" dirty="0">
              <a:latin typeface="Times New Roman"/>
              <a:cs typeface="Times New Roman"/>
            </a:endParaRPr>
          </a:p>
          <a:p>
            <a:pPr marL="285750" indent="-285750">
              <a:spcBef>
                <a:spcPct val="20000"/>
              </a:spcBef>
              <a:buFont typeface="Arial"/>
              <a:buChar char="•"/>
            </a:pPr>
            <a:r>
              <a:rPr lang="en-US" sz="1600" dirty="0">
                <a:latin typeface="Times New Roman"/>
                <a:cs typeface="Times New Roman"/>
              </a:rPr>
              <a:t>Custom video/image sets for real-time testing and training.</a:t>
            </a:r>
          </a:p>
          <a:p>
            <a:pPr>
              <a:lnSpc>
                <a:spcPct val="150000"/>
              </a:lnSpc>
            </a:pPr>
            <a:endParaRPr lang="en-IN"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B587280-906D-48BD-B5E1-9E0D39473A5D}"/>
              </a:ext>
            </a:extLst>
          </p:cNvPr>
          <p:cNvSpPr txBox="1"/>
          <p:nvPr/>
        </p:nvSpPr>
        <p:spPr>
          <a:xfrm>
            <a:off x="478300" y="83046"/>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8" name="TextBox 7">
            <a:extLst>
              <a:ext uri="{FF2B5EF4-FFF2-40B4-BE49-F238E27FC236}">
                <a16:creationId xmlns:a16="http://schemas.microsoft.com/office/drawing/2014/main" id="{45DA05A7-20B7-4E6A-965F-0DF75D321367}"/>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Tree>
    <p:extLst>
      <p:ext uri="{BB962C8B-B14F-4D97-AF65-F5344CB8AC3E}">
        <p14:creationId xmlns:p14="http://schemas.microsoft.com/office/powerpoint/2010/main" val="3911092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56648-41A4-0811-C3A1-3EDB7D15A15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1621D1C-467A-82F0-BF94-0FD36ABC6233}"/>
              </a:ext>
            </a:extLst>
          </p:cNvPr>
          <p:cNvSpPr txBox="1"/>
          <p:nvPr/>
        </p:nvSpPr>
        <p:spPr>
          <a:xfrm>
            <a:off x="292137" y="765194"/>
            <a:ext cx="8433582" cy="646331"/>
          </a:xfrm>
          <a:prstGeom prst="rect">
            <a:avLst/>
          </a:prstGeom>
          <a:noFill/>
        </p:spPr>
        <p:txBody>
          <a:bodyPr wrap="square" lIns="91440" tIns="45720" rIns="91440" bIns="45720" rtlCol="0" anchor="t">
            <a:spAutoFit/>
          </a:bodyPr>
          <a:lstStyle/>
          <a:p>
            <a:pPr algn="ctr"/>
            <a:r>
              <a:rPr lang="en-US" b="1" dirty="0">
                <a:latin typeface="Times New Roman"/>
                <a:cs typeface="Times New Roman"/>
              </a:rPr>
              <a:t>DATA VISUALIZATION &amp; RESULT</a:t>
            </a:r>
          </a:p>
          <a:p>
            <a:pPr algn="ctr"/>
            <a:endParaRPr lang="en-US" sz="1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6512C34-AD05-D98C-981D-BE383C7EB3EC}"/>
              </a:ext>
            </a:extLst>
          </p:cNvPr>
          <p:cNvSpPr txBox="1"/>
          <p:nvPr/>
        </p:nvSpPr>
        <p:spPr>
          <a:xfrm>
            <a:off x="478733" y="1901160"/>
            <a:ext cx="8243667" cy="2406813"/>
          </a:xfrm>
          <a:prstGeom prst="rect">
            <a:avLst/>
          </a:prstGeom>
          <a:noFill/>
        </p:spPr>
        <p:txBody>
          <a:bodyPr wrap="square" lIns="91440" tIns="45720" rIns="91440" bIns="45720" anchor="t">
            <a:spAutoFit/>
          </a:bodyPr>
          <a:lstStyle/>
          <a:p>
            <a:pPr marL="285750" indent="-285750">
              <a:spcBef>
                <a:spcPct val="20000"/>
              </a:spcBef>
              <a:buFont typeface="Arial"/>
              <a:buChar char="•"/>
            </a:pPr>
            <a:r>
              <a:rPr lang="en-US" sz="1600" dirty="0">
                <a:latin typeface="Times New Roman"/>
                <a:cs typeface="Times New Roman"/>
              </a:rPr>
              <a:t>Confusion Matrix: Show model classification accuracy.</a:t>
            </a:r>
            <a:endParaRPr lang="en-US" sz="1600" dirty="0">
              <a:latin typeface="Times New Roman" panose="02020603050405020304" pitchFamily="18" charset="0"/>
              <a:cs typeface="Times New Roman" panose="02020603050405020304" pitchFamily="18" charset="0"/>
            </a:endParaRPr>
          </a:p>
          <a:p>
            <a:pPr marL="285750" indent="-285750">
              <a:spcBef>
                <a:spcPct val="20000"/>
              </a:spcBef>
              <a:buFont typeface="Arial"/>
              <a:buChar char="•"/>
            </a:pPr>
            <a:endParaRPr lang="en-US" sz="1600" dirty="0">
              <a:latin typeface="Times New Roman"/>
              <a:cs typeface="Times New Roman"/>
            </a:endParaRPr>
          </a:p>
          <a:p>
            <a:pPr marL="285750" indent="-285750">
              <a:spcBef>
                <a:spcPct val="20000"/>
              </a:spcBef>
              <a:buFont typeface="Arial"/>
              <a:buChar char="•"/>
            </a:pPr>
            <a:r>
              <a:rPr lang="en-US" sz="1600" dirty="0">
                <a:latin typeface="Times New Roman"/>
                <a:cs typeface="Times New Roman"/>
              </a:rPr>
              <a:t>Precision, Recall, F1-score graphs.</a:t>
            </a:r>
          </a:p>
          <a:p>
            <a:pPr marL="285750" indent="-285750">
              <a:spcBef>
                <a:spcPct val="20000"/>
              </a:spcBef>
              <a:buFont typeface="Arial"/>
              <a:buChar char="•"/>
            </a:pPr>
            <a:endParaRPr lang="en-US" sz="1600" dirty="0">
              <a:latin typeface="Times New Roman"/>
              <a:cs typeface="Times New Roman"/>
            </a:endParaRPr>
          </a:p>
          <a:p>
            <a:pPr marL="285750" indent="-285750">
              <a:spcBef>
                <a:spcPct val="20000"/>
              </a:spcBef>
              <a:buFont typeface="Arial"/>
              <a:buChar char="•"/>
            </a:pPr>
            <a:r>
              <a:rPr lang="en-US" sz="1600" dirty="0">
                <a:latin typeface="Times New Roman"/>
                <a:cs typeface="Times New Roman"/>
              </a:rPr>
              <a:t>ROC Curve: Performance comparison.</a:t>
            </a:r>
          </a:p>
          <a:p>
            <a:pPr marL="285750" indent="-285750">
              <a:spcBef>
                <a:spcPct val="20000"/>
              </a:spcBef>
              <a:buFont typeface="Arial"/>
              <a:buChar char="•"/>
            </a:pPr>
            <a:endParaRPr lang="en-US" sz="1600" dirty="0">
              <a:latin typeface="Times New Roman"/>
              <a:cs typeface="Times New Roman"/>
            </a:endParaRPr>
          </a:p>
          <a:p>
            <a:pPr marL="285750" indent="-285750">
              <a:spcBef>
                <a:spcPct val="20000"/>
              </a:spcBef>
              <a:buFont typeface="Arial"/>
              <a:buChar char="•"/>
            </a:pPr>
            <a:r>
              <a:rPr lang="en-US" sz="1600">
                <a:latin typeface="Times New Roman"/>
                <a:cs typeface="Times New Roman"/>
              </a:rPr>
              <a:t>Side-by-side image comparisons (Real vs. Fake).</a:t>
            </a:r>
            <a:endParaRPr lang="en-US"/>
          </a:p>
          <a:p>
            <a:pPr marL="285750" indent="-285750">
              <a:spcBef>
                <a:spcPct val="20000"/>
              </a:spcBef>
              <a:buFont typeface="Arial"/>
              <a:buChar char="•"/>
            </a:pPr>
            <a:endParaRPr lang="en-US"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079F5DE-FC2F-B39E-5203-20A59E61C274}"/>
              </a:ext>
            </a:extLst>
          </p:cNvPr>
          <p:cNvSpPr txBox="1"/>
          <p:nvPr/>
        </p:nvSpPr>
        <p:spPr>
          <a:xfrm>
            <a:off x="478300" y="83046"/>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8" name="TextBox 7">
            <a:extLst>
              <a:ext uri="{FF2B5EF4-FFF2-40B4-BE49-F238E27FC236}">
                <a16:creationId xmlns:a16="http://schemas.microsoft.com/office/drawing/2014/main" id="{5F76A992-AE77-F73E-393E-12B136C31C3D}"/>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p>
        </p:txBody>
      </p:sp>
    </p:spTree>
    <p:extLst>
      <p:ext uri="{BB962C8B-B14F-4D97-AF65-F5344CB8AC3E}">
        <p14:creationId xmlns:p14="http://schemas.microsoft.com/office/powerpoint/2010/main" val="21302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182879" y="344656"/>
            <a:ext cx="8229600" cy="822960"/>
          </a:xfrm>
          <a:prstGeom prst="rect">
            <a:avLst/>
          </a:prstGeom>
          <a:noFill/>
          <a:ln/>
        </p:spPr>
        <p:txBody>
          <a:bodyPr wrap="square" rtlCol="0" anchor="ctr"/>
          <a:lstStyle/>
          <a:p>
            <a:pPr algn="ctr"/>
            <a:r>
              <a:rPr lang="en-US" sz="2400" b="1" dirty="0">
                <a:solidFill>
                  <a:srgbClr val="000000"/>
                </a:solidFill>
                <a:latin typeface="Times New Roman" panose="02020603050405020304" pitchFamily="18" charset="0"/>
                <a:ea typeface="Optima" pitchFamily="34" charset="-122"/>
                <a:cs typeface="Times New Roman" panose="02020603050405020304" pitchFamily="18" charset="0"/>
              </a:rPr>
              <a:t>INTRODUCTION</a:t>
            </a:r>
            <a:endParaRPr lang="en-US" sz="2400" dirty="0">
              <a:latin typeface="Times New Roman" panose="02020603050405020304" pitchFamily="18" charset="0"/>
              <a:cs typeface="Times New Roman" panose="02020603050405020304" pitchFamily="18" charset="0"/>
            </a:endParaRPr>
          </a:p>
        </p:txBody>
      </p:sp>
      <p:sp>
        <p:nvSpPr>
          <p:cNvPr id="5" name="Text 1"/>
          <p:cNvSpPr/>
          <p:nvPr/>
        </p:nvSpPr>
        <p:spPr>
          <a:xfrm>
            <a:off x="182879" y="1167616"/>
            <a:ext cx="8750105" cy="3193369"/>
          </a:xfrm>
          <a:prstGeom prst="rect">
            <a:avLst/>
          </a:prstGeom>
          <a:noFill/>
          <a:ln/>
        </p:spPr>
        <p:txBody>
          <a:bodyPr wrap="square" rtlCol="0" anchor="t"/>
          <a:lstStyle/>
          <a:p>
            <a:endParaRPr lang="en-US" sz="1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6825B1B-FFFB-7AB6-C9F9-464B0EE00962}"/>
              </a:ext>
            </a:extLst>
          </p:cNvPr>
          <p:cNvSpPr txBox="1"/>
          <p:nvPr/>
        </p:nvSpPr>
        <p:spPr>
          <a:xfrm>
            <a:off x="392776" y="1575579"/>
            <a:ext cx="8170653" cy="2209836"/>
          </a:xfrm>
          <a:prstGeom prst="rect">
            <a:avLst/>
          </a:prstGeom>
          <a:noFill/>
        </p:spPr>
        <p:txBody>
          <a:bodyPr wrap="square" lIns="91440" tIns="45720" rIns="91440" bIns="45720" rtlCol="0" anchor="t">
            <a:spAutoFit/>
          </a:bodyPr>
          <a:lstStyle/>
          <a:p>
            <a:pPr marL="285750" indent="-285750">
              <a:spcBef>
                <a:spcPct val="20000"/>
              </a:spcBef>
              <a:buFont typeface="Arial" panose="020B0604020202020204" pitchFamily="34" charset="0"/>
              <a:buChar char="•"/>
            </a:pPr>
            <a:r>
              <a:rPr lang="en-US" sz="1600" dirty="0">
                <a:latin typeface="Times New Roman"/>
                <a:ea typeface="Calibri"/>
                <a:cs typeface="Calibri"/>
              </a:rPr>
              <a:t>Deepfakes pose serious threats to digital media integrity and biometric security.</a:t>
            </a:r>
          </a:p>
          <a:p>
            <a:pPr marL="342900" indent="-342900" algn="just">
              <a:buFont typeface="Arial" panose="020B0604020202020204" pitchFamily="34" charset="0"/>
              <a:buChar char="•"/>
            </a:pPr>
            <a:endParaRPr lang="en-US" sz="1600" dirty="0">
              <a:latin typeface="Times New Roman"/>
              <a:ea typeface="Calibri"/>
              <a:cs typeface="Times New Roman"/>
            </a:endParaRPr>
          </a:p>
          <a:p>
            <a:pPr marL="285750" indent="-285750">
              <a:spcBef>
                <a:spcPct val="20000"/>
              </a:spcBef>
              <a:buFont typeface="Arial" panose="020B0604020202020204" pitchFamily="34" charset="0"/>
              <a:buChar char="•"/>
            </a:pPr>
            <a:r>
              <a:rPr lang="en-US" sz="1600" dirty="0">
                <a:latin typeface="Times New Roman"/>
                <a:ea typeface="Calibri"/>
                <a:cs typeface="Calibri"/>
              </a:rPr>
              <a:t>They can manipulate facial videos and images with high realism, making detection difficult.</a:t>
            </a:r>
          </a:p>
          <a:p>
            <a:pPr marL="342900" indent="-342900" algn="just">
              <a:buFont typeface="Arial" panose="020B0604020202020204" pitchFamily="34" charset="0"/>
              <a:buChar char="•"/>
            </a:pPr>
            <a:endParaRPr lang="en-US" sz="1600" dirty="0">
              <a:latin typeface="Times New Roman"/>
              <a:ea typeface="Calibri"/>
              <a:cs typeface="Times New Roman"/>
            </a:endParaRPr>
          </a:p>
          <a:p>
            <a:pPr marL="285750" indent="-285750">
              <a:spcBef>
                <a:spcPct val="20000"/>
              </a:spcBef>
              <a:buFont typeface="Arial" panose="020B0604020202020204" pitchFamily="34" charset="0"/>
              <a:buChar char="•"/>
            </a:pPr>
            <a:r>
              <a:rPr lang="en-US" sz="1600" dirty="0">
                <a:latin typeface="Times New Roman"/>
                <a:cs typeface="Times New Roman"/>
              </a:rPr>
              <a:t>This project aims to build an AI system using iris recognition and Vision Transformers (</a:t>
            </a:r>
            <a:r>
              <a:rPr lang="en-US" sz="1600" err="1">
                <a:latin typeface="Times New Roman"/>
                <a:cs typeface="Times New Roman"/>
              </a:rPr>
              <a:t>ViTs</a:t>
            </a:r>
            <a:r>
              <a:rPr lang="en-US" sz="1600" dirty="0">
                <a:latin typeface="Times New Roman"/>
                <a:cs typeface="Times New Roman"/>
              </a:rPr>
              <a:t>) for effective deepfake detection.</a:t>
            </a:r>
          </a:p>
          <a:p>
            <a:pPr marL="342900" indent="-342900" algn="just">
              <a:buFont typeface="Arial" panose="020B0604020202020204" pitchFamily="34" charset="0"/>
              <a:buChar char="•"/>
            </a:pPr>
            <a:endParaRPr lang="en-US" sz="1600" dirty="0">
              <a:latin typeface="Times New Roman"/>
              <a:cs typeface="Times New Roman"/>
            </a:endParaRPr>
          </a:p>
          <a:p>
            <a:pPr marL="285750" indent="-285750">
              <a:spcBef>
                <a:spcPct val="20000"/>
              </a:spcBef>
              <a:buFont typeface="Arial" panose="020B0604020202020204" pitchFamily="34" charset="0"/>
              <a:buChar char="•"/>
            </a:pPr>
            <a:r>
              <a:rPr lang="en-US" sz="1600" dirty="0">
                <a:latin typeface="Times New Roman"/>
                <a:cs typeface="Times New Roman"/>
              </a:rPr>
              <a:t>The solution is optimized for real-time performance on mobile platforms using Flutter.</a:t>
            </a:r>
          </a:p>
        </p:txBody>
      </p:sp>
      <p:sp>
        <p:nvSpPr>
          <p:cNvPr id="7" name="TextBox 6">
            <a:extLst>
              <a:ext uri="{FF2B5EF4-FFF2-40B4-BE49-F238E27FC236}">
                <a16:creationId xmlns:a16="http://schemas.microsoft.com/office/drawing/2014/main" id="{A8F7301C-6E90-44F4-90FB-E9AFE11EA4DF}"/>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
        <p:nvSpPr>
          <p:cNvPr id="8" name="TextBox 7">
            <a:extLst>
              <a:ext uri="{FF2B5EF4-FFF2-40B4-BE49-F238E27FC236}">
                <a16:creationId xmlns:a16="http://schemas.microsoft.com/office/drawing/2014/main" id="{83243380-B390-4865-AF04-F4431996C8F8}"/>
              </a:ext>
            </a:extLst>
          </p:cNvPr>
          <p:cNvSpPr txBox="1"/>
          <p:nvPr/>
        </p:nvSpPr>
        <p:spPr>
          <a:xfrm>
            <a:off x="478300" y="83046"/>
            <a:ext cx="5542671" cy="261610"/>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F579622-2320-4E6C-974E-D7D2F5C3213F}"/>
              </a:ext>
            </a:extLst>
          </p:cNvPr>
          <p:cNvGraphicFramePr>
            <a:graphicFrameLocks noGrp="1"/>
          </p:cNvGraphicFramePr>
          <p:nvPr>
            <p:extLst>
              <p:ext uri="{D42A27DB-BD31-4B8C-83A1-F6EECF244321}">
                <p14:modId xmlns:p14="http://schemas.microsoft.com/office/powerpoint/2010/main" val="341176273"/>
              </p:ext>
            </p:extLst>
          </p:nvPr>
        </p:nvGraphicFramePr>
        <p:xfrm>
          <a:off x="753600" y="498025"/>
          <a:ext cx="7912100" cy="4329564"/>
        </p:xfrm>
        <a:graphic>
          <a:graphicData uri="http://schemas.openxmlformats.org/drawingml/2006/table">
            <a:tbl>
              <a:tblPr firstRow="1" bandRow="1">
                <a:tableStyleId>{5940675A-B579-460E-94D1-54222C63F5DA}</a:tableStyleId>
              </a:tblPr>
              <a:tblGrid>
                <a:gridCol w="818492">
                  <a:extLst>
                    <a:ext uri="{9D8B030D-6E8A-4147-A177-3AD203B41FA5}">
                      <a16:colId xmlns:a16="http://schemas.microsoft.com/office/drawing/2014/main" val="2977431880"/>
                    </a:ext>
                  </a:extLst>
                </a:gridCol>
                <a:gridCol w="2173477">
                  <a:extLst>
                    <a:ext uri="{9D8B030D-6E8A-4147-A177-3AD203B41FA5}">
                      <a16:colId xmlns:a16="http://schemas.microsoft.com/office/drawing/2014/main" val="3940265216"/>
                    </a:ext>
                  </a:extLst>
                </a:gridCol>
                <a:gridCol w="2942106">
                  <a:extLst>
                    <a:ext uri="{9D8B030D-6E8A-4147-A177-3AD203B41FA5}">
                      <a16:colId xmlns:a16="http://schemas.microsoft.com/office/drawing/2014/main" val="675307690"/>
                    </a:ext>
                  </a:extLst>
                </a:gridCol>
                <a:gridCol w="1978025">
                  <a:extLst>
                    <a:ext uri="{9D8B030D-6E8A-4147-A177-3AD203B41FA5}">
                      <a16:colId xmlns:a16="http://schemas.microsoft.com/office/drawing/2014/main" val="590599008"/>
                    </a:ext>
                  </a:extLst>
                </a:gridCol>
              </a:tblGrid>
              <a:tr h="786781">
                <a:tc>
                  <a:txBody>
                    <a:bodyPr/>
                    <a:lstStyle/>
                    <a:p>
                      <a:r>
                        <a:rPr lang="en-US" sz="2400" dirty="0" err="1">
                          <a:latin typeface="Times New Roman" pitchFamily="18" charset="0"/>
                          <a:cs typeface="Times New Roman" pitchFamily="18" charset="0"/>
                        </a:rPr>
                        <a:t>Sl</a:t>
                      </a:r>
                      <a:r>
                        <a:rPr lang="en-US" sz="2400" dirty="0">
                          <a:latin typeface="Times New Roman" pitchFamily="18" charset="0"/>
                          <a:cs typeface="Times New Roman" pitchFamily="18" charset="0"/>
                        </a:rPr>
                        <a:t> No</a:t>
                      </a:r>
                    </a:p>
                  </a:txBody>
                  <a:tcPr marL="91072" marR="91072" marT="45837" marB="45837"/>
                </a:tc>
                <a:tc>
                  <a:txBody>
                    <a:bodyPr/>
                    <a:lstStyle/>
                    <a:p>
                      <a:r>
                        <a:rPr lang="en-US" sz="2400" dirty="0">
                          <a:latin typeface="Times New Roman" pitchFamily="18" charset="0"/>
                          <a:cs typeface="Times New Roman" pitchFamily="18" charset="0"/>
                        </a:rPr>
                        <a:t>Time</a:t>
                      </a:r>
                      <a:r>
                        <a:rPr lang="en-US" sz="2400" baseline="0" dirty="0">
                          <a:latin typeface="Times New Roman" pitchFamily="18" charset="0"/>
                          <a:cs typeface="Times New Roman" pitchFamily="18" charset="0"/>
                        </a:rPr>
                        <a:t> Line</a:t>
                      </a:r>
                      <a:endParaRPr lang="en-US" sz="2400" dirty="0">
                        <a:latin typeface="Times New Roman" pitchFamily="18" charset="0"/>
                        <a:cs typeface="Times New Roman" pitchFamily="18" charset="0"/>
                      </a:endParaRPr>
                    </a:p>
                  </a:txBody>
                  <a:tcPr marL="91072" marR="91072" marT="45837" marB="45837"/>
                </a:tc>
                <a:tc>
                  <a:txBody>
                    <a:bodyPr/>
                    <a:lstStyle/>
                    <a:p>
                      <a:r>
                        <a:rPr lang="en-US" sz="2400" dirty="0">
                          <a:latin typeface="Times New Roman" pitchFamily="18" charset="0"/>
                          <a:cs typeface="Times New Roman" pitchFamily="18" charset="0"/>
                        </a:rPr>
                        <a:t>Particulars</a:t>
                      </a:r>
                    </a:p>
                  </a:txBody>
                  <a:tcPr marL="91072" marR="91072" marT="45837" marB="45837"/>
                </a:tc>
                <a:tc>
                  <a:txBody>
                    <a:bodyPr/>
                    <a:lstStyle/>
                    <a:p>
                      <a:r>
                        <a:rPr lang="en-US" sz="2400" dirty="0">
                          <a:latin typeface="Times New Roman" pitchFamily="18" charset="0"/>
                          <a:cs typeface="Times New Roman" pitchFamily="18" charset="0"/>
                        </a:rPr>
                        <a:t>Presentation Date</a:t>
                      </a:r>
                    </a:p>
                  </a:txBody>
                  <a:tcPr marL="91072" marR="91072" marT="45837" marB="45837"/>
                </a:tc>
                <a:extLst>
                  <a:ext uri="{0D108BD9-81ED-4DB2-BD59-A6C34878D82A}">
                    <a16:rowId xmlns:a16="http://schemas.microsoft.com/office/drawing/2014/main" val="3984645418"/>
                  </a:ext>
                </a:extLst>
              </a:tr>
              <a:tr h="665737">
                <a:tc>
                  <a:txBody>
                    <a:bodyPr/>
                    <a:lstStyle/>
                    <a:p>
                      <a:r>
                        <a:rPr lang="en-US" sz="2000" dirty="0">
                          <a:latin typeface="Times New Roman" pitchFamily="18" charset="0"/>
                          <a:cs typeface="Times New Roman" pitchFamily="18" charset="0"/>
                        </a:rPr>
                        <a:t>1.</a:t>
                      </a:r>
                    </a:p>
                  </a:txBody>
                  <a:tcPr marL="91072" marR="91072" marT="45837" marB="45837"/>
                </a:tc>
                <a:tc>
                  <a:txBody>
                    <a:bodyPr/>
                    <a:lstStyle/>
                    <a:p>
                      <a:r>
                        <a:rPr lang="en-US" sz="2000" dirty="0">
                          <a:latin typeface="Times New Roman" pitchFamily="18" charset="0"/>
                          <a:cs typeface="Times New Roman" pitchFamily="18" charset="0"/>
                        </a:rPr>
                        <a:t>13/02/2025</a:t>
                      </a:r>
                      <a:r>
                        <a:rPr lang="en-US" sz="2000" baseline="0" dirty="0">
                          <a:latin typeface="Times New Roman" pitchFamily="18" charset="0"/>
                          <a:cs typeface="Times New Roman" pitchFamily="18" charset="0"/>
                        </a:rPr>
                        <a:t> To 15/02/2025</a:t>
                      </a:r>
                      <a:endParaRPr lang="en-US" sz="2000" dirty="0">
                        <a:latin typeface="Times New Roman" pitchFamily="18" charset="0"/>
                        <a:cs typeface="Times New Roman" pitchFamily="18" charset="0"/>
                      </a:endParaRPr>
                    </a:p>
                  </a:txBody>
                  <a:tcPr marL="91072" marR="91072" marT="45837" marB="45837"/>
                </a:tc>
                <a:tc>
                  <a:txBody>
                    <a:bodyPr/>
                    <a:lstStyle/>
                    <a:p>
                      <a:r>
                        <a:rPr lang="en-US" sz="2000" dirty="0">
                          <a:latin typeface="Times New Roman"/>
                          <a:cs typeface="Times New Roman"/>
                        </a:rPr>
                        <a:t>Selection Of Title</a:t>
                      </a:r>
                      <a:r>
                        <a:rPr lang="en-US" sz="2000" baseline="0" dirty="0">
                          <a:latin typeface="Times New Roman"/>
                          <a:cs typeface="Times New Roman"/>
                        </a:rPr>
                        <a:t> And Abstract</a:t>
                      </a:r>
                      <a:endParaRPr lang="en-US" sz="2000" dirty="0">
                        <a:latin typeface="Times New Roman"/>
                        <a:cs typeface="Times New Roman"/>
                      </a:endParaRPr>
                    </a:p>
                  </a:txBody>
                  <a:tcPr marL="91072" marR="91072" marT="45837" marB="45837"/>
                </a:tc>
                <a:tc>
                  <a:txBody>
                    <a:bodyPr/>
                    <a:lstStyle/>
                    <a:p>
                      <a:r>
                        <a:rPr lang="en-US" sz="2000" dirty="0">
                          <a:latin typeface="Times New Roman" pitchFamily="18" charset="0"/>
                          <a:cs typeface="Times New Roman" pitchFamily="18" charset="0"/>
                        </a:rPr>
                        <a:t>17/02/2025</a:t>
                      </a:r>
                    </a:p>
                  </a:txBody>
                  <a:tcPr marL="91072" marR="91072" marT="45837" marB="45837"/>
                </a:tc>
                <a:extLst>
                  <a:ext uri="{0D108BD9-81ED-4DB2-BD59-A6C34878D82A}">
                    <a16:rowId xmlns:a16="http://schemas.microsoft.com/office/drawing/2014/main" val="1256604772"/>
                  </a:ext>
                </a:extLst>
              </a:tr>
              <a:tr h="665737">
                <a:tc>
                  <a:txBody>
                    <a:bodyPr/>
                    <a:lstStyle/>
                    <a:p>
                      <a:r>
                        <a:rPr lang="en-US" sz="2000" dirty="0">
                          <a:latin typeface="Times New Roman" pitchFamily="18" charset="0"/>
                          <a:cs typeface="Times New Roman" pitchFamily="18" charset="0"/>
                        </a:rPr>
                        <a:t>2.</a:t>
                      </a:r>
                    </a:p>
                  </a:txBody>
                  <a:tcPr marL="91072" marR="91072" marT="45837" marB="45837"/>
                </a:tc>
                <a:tc>
                  <a:txBody>
                    <a:bodyPr/>
                    <a:lstStyle/>
                    <a:p>
                      <a:r>
                        <a:rPr lang="en-US" sz="2000" dirty="0">
                          <a:latin typeface="Times New Roman" pitchFamily="18" charset="0"/>
                          <a:cs typeface="Times New Roman" pitchFamily="18" charset="0"/>
                        </a:rPr>
                        <a:t>18/02/2025</a:t>
                      </a:r>
                      <a:r>
                        <a:rPr lang="en-US" sz="2000" baseline="0" dirty="0">
                          <a:latin typeface="Times New Roman" pitchFamily="18" charset="0"/>
                          <a:cs typeface="Times New Roman" pitchFamily="18" charset="0"/>
                        </a:rPr>
                        <a:t> To 22/02/2025</a:t>
                      </a:r>
                      <a:endParaRPr lang="en-US" sz="2000" dirty="0">
                        <a:latin typeface="Times New Roman" pitchFamily="18" charset="0"/>
                        <a:cs typeface="Times New Roman" pitchFamily="18" charset="0"/>
                      </a:endParaRPr>
                    </a:p>
                  </a:txBody>
                  <a:tcPr marL="91072" marR="91072" marT="45837" marB="45837"/>
                </a:tc>
                <a:tc>
                  <a:txBody>
                    <a:bodyPr/>
                    <a:lstStyle/>
                    <a:p>
                      <a:r>
                        <a:rPr lang="en-US" sz="2000" dirty="0">
                          <a:latin typeface="Times New Roman" pitchFamily="18" charset="0"/>
                          <a:cs typeface="Times New Roman" pitchFamily="18" charset="0"/>
                        </a:rPr>
                        <a:t>Problem Statement And Literature Survey</a:t>
                      </a:r>
                    </a:p>
                  </a:txBody>
                  <a:tcPr marL="91072" marR="91072" marT="45837" marB="45837"/>
                </a:tc>
                <a:tc>
                  <a:txBody>
                    <a:bodyPr/>
                    <a:lstStyle/>
                    <a:p>
                      <a:r>
                        <a:rPr lang="en-US" sz="2000" dirty="0">
                          <a:latin typeface="Times New Roman" pitchFamily="18" charset="0"/>
                          <a:cs typeface="Times New Roman" pitchFamily="18" charset="0"/>
                        </a:rPr>
                        <a:t>20/02/2025</a:t>
                      </a:r>
                    </a:p>
                  </a:txBody>
                  <a:tcPr marL="91072" marR="91072" marT="45837" marB="45837"/>
                </a:tc>
                <a:extLst>
                  <a:ext uri="{0D108BD9-81ED-4DB2-BD59-A6C34878D82A}">
                    <a16:rowId xmlns:a16="http://schemas.microsoft.com/office/drawing/2014/main" val="3283978375"/>
                  </a:ext>
                </a:extLst>
              </a:tr>
              <a:tr h="665737">
                <a:tc>
                  <a:txBody>
                    <a:bodyPr/>
                    <a:lstStyle/>
                    <a:p>
                      <a:r>
                        <a:rPr lang="en-US" sz="2000" dirty="0">
                          <a:latin typeface="Times New Roman" pitchFamily="18" charset="0"/>
                          <a:cs typeface="Times New Roman" pitchFamily="18" charset="0"/>
                        </a:rPr>
                        <a:t>3.</a:t>
                      </a:r>
                    </a:p>
                  </a:txBody>
                  <a:tcPr marL="91072" marR="91072" marT="45837" marB="45837"/>
                </a:tc>
                <a:tc>
                  <a:txBody>
                    <a:bodyPr/>
                    <a:lstStyle/>
                    <a:p>
                      <a:r>
                        <a:rPr lang="en-US" sz="2000" dirty="0">
                          <a:latin typeface="Times New Roman" pitchFamily="18" charset="0"/>
                          <a:cs typeface="Times New Roman" pitchFamily="18" charset="0"/>
                        </a:rPr>
                        <a:t>27/02/2025</a:t>
                      </a:r>
                      <a:r>
                        <a:rPr lang="en-US" sz="2000" baseline="0" dirty="0">
                          <a:latin typeface="Times New Roman" pitchFamily="18" charset="0"/>
                          <a:cs typeface="Times New Roman" pitchFamily="18" charset="0"/>
                        </a:rPr>
                        <a:t> To</a:t>
                      </a:r>
                    </a:p>
                    <a:p>
                      <a:r>
                        <a:rPr lang="en-US" sz="2000" baseline="0" dirty="0">
                          <a:latin typeface="Times New Roman" pitchFamily="18" charset="0"/>
                          <a:cs typeface="Times New Roman" pitchFamily="18" charset="0"/>
                        </a:rPr>
                        <a:t>14/03/2025</a:t>
                      </a:r>
                      <a:endParaRPr lang="en-US" sz="2000" dirty="0">
                        <a:latin typeface="Times New Roman" pitchFamily="18" charset="0"/>
                        <a:cs typeface="Times New Roman" pitchFamily="18" charset="0"/>
                      </a:endParaRPr>
                    </a:p>
                  </a:txBody>
                  <a:tcPr marL="91072" marR="91072" marT="45837" marB="45837"/>
                </a:tc>
                <a:tc>
                  <a:txBody>
                    <a:bodyPr/>
                    <a:lstStyle/>
                    <a:p>
                      <a:r>
                        <a:rPr lang="en-US" sz="2000" dirty="0">
                          <a:latin typeface="Times New Roman" pitchFamily="18" charset="0"/>
                          <a:cs typeface="Times New Roman" pitchFamily="18" charset="0"/>
                        </a:rPr>
                        <a:t>Objective And Methodology</a:t>
                      </a:r>
                    </a:p>
                  </a:txBody>
                  <a:tcPr marL="91072" marR="91072" marT="45837" marB="45837"/>
                </a:tc>
                <a:tc>
                  <a:txBody>
                    <a:bodyPr/>
                    <a:lstStyle/>
                    <a:p>
                      <a:r>
                        <a:rPr lang="en-US" sz="2000" dirty="0">
                          <a:latin typeface="Times New Roman" pitchFamily="18" charset="0"/>
                          <a:cs typeface="Times New Roman" pitchFamily="18" charset="0"/>
                        </a:rPr>
                        <a:t>20/03/2025</a:t>
                      </a:r>
                    </a:p>
                  </a:txBody>
                  <a:tcPr marL="91072" marR="91072" marT="45837" marB="45837"/>
                </a:tc>
                <a:extLst>
                  <a:ext uri="{0D108BD9-81ED-4DB2-BD59-A6C34878D82A}">
                    <a16:rowId xmlns:a16="http://schemas.microsoft.com/office/drawing/2014/main" val="1233634166"/>
                  </a:ext>
                </a:extLst>
              </a:tr>
              <a:tr h="665737">
                <a:tc>
                  <a:txBody>
                    <a:bodyPr/>
                    <a:lstStyle/>
                    <a:p>
                      <a:r>
                        <a:rPr lang="en-US" sz="2000" dirty="0">
                          <a:latin typeface="Times New Roman" pitchFamily="18" charset="0"/>
                          <a:cs typeface="Times New Roman" pitchFamily="18" charset="0"/>
                        </a:rPr>
                        <a:t>4.</a:t>
                      </a:r>
                    </a:p>
                  </a:txBody>
                  <a:tcPr marL="91072" marR="91072" marT="45837" marB="45837"/>
                </a:tc>
                <a:tc>
                  <a:txBody>
                    <a:bodyPr/>
                    <a:lstStyle/>
                    <a:p>
                      <a:r>
                        <a:rPr lang="en-US" sz="2000" dirty="0">
                          <a:latin typeface="Times New Roman" pitchFamily="18" charset="0"/>
                          <a:cs typeface="Times New Roman" pitchFamily="18" charset="0"/>
                        </a:rPr>
                        <a:t>25/03/2025 To </a:t>
                      </a:r>
                    </a:p>
                    <a:p>
                      <a:r>
                        <a:rPr lang="en-US" sz="2000" dirty="0">
                          <a:latin typeface="Times New Roman" pitchFamily="18" charset="0"/>
                          <a:cs typeface="Times New Roman" pitchFamily="18" charset="0"/>
                        </a:rPr>
                        <a:t>8/04/2025</a:t>
                      </a:r>
                    </a:p>
                  </a:txBody>
                  <a:tcPr marL="91072" marR="91072" marT="45837" marB="45837"/>
                </a:tc>
                <a:tc>
                  <a:txBody>
                    <a:bodyPr/>
                    <a:lstStyle/>
                    <a:p>
                      <a:r>
                        <a:rPr lang="en-US" sz="2000" dirty="0">
                          <a:latin typeface="Times New Roman" pitchFamily="18" charset="0"/>
                          <a:cs typeface="Times New Roman" pitchFamily="18" charset="0"/>
                        </a:rPr>
                        <a:t>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Progress</a:t>
                      </a:r>
                      <a:r>
                        <a:rPr lang="en-US" sz="2000" baseline="0" dirty="0">
                          <a:latin typeface="Times New Roman" pitchFamily="18" charset="0"/>
                          <a:cs typeface="Times New Roman" pitchFamily="18" charset="0"/>
                        </a:rPr>
                        <a:t> Report</a:t>
                      </a:r>
                      <a:endParaRPr lang="en-US" sz="2000" dirty="0">
                        <a:latin typeface="Times New Roman" pitchFamily="18" charset="0"/>
                        <a:cs typeface="Times New Roman" pitchFamily="18" charset="0"/>
                      </a:endParaRPr>
                    </a:p>
                  </a:txBody>
                  <a:tcPr marL="91072" marR="91072" marT="45837" marB="45837"/>
                </a:tc>
                <a:tc>
                  <a:txBody>
                    <a:bodyPr/>
                    <a:lstStyle/>
                    <a:p>
                      <a:r>
                        <a:rPr lang="en-US" sz="2000" dirty="0">
                          <a:latin typeface="Times New Roman" pitchFamily="18" charset="0"/>
                          <a:cs typeface="Times New Roman" pitchFamily="18" charset="0"/>
                        </a:rPr>
                        <a:t>11/04/2025</a:t>
                      </a:r>
                    </a:p>
                  </a:txBody>
                  <a:tcPr marL="91072" marR="91072" marT="45837" marB="45837"/>
                </a:tc>
                <a:extLst>
                  <a:ext uri="{0D108BD9-81ED-4DB2-BD59-A6C34878D82A}">
                    <a16:rowId xmlns:a16="http://schemas.microsoft.com/office/drawing/2014/main" val="2603315986"/>
                  </a:ext>
                </a:extLst>
              </a:tr>
              <a:tr h="665737">
                <a:tc>
                  <a:txBody>
                    <a:bodyPr/>
                    <a:lstStyle/>
                    <a:p>
                      <a:r>
                        <a:rPr lang="en-US" sz="2000" dirty="0">
                          <a:latin typeface="Times New Roman" pitchFamily="18" charset="0"/>
                          <a:cs typeface="Times New Roman" pitchFamily="18" charset="0"/>
                        </a:rPr>
                        <a:t>5.</a:t>
                      </a:r>
                    </a:p>
                  </a:txBody>
                  <a:tcPr marL="91072" marR="91072" marT="45837" marB="45837"/>
                </a:tc>
                <a:tc>
                  <a:txBody>
                    <a:bodyPr/>
                    <a:lstStyle/>
                    <a:p>
                      <a:r>
                        <a:rPr lang="en-US" sz="2000" dirty="0">
                          <a:latin typeface="Times New Roman" pitchFamily="18" charset="0"/>
                          <a:cs typeface="Times New Roman" pitchFamily="18" charset="0"/>
                        </a:rPr>
                        <a:t>15/04/2025 To</a:t>
                      </a:r>
                    </a:p>
                    <a:p>
                      <a:r>
                        <a:rPr lang="en-US" sz="2000" dirty="0">
                          <a:latin typeface="Times New Roman" pitchFamily="18" charset="0"/>
                          <a:cs typeface="Times New Roman" pitchFamily="18" charset="0"/>
                        </a:rPr>
                        <a:t>8/05/2025</a:t>
                      </a:r>
                    </a:p>
                  </a:txBody>
                  <a:tcPr marL="91072" marR="91072" marT="45837" marB="45837"/>
                </a:tc>
                <a:tc>
                  <a:txBody>
                    <a:bodyPr/>
                    <a:lstStyle/>
                    <a:p>
                      <a:r>
                        <a:rPr lang="en-US" sz="2000" dirty="0">
                          <a:latin typeface="Times New Roman" pitchFamily="18" charset="0"/>
                          <a:cs typeface="Times New Roman" pitchFamily="18" charset="0"/>
                        </a:rPr>
                        <a:t>Phase 1 Bound Report</a:t>
                      </a:r>
                    </a:p>
                  </a:txBody>
                  <a:tcPr marL="91072" marR="91072" marT="45837" marB="45837"/>
                </a:tc>
                <a:tc>
                  <a:txBody>
                    <a:bodyPr/>
                    <a:lstStyle/>
                    <a:p>
                      <a:r>
                        <a:rPr lang="en-US" sz="2000" dirty="0">
                          <a:latin typeface="Times New Roman" pitchFamily="18" charset="0"/>
                          <a:cs typeface="Times New Roman" pitchFamily="18" charset="0"/>
                        </a:rPr>
                        <a:t>12/05/2025</a:t>
                      </a:r>
                    </a:p>
                  </a:txBody>
                  <a:tcPr marL="91072" marR="91072" marT="45837" marB="45837"/>
                </a:tc>
                <a:extLst>
                  <a:ext uri="{0D108BD9-81ED-4DB2-BD59-A6C34878D82A}">
                    <a16:rowId xmlns:a16="http://schemas.microsoft.com/office/drawing/2014/main" val="1948328773"/>
                  </a:ext>
                </a:extLst>
              </a:tr>
            </a:tbl>
          </a:graphicData>
        </a:graphic>
      </p:graphicFrame>
      <p:sp>
        <p:nvSpPr>
          <p:cNvPr id="3" name="Rectangle 2">
            <a:extLst>
              <a:ext uri="{FF2B5EF4-FFF2-40B4-BE49-F238E27FC236}">
                <a16:creationId xmlns:a16="http://schemas.microsoft.com/office/drawing/2014/main" id="{BC121B57-E38E-415B-9EBB-3FED84B8725F}"/>
              </a:ext>
            </a:extLst>
          </p:cNvPr>
          <p:cNvSpPr/>
          <p:nvPr/>
        </p:nvSpPr>
        <p:spPr>
          <a:xfrm>
            <a:off x="3607081" y="171423"/>
            <a:ext cx="1282722" cy="338554"/>
          </a:xfrm>
          <a:prstGeom prst="rect">
            <a:avLst/>
          </a:prstGeom>
        </p:spPr>
        <p:txBody>
          <a:bodyPr wrap="none">
            <a:spAutoFit/>
          </a:bodyPr>
          <a:lstStyle/>
          <a:p>
            <a:pPr algn="ctr"/>
            <a:r>
              <a:rPr lang="en-IN" sz="1600" b="1" dirty="0">
                <a:latin typeface="Times New Roman" pitchFamily="18" charset="0"/>
                <a:cs typeface="Times New Roman" pitchFamily="18" charset="0"/>
              </a:rPr>
              <a:t>TIME LINE</a:t>
            </a:r>
          </a:p>
        </p:txBody>
      </p:sp>
      <p:sp>
        <p:nvSpPr>
          <p:cNvPr id="6" name="TextBox 5">
            <a:extLst>
              <a:ext uri="{FF2B5EF4-FFF2-40B4-BE49-F238E27FC236}">
                <a16:creationId xmlns:a16="http://schemas.microsoft.com/office/drawing/2014/main" id="{21ABFF0B-2C40-4DAF-BD22-2EB5216DA5B8}"/>
              </a:ext>
            </a:extLst>
          </p:cNvPr>
          <p:cNvSpPr txBox="1"/>
          <p:nvPr/>
        </p:nvSpPr>
        <p:spPr>
          <a:xfrm>
            <a:off x="478300" y="16078"/>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8" name="TextBox 7">
            <a:extLst>
              <a:ext uri="{FF2B5EF4-FFF2-40B4-BE49-F238E27FC236}">
                <a16:creationId xmlns:a16="http://schemas.microsoft.com/office/drawing/2014/main" id="{62CD77FC-C0B0-4FC7-A202-791E41176018}"/>
              </a:ext>
            </a:extLst>
          </p:cNvPr>
          <p:cNvSpPr txBox="1"/>
          <p:nvPr/>
        </p:nvSpPr>
        <p:spPr>
          <a:xfrm>
            <a:off x="478300" y="4876670"/>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p>
        </p:txBody>
      </p:sp>
    </p:spTree>
    <p:extLst>
      <p:ext uri="{BB962C8B-B14F-4D97-AF65-F5344CB8AC3E}">
        <p14:creationId xmlns:p14="http://schemas.microsoft.com/office/powerpoint/2010/main" val="920722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C5D57A-FC9A-6E0C-EEEB-B1E1A5E00FFD}"/>
              </a:ext>
            </a:extLst>
          </p:cNvPr>
          <p:cNvSpPr txBox="1"/>
          <p:nvPr/>
        </p:nvSpPr>
        <p:spPr>
          <a:xfrm>
            <a:off x="1412941" y="2014717"/>
            <a:ext cx="6313242" cy="1107996"/>
          </a:xfrm>
          <a:prstGeom prst="rect">
            <a:avLst/>
          </a:prstGeom>
          <a:noFill/>
        </p:spPr>
        <p:txBody>
          <a:bodyPr wrap="square" lIns="91440" tIns="45720" rIns="91440" bIns="45720" rtlCol="0" anchor="t">
            <a:spAutoFit/>
          </a:bodyPr>
          <a:lstStyle/>
          <a:p>
            <a:r>
              <a:rPr lang="en-US" sz="6600" dirty="0">
                <a:latin typeface="Batang"/>
                <a:ea typeface="Batang"/>
              </a:rPr>
              <a:t> THANK  YOU</a:t>
            </a:r>
            <a:endParaRPr lang="en-IN" sz="6600" dirty="0">
              <a:latin typeface="Batang"/>
              <a:ea typeface="Batang"/>
            </a:endParaRPr>
          </a:p>
        </p:txBody>
      </p:sp>
    </p:spTree>
    <p:extLst>
      <p:ext uri="{BB962C8B-B14F-4D97-AF65-F5344CB8AC3E}">
        <p14:creationId xmlns:p14="http://schemas.microsoft.com/office/powerpoint/2010/main" val="3208164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B9974-BA38-8092-8511-D03E95E6FE06}"/>
              </a:ext>
            </a:extLst>
          </p:cNvPr>
          <p:cNvSpPr txBox="1"/>
          <p:nvPr/>
        </p:nvSpPr>
        <p:spPr>
          <a:xfrm>
            <a:off x="479230" y="1541275"/>
            <a:ext cx="8271804" cy="2068259"/>
          </a:xfrm>
          <a:prstGeom prst="rect">
            <a:avLst/>
          </a:prstGeom>
          <a:noFill/>
        </p:spPr>
        <p:txBody>
          <a:bodyPr wrap="square" lIns="91440" tIns="45720" rIns="91440" bIns="45720" rtlCol="0" anchor="t">
            <a:spAutoFit/>
          </a:bodyPr>
          <a:lstStyle/>
          <a:p>
            <a:pPr marL="285750" indent="-285750">
              <a:spcBef>
                <a:spcPct val="20000"/>
              </a:spcBef>
              <a:buFont typeface="Arial" panose="020B0604020202020204" pitchFamily="34" charset="0"/>
              <a:buChar char="•"/>
            </a:pPr>
            <a:r>
              <a:rPr lang="en-US" sz="1600" dirty="0">
                <a:latin typeface="Times New Roman"/>
                <a:cs typeface="Times New Roman"/>
              </a:rPr>
              <a:t>Deepfake media can be used for misinformation, fraud, and identity manipulation.</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Current detection methods lack accuracy and mobile compatibility.</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a:latin typeface="Times New Roman"/>
                <a:cs typeface="Times New Roman"/>
              </a:rPr>
              <a:t>There is a need for a robust model that detects deepfakes in real-time using unique biometric </a:t>
            </a:r>
            <a:r>
              <a:rPr lang="en-US" sz="1600" dirty="0">
                <a:latin typeface="Times New Roman"/>
                <a:cs typeface="Times New Roman"/>
              </a:rPr>
              <a:t>features like the iris.</a:t>
            </a:r>
          </a:p>
          <a:p>
            <a:pPr algn="just"/>
            <a:endParaRPr lang="en-US" sz="1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a:cs typeface="Times New Roman"/>
              </a:rPr>
              <a:t>Challenges in Real-Time Detection on mobile platforms.</a:t>
            </a:r>
            <a:endParaRPr lang="en-IN" sz="1600">
              <a:latin typeface="Times New Roman"/>
              <a:ea typeface="Calibri"/>
              <a:cs typeface="Calibri"/>
            </a:endParaRPr>
          </a:p>
        </p:txBody>
      </p:sp>
      <p:sp>
        <p:nvSpPr>
          <p:cNvPr id="3" name="TextBox 2">
            <a:extLst>
              <a:ext uri="{FF2B5EF4-FFF2-40B4-BE49-F238E27FC236}">
                <a16:creationId xmlns:a16="http://schemas.microsoft.com/office/drawing/2014/main" id="{C19AD81C-7FB5-DD1D-16FC-569EF7F0BDAD}"/>
              </a:ext>
            </a:extLst>
          </p:cNvPr>
          <p:cNvSpPr txBox="1"/>
          <p:nvPr/>
        </p:nvSpPr>
        <p:spPr>
          <a:xfrm>
            <a:off x="2731953" y="661581"/>
            <a:ext cx="5015132"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PROBLEM DEFINITION</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C5A9A7-0CC3-468F-B149-B96B7C642008}"/>
              </a:ext>
            </a:extLst>
          </p:cNvPr>
          <p:cNvSpPr txBox="1"/>
          <p:nvPr/>
        </p:nvSpPr>
        <p:spPr>
          <a:xfrm>
            <a:off x="478300" y="83046"/>
            <a:ext cx="5542671" cy="430887"/>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p:txBody>
      </p:sp>
      <p:sp>
        <p:nvSpPr>
          <p:cNvPr id="5" name="TextBox 4">
            <a:extLst>
              <a:ext uri="{FF2B5EF4-FFF2-40B4-BE49-F238E27FC236}">
                <a16:creationId xmlns:a16="http://schemas.microsoft.com/office/drawing/2014/main" id="{D5F73544-3BDE-4E80-92DD-30796FD69123}"/>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Tree>
    <p:extLst>
      <p:ext uri="{BB962C8B-B14F-4D97-AF65-F5344CB8AC3E}">
        <p14:creationId xmlns:p14="http://schemas.microsoft.com/office/powerpoint/2010/main" val="3678212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D5F2E3-CFAC-6F0E-2B25-6ED48CB4D8BB}"/>
              </a:ext>
            </a:extLst>
          </p:cNvPr>
          <p:cNvSpPr txBox="1"/>
          <p:nvPr/>
        </p:nvSpPr>
        <p:spPr>
          <a:xfrm>
            <a:off x="343678" y="651029"/>
            <a:ext cx="804320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MOTIVATION FOR SELECTION</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047E020-9AAB-C446-C52A-D684781DF8C8}"/>
              </a:ext>
            </a:extLst>
          </p:cNvPr>
          <p:cNvSpPr txBox="1"/>
          <p:nvPr/>
        </p:nvSpPr>
        <p:spPr>
          <a:xfrm>
            <a:off x="474110" y="1722666"/>
            <a:ext cx="8454572" cy="1871282"/>
          </a:xfrm>
          <a:prstGeom prst="rect">
            <a:avLst/>
          </a:prstGeom>
          <a:noFill/>
        </p:spPr>
        <p:txBody>
          <a:bodyPr wrap="square" lIns="91440" tIns="45720" rIns="91440" bIns="45720" rtlCol="0" anchor="t">
            <a:spAutoFit/>
          </a:bodyPr>
          <a:lstStyle/>
          <a:p>
            <a:pPr marL="285750" indent="-285750">
              <a:spcBef>
                <a:spcPct val="20000"/>
              </a:spcBef>
              <a:buFont typeface="Arial" panose="020B0604020202020204" pitchFamily="34" charset="0"/>
              <a:buChar char="•"/>
            </a:pPr>
            <a:r>
              <a:rPr lang="en-US" sz="1600" dirty="0">
                <a:latin typeface="Times New Roman"/>
                <a:cs typeface="Times New Roman"/>
              </a:rPr>
              <a:t>Growing misuse of deepfakes in social, political, and personal contexts.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Limitations of traditional detection methods.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Potential of AI and deep learning to provide real-time, accurate solutions.</a:t>
            </a:r>
          </a:p>
          <a:p>
            <a:pPr marL="285750" indent="-285750" algn="just">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pPr marL="285750" indent="-285750">
              <a:spcBef>
                <a:spcPct val="20000"/>
              </a:spcBef>
              <a:buFont typeface="Arial" panose="020B0604020202020204" pitchFamily="34" charset="0"/>
              <a:buChar char="•"/>
            </a:pPr>
            <a:r>
              <a:rPr lang="en-US" sz="1600" dirty="0">
                <a:latin typeface="Times New Roman"/>
                <a:cs typeface="Times New Roman"/>
              </a:rPr>
              <a:t>Biometric security through iris analysis offers enhanced precision.</a:t>
            </a:r>
          </a:p>
        </p:txBody>
      </p:sp>
      <p:sp>
        <p:nvSpPr>
          <p:cNvPr id="5" name="TextBox 4">
            <a:extLst>
              <a:ext uri="{FF2B5EF4-FFF2-40B4-BE49-F238E27FC236}">
                <a16:creationId xmlns:a16="http://schemas.microsoft.com/office/drawing/2014/main" id="{F3879BA5-A7DA-4EBB-BF33-388CA387C81F}"/>
              </a:ext>
            </a:extLst>
          </p:cNvPr>
          <p:cNvSpPr txBox="1"/>
          <p:nvPr/>
        </p:nvSpPr>
        <p:spPr>
          <a:xfrm>
            <a:off x="478300" y="83046"/>
            <a:ext cx="5542671" cy="430887"/>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p:txBody>
      </p:sp>
      <p:sp>
        <p:nvSpPr>
          <p:cNvPr id="6" name="TextBox 5">
            <a:extLst>
              <a:ext uri="{FF2B5EF4-FFF2-40B4-BE49-F238E27FC236}">
                <a16:creationId xmlns:a16="http://schemas.microsoft.com/office/drawing/2014/main" id="{8CDF187B-64FC-4904-A194-FA60402F67E4}"/>
              </a:ext>
            </a:extLst>
          </p:cNvPr>
          <p:cNvSpPr txBox="1"/>
          <p:nvPr/>
        </p:nvSpPr>
        <p:spPr>
          <a:xfrm>
            <a:off x="478300" y="4768948"/>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Tree>
    <p:extLst>
      <p:ext uri="{BB962C8B-B14F-4D97-AF65-F5344CB8AC3E}">
        <p14:creationId xmlns:p14="http://schemas.microsoft.com/office/powerpoint/2010/main" val="2203828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91EBE-FF2D-4EBF-FAE0-2C1450224476}"/>
              </a:ext>
            </a:extLst>
          </p:cNvPr>
          <p:cNvSpPr txBox="1"/>
          <p:nvPr/>
        </p:nvSpPr>
        <p:spPr>
          <a:xfrm>
            <a:off x="1834896" y="2292096"/>
            <a:ext cx="5474208"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LITERATURE REVIEW</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331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B231FD-8076-423C-9993-C9DCD36DD595}"/>
              </a:ext>
            </a:extLst>
          </p:cNvPr>
          <p:cNvSpPr txBox="1"/>
          <p:nvPr/>
        </p:nvSpPr>
        <p:spPr>
          <a:xfrm>
            <a:off x="478300" y="18352"/>
            <a:ext cx="5542671" cy="261610"/>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p:txBody>
      </p:sp>
      <p:sp>
        <p:nvSpPr>
          <p:cNvPr id="4" name="TextBox 3">
            <a:extLst>
              <a:ext uri="{FF2B5EF4-FFF2-40B4-BE49-F238E27FC236}">
                <a16:creationId xmlns:a16="http://schemas.microsoft.com/office/drawing/2014/main" id="{F4C57313-44DA-4810-8EC2-52F7CD59A686}"/>
              </a:ext>
            </a:extLst>
          </p:cNvPr>
          <p:cNvSpPr txBox="1"/>
          <p:nvPr/>
        </p:nvSpPr>
        <p:spPr>
          <a:xfrm>
            <a:off x="406810" y="4856504"/>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
        <p:nvSpPr>
          <p:cNvPr id="5" name="Title 1">
            <a:extLst>
              <a:ext uri="{FF2B5EF4-FFF2-40B4-BE49-F238E27FC236}">
                <a16:creationId xmlns:a16="http://schemas.microsoft.com/office/drawing/2014/main" id="{05D258C5-49EF-D0B6-EF1A-98DD4A23693F}"/>
              </a:ext>
            </a:extLst>
          </p:cNvPr>
          <p:cNvSpPr>
            <a:spLocks noGrp="1"/>
          </p:cNvSpPr>
          <p:nvPr/>
        </p:nvSpPr>
        <p:spPr bwMode="auto">
          <a:xfrm>
            <a:off x="-910807" y="-185927"/>
            <a:ext cx="10972800" cy="14736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pPr eaLnBrk="1" hangingPunct="1"/>
            <a:r>
              <a:rPr lang="en-US" sz="1800" b="1" dirty="0">
                <a:latin typeface="Times New Roman"/>
                <a:ea typeface="ＭＳ Ｐゴシック"/>
                <a:cs typeface="Times New Roman"/>
              </a:rPr>
              <a:t>Lip-Sync Deepfake Detection from Audio-Video Mismatch</a:t>
            </a:r>
          </a:p>
        </p:txBody>
      </p:sp>
      <p:sp>
        <p:nvSpPr>
          <p:cNvPr id="6" name="Content Placeholder 2">
            <a:extLst>
              <a:ext uri="{FF2B5EF4-FFF2-40B4-BE49-F238E27FC236}">
                <a16:creationId xmlns:a16="http://schemas.microsoft.com/office/drawing/2014/main" id="{12B3BA50-CE92-98CB-2CFE-8E0B2038BBDA}"/>
              </a:ext>
            </a:extLst>
          </p:cNvPr>
          <p:cNvSpPr>
            <a:spLocks noGrp="1"/>
          </p:cNvSpPr>
          <p:nvPr/>
        </p:nvSpPr>
        <p:spPr bwMode="auto">
          <a:xfrm>
            <a:off x="663514" y="975019"/>
            <a:ext cx="7971968" cy="3696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1600" dirty="0">
                <a:latin typeface="Times New Roman"/>
                <a:ea typeface="ＭＳ Ｐゴシック"/>
              </a:rPr>
              <a:t> </a:t>
            </a:r>
            <a:r>
              <a:rPr lang="en-IN" sz="1600" b="1" dirty="0">
                <a:latin typeface="Times New Roman"/>
                <a:ea typeface="ＭＳ Ｐゴシック"/>
              </a:rPr>
              <a:t>Authors: </a:t>
            </a:r>
            <a:r>
              <a:rPr lang="en-IN" sz="1600" dirty="0">
                <a:latin typeface="Times New Roman"/>
                <a:ea typeface="ＭＳ Ｐゴシック"/>
              </a:rPr>
              <a:t> Matyas Bohacek, Hany Farid, Berkeley</a:t>
            </a:r>
          </a:p>
          <a:p>
            <a:pPr marL="0" indent="0">
              <a:buNone/>
            </a:pPr>
            <a:endParaRPr lang="en-US" sz="1600" dirty="0">
              <a:latin typeface="Times New Roman"/>
            </a:endParaRPr>
          </a:p>
          <a:p>
            <a:pPr marL="0" indent="0">
              <a:buNone/>
            </a:pPr>
            <a:r>
              <a:rPr lang="en-US" sz="1600" dirty="0">
                <a:latin typeface="Times New Roman"/>
                <a:ea typeface="ＭＳ Ｐゴシック"/>
              </a:rPr>
              <a:t>      The introduction discusses the rise of lip-sync deepfakes, where AI technology is used to manipulate videos so that a person appears to say things they never actually said. These deepfakes have been misused for scams, fraud, and misinformation, as seen in fake endorsements from celebrities like Tom Hanks and Elon Musk.</a:t>
            </a:r>
          </a:p>
          <a:p>
            <a:pPr marL="0" indent="0">
              <a:buNone/>
            </a:pPr>
            <a:endParaRPr lang="en-US" sz="1600" dirty="0">
              <a:latin typeface="Times New Roman"/>
            </a:endParaRPr>
          </a:p>
          <a:p>
            <a:pPr marL="0" indent="0">
              <a:buNone/>
            </a:pPr>
            <a:r>
              <a:rPr lang="en-US" sz="1600" b="1" dirty="0">
                <a:latin typeface="Times New Roman"/>
                <a:ea typeface="ＭＳ Ｐゴシック"/>
              </a:rPr>
              <a:t>Challenges Faced:</a:t>
            </a:r>
          </a:p>
          <a:p>
            <a:r>
              <a:rPr lang="en-US" sz="1600" dirty="0">
                <a:latin typeface="Times New Roman"/>
                <a:ea typeface="ＭＳ Ｐゴシック"/>
              </a:rPr>
              <a:t>High initial cost </a:t>
            </a:r>
          </a:p>
          <a:p>
            <a:r>
              <a:rPr lang="en-US" sz="1600" dirty="0">
                <a:latin typeface="Times New Roman"/>
                <a:ea typeface="ＭＳ Ｐゴシック"/>
              </a:rPr>
              <a:t>Potential for bias</a:t>
            </a:r>
          </a:p>
          <a:p>
            <a:r>
              <a:rPr lang="en-US" sz="1600" dirty="0">
                <a:latin typeface="Times New Roman"/>
                <a:ea typeface="ＭＳ Ｐゴシック"/>
              </a:rPr>
              <a:t>Not optimized for Mobiles </a:t>
            </a:r>
          </a:p>
          <a:p>
            <a:r>
              <a:rPr lang="en-US" sz="1600" dirty="0">
                <a:latin typeface="Times New Roman"/>
                <a:ea typeface="ＭＳ Ｐゴシック"/>
              </a:rPr>
              <a:t>Privacy concerns</a:t>
            </a:r>
          </a:p>
        </p:txBody>
      </p:sp>
    </p:spTree>
    <p:extLst>
      <p:ext uri="{BB962C8B-B14F-4D97-AF65-F5344CB8AC3E}">
        <p14:creationId xmlns:p14="http://schemas.microsoft.com/office/powerpoint/2010/main" val="835453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68846-6895-3D2C-FE48-7F1503F410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B6C01EC-A108-6B57-E837-37D3BC986B28}"/>
              </a:ext>
            </a:extLst>
          </p:cNvPr>
          <p:cNvSpPr txBox="1"/>
          <p:nvPr/>
        </p:nvSpPr>
        <p:spPr>
          <a:xfrm>
            <a:off x="478300" y="18352"/>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4" name="TextBox 3">
            <a:extLst>
              <a:ext uri="{FF2B5EF4-FFF2-40B4-BE49-F238E27FC236}">
                <a16:creationId xmlns:a16="http://schemas.microsoft.com/office/drawing/2014/main" id="{721005D5-79BC-5A9D-1585-09D4811BFB5E}"/>
              </a:ext>
            </a:extLst>
          </p:cNvPr>
          <p:cNvSpPr txBox="1"/>
          <p:nvPr/>
        </p:nvSpPr>
        <p:spPr>
          <a:xfrm>
            <a:off x="406810" y="4856504"/>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
        <p:nvSpPr>
          <p:cNvPr id="5" name="Title 1">
            <a:extLst>
              <a:ext uri="{FF2B5EF4-FFF2-40B4-BE49-F238E27FC236}">
                <a16:creationId xmlns:a16="http://schemas.microsoft.com/office/drawing/2014/main" id="{DF68155F-00BD-1EC2-B27D-E250750029FF}"/>
              </a:ext>
            </a:extLst>
          </p:cNvPr>
          <p:cNvSpPr>
            <a:spLocks noGrp="1"/>
          </p:cNvSpPr>
          <p:nvPr/>
        </p:nvSpPr>
        <p:spPr bwMode="auto">
          <a:xfrm>
            <a:off x="1288928" y="439487"/>
            <a:ext cx="6864471" cy="4492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r>
              <a:rPr lang="en-US" sz="1800" b="1" dirty="0">
                <a:latin typeface="Times New Roman"/>
                <a:ea typeface="ＭＳ Ｐゴシック"/>
                <a:cs typeface="Times New Roman"/>
              </a:rPr>
              <a:t>Deepfakes Detection by Iris Analysis</a:t>
            </a:r>
            <a:endParaRPr lang="en-US" sz="1800" dirty="0">
              <a:latin typeface="Times New Roman"/>
              <a:ea typeface="ＭＳ Ｐゴシック"/>
              <a:cs typeface="Times New Roman"/>
            </a:endParaRPr>
          </a:p>
          <a:p>
            <a:endParaRPr lang="en-US" sz="1800" b="1" dirty="0">
              <a:latin typeface="Times New Roman"/>
              <a:ea typeface="ＭＳ Ｐゴシック"/>
              <a:cs typeface="Times New Roman"/>
            </a:endParaRPr>
          </a:p>
        </p:txBody>
      </p:sp>
      <p:sp>
        <p:nvSpPr>
          <p:cNvPr id="6" name="Content Placeholder 2">
            <a:extLst>
              <a:ext uri="{FF2B5EF4-FFF2-40B4-BE49-F238E27FC236}">
                <a16:creationId xmlns:a16="http://schemas.microsoft.com/office/drawing/2014/main" id="{C4830016-1DF4-689A-F9EB-BC7B25C0AB64}"/>
              </a:ext>
            </a:extLst>
          </p:cNvPr>
          <p:cNvSpPr>
            <a:spLocks noGrp="1"/>
          </p:cNvSpPr>
          <p:nvPr/>
        </p:nvSpPr>
        <p:spPr bwMode="auto">
          <a:xfrm>
            <a:off x="663514" y="975019"/>
            <a:ext cx="8263109" cy="3696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1600" b="1" dirty="0">
                <a:latin typeface="Times New Roman"/>
                <a:ea typeface="ＭＳ Ｐゴシック"/>
                <a:cs typeface="Times New Roman"/>
              </a:rPr>
              <a:t>Authors: </a:t>
            </a:r>
            <a:r>
              <a:rPr lang="en-IN" sz="1600" dirty="0">
                <a:latin typeface="Times New Roman"/>
                <a:ea typeface="ＭＳ Ｐゴシック"/>
                <a:cs typeface="Times New Roman"/>
              </a:rPr>
              <a:t>ELISABETH TCHAPTCHET, ELIE FUTE TAGNE, JAIME ACOSTA and DANDA B. RAWAT </a:t>
            </a:r>
            <a:endParaRPr lang="en-US" sz="1600" dirty="0">
              <a:latin typeface="Times New Roman"/>
              <a:ea typeface="ＭＳ Ｐゴシック"/>
              <a:cs typeface="Times New Roman"/>
            </a:endParaRPr>
          </a:p>
          <a:p>
            <a:pPr marL="0" indent="0">
              <a:buNone/>
            </a:pPr>
            <a:endParaRPr lang="en-IN" sz="1600" dirty="0">
              <a:latin typeface="Times New Roman"/>
              <a:cs typeface="Times New Roman"/>
            </a:endParaRPr>
          </a:p>
          <a:p>
            <a:pPr marL="0" indent="0">
              <a:buNone/>
            </a:pPr>
            <a:r>
              <a:rPr lang="en-US" sz="1600" dirty="0">
                <a:latin typeface="Times New Roman"/>
                <a:ea typeface="ＭＳ Ｐゴシック"/>
                <a:cs typeface="Times New Roman"/>
              </a:rPr>
              <a:t>The paper introduces a novel deepfake detection method using iris analysis, focusing on the natural characteristics of the human iris, such as shape and light reflections, to identify inconsistencies in GAN-generated images. Experimental results demonstrate the proposed method’s high accuracy and effectiveness</a:t>
            </a:r>
          </a:p>
          <a:p>
            <a:pPr marL="0" indent="0">
              <a:buNone/>
            </a:pPr>
            <a:endParaRPr lang="en-US" sz="1600" dirty="0">
              <a:latin typeface="Times New Roman"/>
              <a:ea typeface="ＭＳ Ｐゴシック"/>
              <a:cs typeface="Times New Roman"/>
            </a:endParaRPr>
          </a:p>
          <a:p>
            <a:pPr marL="0" indent="0">
              <a:buNone/>
            </a:pPr>
            <a:r>
              <a:rPr lang="en-US" sz="1600" b="1" dirty="0">
                <a:latin typeface="Times New Roman"/>
                <a:ea typeface="ＭＳ Ｐゴシック"/>
                <a:cs typeface="Times New Roman"/>
              </a:rPr>
              <a:t>Challenges Faced:</a:t>
            </a:r>
            <a:endParaRPr lang="en-US" sz="1600" dirty="0">
              <a:latin typeface="Times New Roman"/>
              <a:ea typeface="ＭＳ Ｐゴシック"/>
              <a:cs typeface="Times New Roman"/>
            </a:endParaRPr>
          </a:p>
          <a:p>
            <a:pPr>
              <a:buFont typeface="Arial"/>
            </a:pPr>
            <a:r>
              <a:rPr lang="en-US" sz="1600" dirty="0">
                <a:latin typeface="Times New Roman"/>
                <a:ea typeface="ＭＳ Ｐゴシック"/>
                <a:cs typeface="Times New Roman"/>
              </a:rPr>
              <a:t>High initial cost </a:t>
            </a:r>
          </a:p>
          <a:p>
            <a:pPr>
              <a:buFont typeface="Arial"/>
            </a:pPr>
            <a:r>
              <a:rPr lang="en-US" sz="1600" dirty="0">
                <a:latin typeface="Times New Roman"/>
                <a:ea typeface="ＭＳ Ｐゴシック"/>
                <a:cs typeface="Times New Roman"/>
              </a:rPr>
              <a:t>Iris recognition is still being a lack</a:t>
            </a:r>
          </a:p>
          <a:p>
            <a:pPr>
              <a:buFont typeface="Arial"/>
            </a:pPr>
            <a:r>
              <a:rPr lang="en-US" sz="1600" dirty="0">
                <a:latin typeface="Times New Roman"/>
                <a:ea typeface="ＭＳ Ｐゴシック"/>
                <a:cs typeface="Times New Roman"/>
              </a:rPr>
              <a:t>Not optimized for Mobiles </a:t>
            </a:r>
          </a:p>
          <a:p>
            <a:pPr>
              <a:buFont typeface="Arial"/>
            </a:pPr>
            <a:r>
              <a:rPr lang="en-US" sz="1600" dirty="0">
                <a:latin typeface="Times New Roman"/>
                <a:ea typeface="ＭＳ Ｐゴシック"/>
                <a:cs typeface="Times New Roman"/>
              </a:rPr>
              <a:t>Lack of real world testing</a:t>
            </a:r>
          </a:p>
          <a:p>
            <a:pPr marL="0" indent="0">
              <a:buNone/>
            </a:pPr>
            <a:endParaRPr lang="en-IN" sz="1600" dirty="0">
              <a:latin typeface="Times New Roman"/>
              <a:ea typeface="ＭＳ Ｐゴシック"/>
              <a:cs typeface="Times New Roman"/>
            </a:endParaRPr>
          </a:p>
        </p:txBody>
      </p:sp>
    </p:spTree>
    <p:extLst>
      <p:ext uri="{BB962C8B-B14F-4D97-AF65-F5344CB8AC3E}">
        <p14:creationId xmlns:p14="http://schemas.microsoft.com/office/powerpoint/2010/main" val="35142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6A8AA-4E0A-D938-93C4-4F735057B0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C466314-1FF4-97C0-D3AC-1C47B64DE617}"/>
              </a:ext>
            </a:extLst>
          </p:cNvPr>
          <p:cNvSpPr txBox="1"/>
          <p:nvPr/>
        </p:nvSpPr>
        <p:spPr>
          <a:xfrm>
            <a:off x="478300" y="18352"/>
            <a:ext cx="5542671" cy="600164"/>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a:p>
            <a:endParaRPr lang="en-US" sz="1100" dirty="0">
              <a:latin typeface="Times New Roman"/>
              <a:cs typeface="Times New Roman"/>
            </a:endParaRPr>
          </a:p>
          <a:p>
            <a:endParaRPr lang="en-US" sz="1100" dirty="0">
              <a:latin typeface="Times New Roman"/>
              <a:cs typeface="Times New Roman"/>
            </a:endParaRPr>
          </a:p>
        </p:txBody>
      </p:sp>
      <p:sp>
        <p:nvSpPr>
          <p:cNvPr id="4" name="TextBox 3">
            <a:extLst>
              <a:ext uri="{FF2B5EF4-FFF2-40B4-BE49-F238E27FC236}">
                <a16:creationId xmlns:a16="http://schemas.microsoft.com/office/drawing/2014/main" id="{CB2832E5-A22D-60E5-4060-AD88D6B9F201}"/>
              </a:ext>
            </a:extLst>
          </p:cNvPr>
          <p:cNvSpPr txBox="1"/>
          <p:nvPr/>
        </p:nvSpPr>
        <p:spPr>
          <a:xfrm>
            <a:off x="406810" y="4856504"/>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
        <p:nvSpPr>
          <p:cNvPr id="5" name="Title 1">
            <a:extLst>
              <a:ext uri="{FF2B5EF4-FFF2-40B4-BE49-F238E27FC236}">
                <a16:creationId xmlns:a16="http://schemas.microsoft.com/office/drawing/2014/main" id="{6358AB28-CF1F-9F62-B44E-28CF531B7380}"/>
              </a:ext>
            </a:extLst>
          </p:cNvPr>
          <p:cNvSpPr>
            <a:spLocks noGrp="1"/>
          </p:cNvSpPr>
          <p:nvPr/>
        </p:nvSpPr>
        <p:spPr bwMode="auto">
          <a:xfrm>
            <a:off x="1288928" y="439487"/>
            <a:ext cx="6864471" cy="4492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r>
              <a:rPr lang="en-US" sz="1600" b="1" dirty="0">
                <a:latin typeface="Times New Roman"/>
                <a:ea typeface="ＭＳ Ｐゴシック"/>
                <a:cs typeface="Times New Roman"/>
              </a:rPr>
              <a:t>Deepfake Detection Based on Visual Lip-sync Match and Blink Rate</a:t>
            </a:r>
            <a:endParaRPr lang="en-US" sz="1600" dirty="0">
              <a:latin typeface="Times New Roman"/>
              <a:ea typeface="ＭＳ Ｐゴシック"/>
              <a:cs typeface="Times New Roman"/>
            </a:endParaRPr>
          </a:p>
          <a:p>
            <a:endParaRPr lang="en-US" sz="1800" b="1" dirty="0">
              <a:latin typeface="Times New Roman"/>
              <a:ea typeface="ＭＳ Ｐゴシック"/>
              <a:cs typeface="Times New Roman"/>
            </a:endParaRPr>
          </a:p>
        </p:txBody>
      </p:sp>
      <p:sp>
        <p:nvSpPr>
          <p:cNvPr id="6" name="Content Placeholder 2">
            <a:extLst>
              <a:ext uri="{FF2B5EF4-FFF2-40B4-BE49-F238E27FC236}">
                <a16:creationId xmlns:a16="http://schemas.microsoft.com/office/drawing/2014/main" id="{20555E77-80AD-9883-E3F8-2B5BE7F11174}"/>
              </a:ext>
            </a:extLst>
          </p:cNvPr>
          <p:cNvSpPr>
            <a:spLocks noGrp="1"/>
          </p:cNvSpPr>
          <p:nvPr/>
        </p:nvSpPr>
        <p:spPr bwMode="auto">
          <a:xfrm>
            <a:off x="663514" y="975019"/>
            <a:ext cx="8263109" cy="3696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1600" b="1" dirty="0">
                <a:latin typeface="Times New Roman"/>
                <a:ea typeface="ＭＳ Ｐゴシック"/>
                <a:cs typeface="Times New Roman"/>
              </a:rPr>
              <a:t>Authors: </a:t>
            </a:r>
            <a:r>
              <a:rPr lang="en-IN" sz="1600" dirty="0">
                <a:latin typeface="Times New Roman"/>
                <a:ea typeface="ＭＳ Ｐゴシック"/>
                <a:cs typeface="Times New Roman"/>
              </a:rPr>
              <a:t>Abdullah Ali Alshehri, Tyler Daws, and Soundararajan Ezekiel </a:t>
            </a:r>
            <a:endParaRPr lang="en-US" sz="1600" dirty="0">
              <a:latin typeface="Times New Roman"/>
              <a:ea typeface="ＭＳ Ｐゴシック"/>
              <a:cs typeface="Times New Roman"/>
            </a:endParaRPr>
          </a:p>
          <a:p>
            <a:pPr marL="0" indent="0">
              <a:buNone/>
            </a:pPr>
            <a:endParaRPr lang="en-US" sz="1600" dirty="0">
              <a:latin typeface="Times New Roman"/>
              <a:cs typeface="Times New Roman"/>
            </a:endParaRPr>
          </a:p>
          <a:p>
            <a:pPr marL="0" indent="0">
              <a:buNone/>
            </a:pPr>
            <a:r>
              <a:rPr lang="en-US" sz="1600" dirty="0">
                <a:latin typeface="Times New Roman"/>
                <a:ea typeface="ＭＳ Ｐゴシック"/>
                <a:cs typeface="Times New Roman"/>
              </a:rPr>
              <a:t>The goal is to develop a user-friendly platform that enables non-experts to upload videos for deepfake detection. By combining two advanced models visual lip-sync matching and blink rate analysis into a single, accessible interface, the platform aims to enhance detection accuracy.</a:t>
            </a:r>
          </a:p>
          <a:p>
            <a:pPr marL="0" indent="0">
              <a:buNone/>
            </a:pPr>
            <a:endParaRPr lang="en-US" sz="1600" b="1" dirty="0">
              <a:latin typeface="Times New Roman"/>
              <a:ea typeface="ＭＳ Ｐゴシック"/>
              <a:cs typeface="Times New Roman"/>
            </a:endParaRPr>
          </a:p>
          <a:p>
            <a:pPr marL="0" indent="0">
              <a:buNone/>
            </a:pPr>
            <a:r>
              <a:rPr lang="en-US" sz="1600" b="1" dirty="0">
                <a:latin typeface="Times New Roman"/>
                <a:ea typeface="ＭＳ Ｐゴシック"/>
                <a:cs typeface="Times New Roman"/>
              </a:rPr>
              <a:t>Challenges Faced:</a:t>
            </a:r>
            <a:endParaRPr lang="en-US" sz="1600" dirty="0">
              <a:latin typeface="Times New Roman"/>
              <a:ea typeface="ＭＳ Ｐゴシック"/>
              <a:cs typeface="Times New Roman"/>
            </a:endParaRPr>
          </a:p>
          <a:p>
            <a:pPr>
              <a:buFont typeface="Arial"/>
            </a:pPr>
            <a:r>
              <a:rPr lang="en-US" sz="1600" dirty="0">
                <a:latin typeface="Times New Roman"/>
                <a:ea typeface="ＭＳ Ｐゴシック"/>
                <a:cs typeface="Times New Roman"/>
              </a:rPr>
              <a:t>Implementation cost </a:t>
            </a:r>
          </a:p>
          <a:p>
            <a:pPr>
              <a:buFont typeface="Arial"/>
            </a:pPr>
            <a:r>
              <a:rPr lang="en-US" sz="1600" dirty="0">
                <a:latin typeface="Times New Roman"/>
                <a:ea typeface="ＭＳ Ｐゴシック"/>
                <a:cs typeface="Times New Roman"/>
              </a:rPr>
              <a:t>Integration challenges</a:t>
            </a:r>
          </a:p>
          <a:p>
            <a:pPr>
              <a:buFont typeface="Arial"/>
            </a:pPr>
            <a:r>
              <a:rPr lang="en-US" sz="1600" dirty="0">
                <a:latin typeface="Times New Roman"/>
                <a:ea typeface="ＭＳ Ｐゴシック"/>
                <a:cs typeface="Times New Roman"/>
              </a:rPr>
              <a:t>Not optimized for Mobiles </a:t>
            </a:r>
          </a:p>
          <a:p>
            <a:pPr>
              <a:buFont typeface="Arial"/>
            </a:pPr>
            <a:r>
              <a:rPr lang="en-US" sz="1600" dirty="0">
                <a:latin typeface="Times New Roman"/>
                <a:ea typeface="ＭＳ Ｐゴシック"/>
                <a:cs typeface="Times New Roman"/>
              </a:rPr>
              <a:t>Data storage concerns</a:t>
            </a:r>
          </a:p>
          <a:p>
            <a:pPr marL="0" indent="0">
              <a:buNone/>
            </a:pPr>
            <a:endParaRPr lang="en-IN" sz="1600" dirty="0">
              <a:latin typeface="Times New Roman"/>
              <a:ea typeface="ＭＳ Ｐゴシック"/>
            </a:endParaRPr>
          </a:p>
        </p:txBody>
      </p:sp>
    </p:spTree>
    <p:extLst>
      <p:ext uri="{BB962C8B-B14F-4D97-AF65-F5344CB8AC3E}">
        <p14:creationId xmlns:p14="http://schemas.microsoft.com/office/powerpoint/2010/main" val="927214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CE6EF-8734-E513-3482-79BE210CB4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C47B79F-1D9C-82E2-E0B2-DD5165B71F1B}"/>
              </a:ext>
            </a:extLst>
          </p:cNvPr>
          <p:cNvSpPr txBox="1"/>
          <p:nvPr/>
        </p:nvSpPr>
        <p:spPr>
          <a:xfrm>
            <a:off x="478300" y="18352"/>
            <a:ext cx="5542671" cy="261610"/>
          </a:xfrm>
          <a:prstGeom prst="rect">
            <a:avLst/>
          </a:prstGeom>
          <a:noFill/>
        </p:spPr>
        <p:txBody>
          <a:bodyPr wrap="square" lIns="91440" tIns="45720" rIns="91440" bIns="45720" anchor="t">
            <a:spAutoFit/>
          </a:bodyPr>
          <a:lstStyle/>
          <a:p>
            <a:r>
              <a:rPr lang="en-US" sz="1100" dirty="0">
                <a:latin typeface="Times New Roman"/>
                <a:cs typeface="Times New Roman"/>
              </a:rPr>
              <a:t>AI-BASED DEEPFAKE DETECTION USING IRIS RECOGNITION</a:t>
            </a:r>
          </a:p>
        </p:txBody>
      </p:sp>
      <p:sp>
        <p:nvSpPr>
          <p:cNvPr id="4" name="TextBox 3">
            <a:extLst>
              <a:ext uri="{FF2B5EF4-FFF2-40B4-BE49-F238E27FC236}">
                <a16:creationId xmlns:a16="http://schemas.microsoft.com/office/drawing/2014/main" id="{DD8B32AE-D3AC-4626-C136-A3C30DC9CE26}"/>
              </a:ext>
            </a:extLst>
          </p:cNvPr>
          <p:cNvSpPr txBox="1"/>
          <p:nvPr/>
        </p:nvSpPr>
        <p:spPr>
          <a:xfrm>
            <a:off x="406810" y="4856504"/>
            <a:ext cx="8616463" cy="261610"/>
          </a:xfrm>
          <a:prstGeom prst="rect">
            <a:avLst/>
          </a:prstGeom>
          <a:noFill/>
        </p:spPr>
        <p:txBody>
          <a:bodyPr wrap="square" lIns="91440" tIns="45720" rIns="91440" bIns="45720" anchor="t">
            <a:spAutoFit/>
          </a:bodyPr>
          <a:lstStyle/>
          <a:p>
            <a:r>
              <a:rPr lang="en-US" sz="1100" dirty="0">
                <a:latin typeface="Times New Roman"/>
                <a:cs typeface="Times New Roman"/>
              </a:rPr>
              <a:t>Dept. of CSE (AI&amp;ML), Dr. TTIT, KGF                                                                                                                                                               </a:t>
            </a:r>
            <a:endParaRPr lang="en-IN" sz="1100" dirty="0">
              <a:latin typeface="Times New Roman"/>
              <a:cs typeface="Times New Roman"/>
            </a:endParaRPr>
          </a:p>
        </p:txBody>
      </p:sp>
      <p:sp>
        <p:nvSpPr>
          <p:cNvPr id="5" name="Title 1">
            <a:extLst>
              <a:ext uri="{FF2B5EF4-FFF2-40B4-BE49-F238E27FC236}">
                <a16:creationId xmlns:a16="http://schemas.microsoft.com/office/drawing/2014/main" id="{4844F4D6-E313-27B6-40AA-21120A814622}"/>
              </a:ext>
            </a:extLst>
          </p:cNvPr>
          <p:cNvSpPr>
            <a:spLocks noGrp="1"/>
          </p:cNvSpPr>
          <p:nvPr/>
        </p:nvSpPr>
        <p:spPr bwMode="auto">
          <a:xfrm>
            <a:off x="1288928" y="439487"/>
            <a:ext cx="6864471" cy="44926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a:lstStyle>
          <a:p>
            <a:r>
              <a:rPr lang="en-US" sz="1800" b="1" dirty="0">
                <a:latin typeface="Times New Roman"/>
                <a:ea typeface="ＭＳ Ｐゴシック"/>
                <a:cs typeface="Times New Roman"/>
              </a:rPr>
              <a:t>Deep convolutional neural networks for face and iris</a:t>
            </a:r>
            <a:br>
              <a:rPr lang="en-US" sz="1800" b="1" dirty="0">
                <a:latin typeface="Times New Roman"/>
                <a:ea typeface="ＭＳ Ｐゴシック"/>
                <a:cs typeface="Times New Roman"/>
              </a:rPr>
            </a:br>
            <a:r>
              <a:rPr lang="en-US" sz="1800" b="1" dirty="0">
                <a:latin typeface="Times New Roman"/>
                <a:ea typeface="ＭＳ Ｐゴシック"/>
                <a:cs typeface="Times New Roman"/>
              </a:rPr>
              <a:t>presentation attack detection</a:t>
            </a:r>
            <a:endParaRPr lang="en-US" sz="1800" dirty="0">
              <a:latin typeface="Times New Roman"/>
              <a:ea typeface="ＭＳ Ｐゴシック"/>
              <a:cs typeface="Times New Roman"/>
            </a:endParaRPr>
          </a:p>
          <a:p>
            <a:endParaRPr lang="en-US" sz="1600" b="1" dirty="0">
              <a:latin typeface="Times New Roman"/>
              <a:ea typeface="ＭＳ Ｐゴシック"/>
              <a:cs typeface="Times New Roman"/>
            </a:endParaRPr>
          </a:p>
        </p:txBody>
      </p:sp>
      <p:sp>
        <p:nvSpPr>
          <p:cNvPr id="6" name="Content Placeholder 2">
            <a:extLst>
              <a:ext uri="{FF2B5EF4-FFF2-40B4-BE49-F238E27FC236}">
                <a16:creationId xmlns:a16="http://schemas.microsoft.com/office/drawing/2014/main" id="{927C4646-DDCE-1F75-0921-51749D220C4F}"/>
              </a:ext>
            </a:extLst>
          </p:cNvPr>
          <p:cNvSpPr>
            <a:spLocks noGrp="1"/>
          </p:cNvSpPr>
          <p:nvPr/>
        </p:nvSpPr>
        <p:spPr bwMode="auto">
          <a:xfrm>
            <a:off x="663514" y="975019"/>
            <a:ext cx="8263109" cy="36966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IN" sz="1600" b="1" dirty="0">
                <a:latin typeface="Times New Roman"/>
                <a:ea typeface="ＭＳ Ｐゴシック"/>
                <a:cs typeface="Times New Roman"/>
              </a:rPr>
              <a:t>Authors: </a:t>
            </a:r>
            <a:r>
              <a:rPr lang="en-IN" sz="1600" dirty="0">
                <a:latin typeface="Times New Roman"/>
                <a:ea typeface="ＭＳ Ｐゴシック"/>
                <a:cs typeface="Times New Roman"/>
              </a:rPr>
              <a:t>Yomna Safaa El-Din, Mohamed N. Moustafa and Hani Mahd</a:t>
            </a:r>
            <a:endParaRPr lang="en-US" sz="1600" dirty="0">
              <a:latin typeface="Times New Roman"/>
              <a:ea typeface="ＭＳ Ｐゴシック"/>
              <a:cs typeface="Times New Roman"/>
            </a:endParaRPr>
          </a:p>
          <a:p>
            <a:pPr marL="0" indent="0">
              <a:buNone/>
            </a:pPr>
            <a:endParaRPr lang="en-IN" sz="1600" dirty="0">
              <a:latin typeface="Times New Roman"/>
              <a:cs typeface="Times New Roman"/>
            </a:endParaRPr>
          </a:p>
          <a:p>
            <a:pPr marL="0" indent="0">
              <a:buNone/>
            </a:pPr>
            <a:r>
              <a:rPr lang="en-US" sz="1600" dirty="0">
                <a:latin typeface="Times New Roman"/>
                <a:ea typeface="ＭＳ Ｐゴシック"/>
                <a:cs typeface="Times New Roman"/>
              </a:rPr>
              <a:t>This paper surveys recent PAD approaches, including active and passive methods, and evaluates the effectiveness of CNNs in face and iris spoof detection. It compares different fine-tuning strategies on multiple benchmark datasets and explores the feasibility of a single CNN model trained for both face and iris PAD.</a:t>
            </a:r>
          </a:p>
          <a:p>
            <a:pPr marL="0" indent="0">
              <a:buNone/>
            </a:pPr>
            <a:endParaRPr lang="en-US" sz="1600" dirty="0">
              <a:latin typeface="Times New Roman"/>
              <a:ea typeface="ＭＳ Ｐゴシック"/>
              <a:cs typeface="Times New Roman"/>
            </a:endParaRPr>
          </a:p>
          <a:p>
            <a:pPr marL="0" indent="0">
              <a:buNone/>
            </a:pPr>
            <a:r>
              <a:rPr lang="en-US" sz="1600" b="1" dirty="0">
                <a:latin typeface="Times New Roman"/>
                <a:ea typeface="ＭＳ Ｐゴシック"/>
                <a:cs typeface="Times New Roman"/>
              </a:rPr>
              <a:t>Challenges Faced:</a:t>
            </a:r>
            <a:endParaRPr lang="en-US" sz="1600" dirty="0">
              <a:latin typeface="Times New Roman"/>
              <a:ea typeface="ＭＳ Ｐゴシック"/>
              <a:cs typeface="Times New Roman"/>
            </a:endParaRPr>
          </a:p>
          <a:p>
            <a:pPr>
              <a:buFont typeface="Arial"/>
            </a:pPr>
            <a:r>
              <a:rPr lang="en-US" sz="1600" dirty="0">
                <a:latin typeface="Times New Roman"/>
                <a:ea typeface="ＭＳ Ｐゴシック"/>
                <a:cs typeface="Times New Roman"/>
              </a:rPr>
              <a:t>High initial cost </a:t>
            </a:r>
          </a:p>
          <a:p>
            <a:pPr>
              <a:buFont typeface="Arial"/>
            </a:pPr>
            <a:r>
              <a:rPr lang="en-US" sz="1600" dirty="0">
                <a:latin typeface="Times New Roman"/>
                <a:ea typeface="ＭＳ Ｐゴシック"/>
                <a:cs typeface="Times New Roman"/>
              </a:rPr>
              <a:t>Potential for bias</a:t>
            </a:r>
          </a:p>
          <a:p>
            <a:pPr>
              <a:buFont typeface="Arial"/>
            </a:pPr>
            <a:r>
              <a:rPr lang="en-US" sz="1600" dirty="0">
                <a:latin typeface="Times New Roman"/>
                <a:ea typeface="ＭＳ Ｐゴシック"/>
                <a:cs typeface="Times New Roman"/>
              </a:rPr>
              <a:t>Not optimized for Mobiles </a:t>
            </a:r>
          </a:p>
          <a:p>
            <a:pPr>
              <a:buFont typeface="Arial"/>
            </a:pPr>
            <a:r>
              <a:rPr lang="en-US" sz="1600" dirty="0">
                <a:latin typeface="Times New Roman"/>
                <a:ea typeface="ＭＳ Ｐゴシック"/>
                <a:cs typeface="Times New Roman"/>
              </a:rPr>
              <a:t>Privacy concerns</a:t>
            </a:r>
          </a:p>
          <a:p>
            <a:pPr marL="0" indent="0">
              <a:buNone/>
            </a:pPr>
            <a:endParaRPr lang="en-IN" sz="1600" dirty="0">
              <a:latin typeface="Times New Roman"/>
              <a:ea typeface="ＭＳ Ｐゴシック"/>
              <a:cs typeface="Times New Roman"/>
            </a:endParaRPr>
          </a:p>
        </p:txBody>
      </p:sp>
    </p:spTree>
    <p:extLst>
      <p:ext uri="{BB962C8B-B14F-4D97-AF65-F5344CB8AC3E}">
        <p14:creationId xmlns:p14="http://schemas.microsoft.com/office/powerpoint/2010/main" val="1236590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1258</TotalTime>
  <Words>2414</Words>
  <Application>Microsoft Office PowerPoint</Application>
  <PresentationFormat>On-screen Show (16:9)</PresentationFormat>
  <Paragraphs>333</Paragraphs>
  <Slides>21</Slides>
  <Notes>3</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SlideMake.com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Gas Detective System,motivation For Selection,disadvantages,problem Definition,abstract</dc:title>
  <dc:subject>Iot Based Gas Detective System,motivation For Selection,disadvantages,problem Definition,abstract</dc:subject>
  <dc:creator>SlideMake.com</dc:creator>
  <cp:lastModifiedBy>Yogitha</cp:lastModifiedBy>
  <cp:revision>284</cp:revision>
  <dcterms:created xsi:type="dcterms:W3CDTF">2024-09-26T06:24:25Z</dcterms:created>
  <dcterms:modified xsi:type="dcterms:W3CDTF">2025-05-11T17:20:03Z</dcterms:modified>
</cp:coreProperties>
</file>