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724F3A6-87CD-4CE0-A012-76B4E8967303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1/13/2020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7FF9E7F-1E95-46A6-9617-DEE8527DEFAD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9A6F920-C48F-440D-AEFF-A3CCCB682A3B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1/13/2020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175337F-F8E7-44EE-8573-6C7AA1173E2F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6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anchor="b">
            <a:normAutofit fontScale="71000"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52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Haga clic para modificar los estilos de texto del patrón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Segundo nivel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Tercer nivel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Cuarto nivel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Quinto nivel</a:t>
            </a: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</a:rPr>
              <a:t>Haga clic para modificar los estilos de texto del patrón</a:t>
            </a:r>
            <a:endParaRPr lang="en-US" sz="15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dt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D765D4-D448-4F64-92EC-238AE040D82D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1/13/2020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ftr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3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3E000F0-772A-4D6D-AA1B-BAB5046BA502}" type="slidenum">
              <a:rPr lang="en-US" sz="1050" b="0" strike="noStrike" spc="-1">
                <a:solidFill>
                  <a:srgbClr val="344068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66680" y="1945915"/>
            <a:ext cx="10058040" cy="205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ctr">
              <a:lnSpc>
                <a:spcPct val="85000"/>
              </a:lnSpc>
            </a:pPr>
            <a:r>
              <a:rPr lang="en-US" sz="8000" b="0" strike="noStrike" spc="-52" dirty="0">
                <a:solidFill>
                  <a:srgbClr val="12171B"/>
                </a:solidFill>
                <a:latin typeface="Arial Nova Cond"/>
              </a:rPr>
              <a:t>Sprint #4</a:t>
            </a:r>
            <a:br>
              <a:rPr dirty="0"/>
            </a:br>
            <a:r>
              <a:rPr lang="en-US" sz="8000" b="0" strike="noStrike" spc="-52" dirty="0">
                <a:solidFill>
                  <a:srgbClr val="12171B"/>
                </a:solidFill>
                <a:latin typeface="Arial Nova Cond"/>
              </a:rPr>
              <a:t>Demo</a:t>
            </a:r>
            <a:endParaRPr lang="en-US" sz="8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066680" y="4658760"/>
            <a:ext cx="10058040" cy="155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9">
                <a:solidFill>
                  <a:srgbClr val="344068"/>
                </a:solidFill>
                <a:latin typeface="Arial Nova Cond"/>
              </a:rPr>
              <a:t>Software engineering II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9">
                <a:solidFill>
                  <a:srgbClr val="344068"/>
                </a:solidFill>
                <a:latin typeface="Arial Nova Cond"/>
              </a:rPr>
              <a:t>Politecnico di Torino, a. y. 2019/2020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9">
                <a:solidFill>
                  <a:srgbClr val="344068"/>
                </a:solidFill>
                <a:latin typeface="Arial Nova Cond"/>
              </a:rPr>
              <a:t>Group F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cap="all" spc="-1">
                <a:solidFill>
                  <a:srgbClr val="FFFFFF"/>
                </a:solidFill>
                <a:latin typeface="Arial Nova Cond"/>
              </a:rPr>
              <a:t>SE2 - Group F @ PoliTo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810440" y="722160"/>
            <a:ext cx="85708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12171B"/>
                </a:solidFill>
                <a:latin typeface="Arial Nova Cond"/>
              </a:rPr>
              <a:t>STORIES AND POINTS</a:t>
            </a:r>
            <a:endParaRPr lang="en-US" sz="6000" b="0" strike="noStrike" spc="-1">
              <a:latin typeface="Arial"/>
            </a:endParaRPr>
          </a:p>
        </p:txBody>
      </p:sp>
      <p:graphicFrame>
        <p:nvGraphicFramePr>
          <p:cNvPr id="145" name="Table 4"/>
          <p:cNvGraphicFramePr/>
          <p:nvPr>
            <p:extLst>
              <p:ext uri="{D42A27DB-BD31-4B8C-83A1-F6EECF244321}">
                <p14:modId xmlns:p14="http://schemas.microsoft.com/office/powerpoint/2010/main" val="376957510"/>
              </p:ext>
            </p:extLst>
          </p:nvPr>
        </p:nvGraphicFramePr>
        <p:xfrm>
          <a:off x="2756880" y="2015280"/>
          <a:ext cx="6809400" cy="2872800"/>
        </p:xfrm>
        <a:graphic>
          <a:graphicData uri="http://schemas.openxmlformats.org/drawingml/2006/table">
            <a:tbl>
              <a:tblPr/>
              <a:tblGrid>
                <a:gridCol w="22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760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Committed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Implemented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Stories</a:t>
                      </a:r>
                      <a:endParaRPr lang="en-US" sz="2800" b="1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800" b="1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Points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CustomShape 5"/>
          <p:cNvSpPr/>
          <p:nvPr/>
        </p:nvSpPr>
        <p:spPr>
          <a:xfrm>
            <a:off x="2842560" y="5359320"/>
            <a:ext cx="45439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 fixes from previous sprint are not included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4983120" y="1903680"/>
            <a:ext cx="6574680" cy="1074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 dirty="0">
                <a:solidFill>
                  <a:srgbClr val="404040"/>
                </a:solidFill>
                <a:latin typeface="Calibri Light"/>
              </a:rPr>
              <a:t>STORY 18</a:t>
            </a:r>
            <a:br>
              <a:rPr dirty="0"/>
            </a:b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phic 6"/>
          <p:cNvPicPr/>
          <p:nvPr/>
        </p:nvPicPr>
        <p:blipFill>
          <a:blip r:embed="rId2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53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7"/>
          <p:cNvSpPr txBox="1"/>
          <p:nvPr/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>
                <a:solidFill>
                  <a:srgbClr val="404040"/>
                </a:solidFill>
                <a:latin typeface="Calibri"/>
              </a:rPr>
              <a:t>As a</a:t>
            </a:r>
            <a:r>
              <a:rPr lang="en-US" sz="2400" b="0" strike="noStrike" cap="all" spc="199" dirty="0">
                <a:solidFill>
                  <a:srgbClr val="404040"/>
                </a:solidFill>
                <a:latin typeface="Calibri"/>
              </a:rPr>
              <a:t> teacher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>
                <a:solidFill>
                  <a:srgbClr val="404040"/>
                </a:solidFill>
                <a:latin typeface="Calibri"/>
              </a:rPr>
              <a:t>I want to</a:t>
            </a:r>
            <a:r>
              <a:rPr lang="en-US" sz="2400" b="0" strike="noStrike" cap="all" spc="199" dirty="0">
                <a:solidFill>
                  <a:srgbClr val="404040"/>
                </a:solidFill>
                <a:latin typeface="Calibri"/>
              </a:rPr>
              <a:t> WRITE A NOTE TO PARENTS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>
                <a:solidFill>
                  <a:srgbClr val="404040"/>
                </a:solidFill>
                <a:latin typeface="Calibri"/>
              </a:rPr>
              <a:t>so that </a:t>
            </a:r>
            <a:r>
              <a:rPr lang="en-US" sz="2400" b="0" strike="noStrike" cap="all" spc="199" dirty="0">
                <a:solidFill>
                  <a:srgbClr val="404040"/>
                </a:solidFill>
                <a:latin typeface="Calibri"/>
              </a:rPr>
              <a:t>I CAN SIGNAL INAPPROPRIATE BEHAVIORS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900" b="0" strike="noStrike" cap="all" spc="-1">
                <a:solidFill>
                  <a:srgbClr val="FFFFFF"/>
                </a:solidFill>
                <a:latin typeface="Calibri"/>
              </a:rPr>
              <a:t>SE2 - Group F @ PoliTo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5"/>
          <p:cNvSpPr txBox="1"/>
          <p:nvPr/>
        </p:nvSpPr>
        <p:spPr>
          <a:xfrm>
            <a:off x="4983120" y="159372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 dirty="0">
                <a:solidFill>
                  <a:srgbClr val="404040"/>
                </a:solidFill>
                <a:latin typeface="Calibri Light"/>
              </a:rPr>
              <a:t>STORY 20</a:t>
            </a:r>
            <a:br>
              <a:rPr dirty="0"/>
            </a:b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7"/>
          <p:cNvSpPr txBox="1"/>
          <p:nvPr/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>
                <a:solidFill>
                  <a:srgbClr val="404040"/>
                </a:solidFill>
                <a:latin typeface="Calibri"/>
              </a:rPr>
              <a:t>As a</a:t>
            </a:r>
            <a:r>
              <a:rPr lang="en-US" sz="2400" b="0" strike="noStrike" cap="all" spc="199" dirty="0">
                <a:solidFill>
                  <a:srgbClr val="404040"/>
                </a:solidFill>
                <a:latin typeface="Calibri"/>
              </a:rPr>
              <a:t> class coordinatING teacher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1" strike="noStrike" cap="all" spc="199" dirty="0">
                <a:solidFill>
                  <a:srgbClr val="404040"/>
                </a:solidFill>
                <a:latin typeface="Calibri"/>
              </a:rPr>
              <a:t>I want to</a:t>
            </a:r>
            <a:r>
              <a:rPr lang="en-US" sz="2400" b="0" strike="noStrike" cap="all" spc="199" dirty="0">
                <a:solidFill>
                  <a:srgbClr val="404040"/>
                </a:solidFill>
                <a:latin typeface="Calibri"/>
              </a:rPr>
              <a:t> publish the final grades of the term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900" b="0" strike="noStrike" cap="all" spc="-1">
                <a:solidFill>
                  <a:srgbClr val="FFFFFF"/>
                </a:solidFill>
                <a:latin typeface="Calibri"/>
              </a:rPr>
              <a:t>SE2 - Group F @ PoliTo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66E455AD-DAE6-40B7-9757-43DBEF8E33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4983120" y="161424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 dirty="0">
                <a:solidFill>
                  <a:srgbClr val="404040"/>
                </a:solidFill>
                <a:latin typeface="Calibri Light"/>
              </a:rPr>
              <a:t>STORY 16</a:t>
            </a:r>
            <a:br>
              <a:rPr dirty="0"/>
            </a:b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Shape 7"/>
          <p:cNvSpPr txBox="1"/>
          <p:nvPr/>
        </p:nvSpPr>
        <p:spPr>
          <a:xfrm>
            <a:off x="4829760" y="220680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AS A </a:t>
            </a:r>
            <a:r>
              <a:rPr lang="en-US" sz="2400" spc="299" dirty="0">
                <a:solidFill>
                  <a:srgbClr val="404040"/>
                </a:solidFill>
                <a:latin typeface="Calibri"/>
              </a:rPr>
              <a:t>PARENT 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I WANT TO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DOWNLOAD THE SUPPORT MATERIAL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SO THAT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MY CHILD CAN STUDY IT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900" b="0" strike="noStrike" cap="all" spc="-1">
                <a:solidFill>
                  <a:srgbClr val="FFFFFF"/>
                </a:solidFill>
                <a:latin typeface="Calibri"/>
              </a:rPr>
              <a:t>SE2 - Group F @ PoliTo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15" name="Gráfico 14" descr="Familia con niña">
            <a:extLst>
              <a:ext uri="{FF2B5EF4-FFF2-40B4-BE49-F238E27FC236}">
                <a16:creationId xmlns:a16="http://schemas.microsoft.com/office/drawing/2014/main" id="{02CC6EE7-A50E-4706-943E-25E2DF10A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00" y="1374004"/>
            <a:ext cx="3902604" cy="39026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4983120" y="161424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 dirty="0">
                <a:solidFill>
                  <a:srgbClr val="404040"/>
                </a:solidFill>
                <a:latin typeface="Calibri Light"/>
              </a:rPr>
              <a:t>STORY 17</a:t>
            </a:r>
            <a:br>
              <a:rPr dirty="0"/>
            </a:b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7"/>
          <p:cNvSpPr txBox="1"/>
          <p:nvPr/>
        </p:nvSpPr>
        <p:spPr>
          <a:xfrm>
            <a:off x="4829760" y="220680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AS A </a:t>
            </a:r>
            <a:r>
              <a:rPr lang="en-US" sz="2400" spc="299" dirty="0">
                <a:solidFill>
                  <a:srgbClr val="404040"/>
                </a:solidFill>
                <a:latin typeface="Calibri"/>
              </a:rPr>
              <a:t>PARENT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I WANT TO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READ THE OFFICIAL COMMUNICATIONS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SO THAT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I CAN BE INFORMED ON THE SCHOOL ACTIVITIES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900" b="0" strike="noStrike" cap="all" spc="-1">
                <a:solidFill>
                  <a:srgbClr val="FFFFFF"/>
                </a:solidFill>
                <a:latin typeface="Calibri"/>
              </a:rPr>
              <a:t>SE2 - Group F @ PoliTo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15" name="Gráfico 14" descr="Familia con niña">
            <a:extLst>
              <a:ext uri="{FF2B5EF4-FFF2-40B4-BE49-F238E27FC236}">
                <a16:creationId xmlns:a16="http://schemas.microsoft.com/office/drawing/2014/main" id="{B7BF597D-6F81-4AE1-921B-1230B427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00" y="1374004"/>
            <a:ext cx="3902604" cy="3902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4983120" y="161424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 dirty="0">
                <a:solidFill>
                  <a:srgbClr val="404040"/>
                </a:solidFill>
                <a:latin typeface="Calibri Light"/>
              </a:rPr>
              <a:t>STORY 19</a:t>
            </a:r>
            <a:br>
              <a:rPr dirty="0"/>
            </a:b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7"/>
          <p:cNvSpPr txBox="1"/>
          <p:nvPr/>
        </p:nvSpPr>
        <p:spPr>
          <a:xfrm>
            <a:off x="4829760" y="220680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AS A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PARENT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I WANT TO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ACCESS THE NOTES TO PARENTS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1" strike="noStrike" spc="299" dirty="0">
                <a:solidFill>
                  <a:srgbClr val="404040"/>
                </a:solidFill>
                <a:latin typeface="Calibri"/>
              </a:rPr>
              <a:t>SO THAT </a:t>
            </a:r>
            <a:r>
              <a:rPr lang="en-US" sz="2400" b="0" strike="noStrike" spc="299" dirty="0">
                <a:solidFill>
                  <a:srgbClr val="404040"/>
                </a:solidFill>
                <a:latin typeface="Calibri"/>
              </a:rPr>
              <a:t>I CAN MONITOR MY CHILD’S BEHAVIOR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900" b="0" strike="noStrike" cap="all" spc="-1">
                <a:solidFill>
                  <a:srgbClr val="FFFFFF"/>
                </a:solidFill>
                <a:latin typeface="Calibri"/>
              </a:rPr>
              <a:t>SE2 - Group F @ PoliTo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16" name="Gráfico 15" descr="Familia con niña">
            <a:extLst>
              <a:ext uri="{FF2B5EF4-FFF2-40B4-BE49-F238E27FC236}">
                <a16:creationId xmlns:a16="http://schemas.microsoft.com/office/drawing/2014/main" id="{E407B1BC-0F93-42C8-9406-71F9707F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00" y="1374004"/>
            <a:ext cx="3902604" cy="39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171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Arial Nova Cond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#3 Demo</dc:title>
  <dc:subject/>
  <dc:creator>Miguel de Santiago</dc:creator>
  <dc:description/>
  <cp:lastModifiedBy>Miguel de Santiago</cp:lastModifiedBy>
  <cp:revision>7</cp:revision>
  <dcterms:created xsi:type="dcterms:W3CDTF">2019-12-16T23:26:48Z</dcterms:created>
  <dcterms:modified xsi:type="dcterms:W3CDTF">2020-01-13T22:45:38Z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