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6"/>
  </p:notesMasterIdLst>
  <p:sldIdLst>
    <p:sldId id="256" r:id="rId5"/>
    <p:sldId id="276" r:id="rId6"/>
    <p:sldId id="257" r:id="rId7"/>
    <p:sldId id="277" r:id="rId8"/>
    <p:sldId id="304" r:id="rId9"/>
    <p:sldId id="280" r:id="rId10"/>
    <p:sldId id="278" r:id="rId11"/>
    <p:sldId id="281" r:id="rId12"/>
    <p:sldId id="317" r:id="rId13"/>
    <p:sldId id="318" r:id="rId14"/>
    <p:sldId id="319" r:id="rId15"/>
    <p:sldId id="320" r:id="rId16"/>
    <p:sldId id="314" r:id="rId17"/>
    <p:sldId id="316" r:id="rId18"/>
    <p:sldId id="279" r:id="rId19"/>
    <p:sldId id="262" r:id="rId20"/>
    <p:sldId id="298" r:id="rId21"/>
    <p:sldId id="299" r:id="rId22"/>
    <p:sldId id="300" r:id="rId23"/>
    <p:sldId id="301" r:id="rId24"/>
    <p:sldId id="30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9CC4F-4475-4427-B6F8-5650C4D3591D}" v="2349" dt="2020-01-14T23:18:39.756"/>
    <p1510:client id="{0C0951AD-74DF-4CE7-BB80-5C613ECECF29}" v="1133" dt="2020-01-14T16:08:38.590"/>
    <p1510:client id="{0F8F5A46-8DD6-40A3-9A4D-B4674D11E3E1}" v="31" dt="2019-12-22T11:50:02.998"/>
    <p1510:client id="{164207E1-230A-4F99-B657-4FB6D009779E}" v="331" dt="2019-12-22T11:40:09.935"/>
    <p1510:client id="{195D956A-74F7-4FDC-898B-57EEAFC02E74}" v="192" dt="2020-01-14T14:27:33.836"/>
    <p1510:client id="{19C2285D-D676-458A-A918-39111F880460}" v="17" dt="2019-12-22T11:58:55.767"/>
    <p1510:client id="{2332AD8F-3D26-400F-A175-3D5467A06DA1}" v="2232" dt="2019-12-22T16:22:18.577"/>
    <p1510:client id="{4422CA03-3F44-43E2-947D-F2CD00ACB6AF}" v="125" dt="2020-01-14T15:38:27.464"/>
    <p1510:client id="{45F6FE86-C31F-4A8C-A6C5-0843E8004E0B}" v="65" dt="2019-12-22T12:09:55.037"/>
    <p1510:client id="{72C4F3FF-A28D-4E1E-8D72-E7DC2791A187}" v="2669" dt="2019-12-22T19:30:21.152"/>
    <p1510:client id="{9B831CE8-4864-4C2E-8DCF-06193F92776A}" v="135" dt="2019-12-22T19:38:50.653"/>
    <p1510:client id="{E08287AA-BE4D-41A0-8A79-9E984C52F050}" v="1130" dt="2020-01-14T17:13:17.459"/>
    <p1510:client id="{F5D86F8B-135B-45EE-893B-179BFDDE2BF8}" v="1346" dt="2020-01-19T16:12:46.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820A7-8D58-472F-88D0-42561777C191}" type="datetimeFigureOut">
              <a:rPr lang="en-GB" smtClean="0"/>
              <a:t>19/01/2020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ED3E9-6950-47CF-A814-36565FF4AB19}" type="slidenum">
              <a:rPr lang="en-GB" smtClean="0"/>
              <a:t>‹N›</a:t>
            </a:fld>
            <a:endParaRPr lang="en-GB"/>
          </a:p>
        </p:txBody>
      </p:sp>
    </p:spTree>
    <p:extLst>
      <p:ext uri="{BB962C8B-B14F-4D97-AF65-F5344CB8AC3E}">
        <p14:creationId xmlns:p14="http://schemas.microsoft.com/office/powerpoint/2010/main" val="739524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DE9ED3E9-6950-47CF-A814-36565FF4AB19}" type="slidenum">
              <a:rPr lang="en-GB" smtClean="0"/>
              <a:t>16</a:t>
            </a:fld>
            <a:endParaRPr lang="en-GB"/>
          </a:p>
        </p:txBody>
      </p:sp>
    </p:spTree>
    <p:extLst>
      <p:ext uri="{BB962C8B-B14F-4D97-AF65-F5344CB8AC3E}">
        <p14:creationId xmlns:p14="http://schemas.microsoft.com/office/powerpoint/2010/main" val="2707524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DE9ED3E9-6950-47CF-A814-36565FF4AB19}" type="slidenum">
              <a:rPr lang="en-GB" smtClean="0"/>
              <a:t>18</a:t>
            </a:fld>
            <a:endParaRPr lang="en-GB"/>
          </a:p>
        </p:txBody>
      </p:sp>
    </p:spTree>
    <p:extLst>
      <p:ext uri="{BB962C8B-B14F-4D97-AF65-F5344CB8AC3E}">
        <p14:creationId xmlns:p14="http://schemas.microsoft.com/office/powerpoint/2010/main" val="1461671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DE9ED3E9-6950-47CF-A814-36565FF4AB19}" type="slidenum">
              <a:rPr lang="en-GB" smtClean="0"/>
              <a:t>19</a:t>
            </a:fld>
            <a:endParaRPr lang="en-GB"/>
          </a:p>
        </p:txBody>
      </p:sp>
    </p:spTree>
    <p:extLst>
      <p:ext uri="{BB962C8B-B14F-4D97-AF65-F5344CB8AC3E}">
        <p14:creationId xmlns:p14="http://schemas.microsoft.com/office/powerpoint/2010/main" val="837774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DE9ED3E9-6950-47CF-A814-36565FF4AB19}" type="slidenum">
              <a:rPr lang="en-GB" smtClean="0"/>
              <a:t>20</a:t>
            </a:fld>
            <a:endParaRPr lang="en-GB"/>
          </a:p>
        </p:txBody>
      </p:sp>
    </p:spTree>
    <p:extLst>
      <p:ext uri="{BB962C8B-B14F-4D97-AF65-F5344CB8AC3E}">
        <p14:creationId xmlns:p14="http://schemas.microsoft.com/office/powerpoint/2010/main" val="2987305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DE9ED3E9-6950-47CF-A814-36565FF4AB19}" type="slidenum">
              <a:rPr lang="en-GB" smtClean="0"/>
              <a:t>21</a:t>
            </a:fld>
            <a:endParaRPr lang="en-GB"/>
          </a:p>
        </p:txBody>
      </p:sp>
    </p:spTree>
    <p:extLst>
      <p:ext uri="{BB962C8B-B14F-4D97-AF65-F5344CB8AC3E}">
        <p14:creationId xmlns:p14="http://schemas.microsoft.com/office/powerpoint/2010/main" val="3394181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03A960B8-EA7F-4DCB-B606-69DB5109ACDF}" type="datetime1">
              <a:rPr lang="en-GB" smtClean="0"/>
              <a:t>19/01/2020</a:t>
            </a:fld>
            <a:endParaRPr lang="en-GB"/>
          </a:p>
        </p:txBody>
      </p:sp>
      <p:sp>
        <p:nvSpPr>
          <p:cNvPr id="5" name="Footer Placeholder 4"/>
          <p:cNvSpPr>
            <a:spLocks noGrp="1"/>
          </p:cNvSpPr>
          <p:nvPr>
            <p:ph type="ftr" sz="quarter" idx="11"/>
          </p:nvPr>
        </p:nvSpPr>
        <p:spPr/>
        <p:txBody>
          <a:bodyPr/>
          <a:lstStyle/>
          <a:p>
            <a:r>
              <a:rPr lang="en-GB"/>
              <a:t>SE2 - Group F @ PoliTo</a:t>
            </a:r>
          </a:p>
        </p:txBody>
      </p:sp>
      <p:sp>
        <p:nvSpPr>
          <p:cNvPr id="6" name="Slide Number Placeholder 5"/>
          <p:cNvSpPr>
            <a:spLocks noGrp="1"/>
          </p:cNvSpPr>
          <p:nvPr>
            <p:ph type="sldNum" sz="quarter" idx="12"/>
          </p:nvPr>
        </p:nvSpPr>
        <p:spPr/>
        <p:txBody>
          <a:bodyPr/>
          <a:lstStyle/>
          <a:p>
            <a:fld id="{52668C98-20E0-457A-B46B-012B69A69216}"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326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BB0E89-8712-445A-8E49-4E4E9D33A121}" type="datetime1">
              <a:rPr lang="en-GB" smtClean="0"/>
              <a:t>19/01/2020</a:t>
            </a:fld>
            <a:endParaRPr lang="en-GB"/>
          </a:p>
        </p:txBody>
      </p:sp>
      <p:sp>
        <p:nvSpPr>
          <p:cNvPr id="5" name="Footer Placeholder 4"/>
          <p:cNvSpPr>
            <a:spLocks noGrp="1"/>
          </p:cNvSpPr>
          <p:nvPr>
            <p:ph type="ftr" sz="quarter" idx="11"/>
          </p:nvPr>
        </p:nvSpPr>
        <p:spPr/>
        <p:txBody>
          <a:bodyPr/>
          <a:lstStyle/>
          <a:p>
            <a:r>
              <a:rPr lang="en-GB"/>
              <a:t>SE2 - Group F @ PoliTo</a:t>
            </a:r>
          </a:p>
        </p:txBody>
      </p:sp>
      <p:sp>
        <p:nvSpPr>
          <p:cNvPr id="6" name="Slide Number Placeholder 5"/>
          <p:cNvSpPr>
            <a:spLocks noGrp="1"/>
          </p:cNvSpPr>
          <p:nvPr>
            <p:ph type="sldNum" sz="quarter" idx="12"/>
          </p:nvPr>
        </p:nvSpPr>
        <p:spPr/>
        <p:txBody>
          <a:bodyPr/>
          <a:lstStyle/>
          <a:p>
            <a:fld id="{52668C98-20E0-457A-B46B-012B69A69216}" type="slidenum">
              <a:rPr lang="en-GB" smtClean="0"/>
              <a:t>‹N›</a:t>
            </a:fld>
            <a:endParaRPr lang="en-GB"/>
          </a:p>
        </p:txBody>
      </p:sp>
    </p:spTree>
    <p:extLst>
      <p:ext uri="{BB962C8B-B14F-4D97-AF65-F5344CB8AC3E}">
        <p14:creationId xmlns:p14="http://schemas.microsoft.com/office/powerpoint/2010/main" val="161687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4DA817-F86B-42BB-9F4C-0E6E3182AC6A}" type="datetime1">
              <a:rPr lang="en-GB" smtClean="0"/>
              <a:t>19/01/2020</a:t>
            </a:fld>
            <a:endParaRPr lang="en-GB"/>
          </a:p>
        </p:txBody>
      </p:sp>
      <p:sp>
        <p:nvSpPr>
          <p:cNvPr id="5" name="Footer Placeholder 4"/>
          <p:cNvSpPr>
            <a:spLocks noGrp="1"/>
          </p:cNvSpPr>
          <p:nvPr>
            <p:ph type="ftr" sz="quarter" idx="11"/>
          </p:nvPr>
        </p:nvSpPr>
        <p:spPr/>
        <p:txBody>
          <a:bodyPr/>
          <a:lstStyle/>
          <a:p>
            <a:r>
              <a:rPr lang="en-GB"/>
              <a:t>SE2 - Group F @ PoliTo</a:t>
            </a:r>
          </a:p>
        </p:txBody>
      </p:sp>
      <p:sp>
        <p:nvSpPr>
          <p:cNvPr id="6" name="Slide Number Placeholder 5"/>
          <p:cNvSpPr>
            <a:spLocks noGrp="1"/>
          </p:cNvSpPr>
          <p:nvPr>
            <p:ph type="sldNum" sz="quarter" idx="12"/>
          </p:nvPr>
        </p:nvSpPr>
        <p:spPr/>
        <p:txBody>
          <a:bodyPr/>
          <a:lstStyle/>
          <a:p>
            <a:fld id="{52668C98-20E0-457A-B46B-012B69A69216}" type="slidenum">
              <a:rPr lang="en-GB" smtClean="0"/>
              <a:t>‹N›</a:t>
            </a:fld>
            <a:endParaRPr lang="en-GB"/>
          </a:p>
        </p:txBody>
      </p:sp>
    </p:spTree>
    <p:extLst>
      <p:ext uri="{BB962C8B-B14F-4D97-AF65-F5344CB8AC3E}">
        <p14:creationId xmlns:p14="http://schemas.microsoft.com/office/powerpoint/2010/main" val="37154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954E8-CA4E-4A70-8892-8A82C215164A}" type="datetime1">
              <a:rPr lang="en-GB" smtClean="0"/>
              <a:t>19/01/2020</a:t>
            </a:fld>
            <a:endParaRPr lang="en-GB"/>
          </a:p>
        </p:txBody>
      </p:sp>
      <p:sp>
        <p:nvSpPr>
          <p:cNvPr id="5" name="Footer Placeholder 4"/>
          <p:cNvSpPr>
            <a:spLocks noGrp="1"/>
          </p:cNvSpPr>
          <p:nvPr>
            <p:ph type="ftr" sz="quarter" idx="11"/>
          </p:nvPr>
        </p:nvSpPr>
        <p:spPr/>
        <p:txBody>
          <a:bodyPr/>
          <a:lstStyle/>
          <a:p>
            <a:r>
              <a:rPr lang="en-GB"/>
              <a:t>SE2 - Group F @ PoliTo</a:t>
            </a:r>
          </a:p>
        </p:txBody>
      </p:sp>
      <p:sp>
        <p:nvSpPr>
          <p:cNvPr id="6" name="Slide Number Placeholder 5"/>
          <p:cNvSpPr>
            <a:spLocks noGrp="1"/>
          </p:cNvSpPr>
          <p:nvPr>
            <p:ph type="sldNum" sz="quarter" idx="12"/>
          </p:nvPr>
        </p:nvSpPr>
        <p:spPr/>
        <p:txBody>
          <a:bodyPr/>
          <a:lstStyle/>
          <a:p>
            <a:fld id="{52668C98-20E0-457A-B46B-012B69A69216}" type="slidenum">
              <a:rPr lang="en-GB" smtClean="0"/>
              <a:t>‹N›</a:t>
            </a:fld>
            <a:endParaRPr lang="en-GB"/>
          </a:p>
        </p:txBody>
      </p:sp>
    </p:spTree>
    <p:extLst>
      <p:ext uri="{BB962C8B-B14F-4D97-AF65-F5344CB8AC3E}">
        <p14:creationId xmlns:p14="http://schemas.microsoft.com/office/powerpoint/2010/main" val="306507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7AA71-112D-494D-A5E6-D100E530E94C}" type="datetime1">
              <a:rPr lang="en-GB" smtClean="0"/>
              <a:t>19/01/2020</a:t>
            </a:fld>
            <a:endParaRPr lang="en-GB"/>
          </a:p>
        </p:txBody>
      </p:sp>
      <p:sp>
        <p:nvSpPr>
          <p:cNvPr id="5" name="Footer Placeholder 4"/>
          <p:cNvSpPr>
            <a:spLocks noGrp="1"/>
          </p:cNvSpPr>
          <p:nvPr>
            <p:ph type="ftr" sz="quarter" idx="11"/>
          </p:nvPr>
        </p:nvSpPr>
        <p:spPr/>
        <p:txBody>
          <a:bodyPr/>
          <a:lstStyle/>
          <a:p>
            <a:r>
              <a:rPr lang="en-GB"/>
              <a:t>SE2 - Group F @ PoliTo</a:t>
            </a:r>
          </a:p>
        </p:txBody>
      </p:sp>
      <p:sp>
        <p:nvSpPr>
          <p:cNvPr id="6" name="Slide Number Placeholder 5"/>
          <p:cNvSpPr>
            <a:spLocks noGrp="1"/>
          </p:cNvSpPr>
          <p:nvPr>
            <p:ph type="sldNum" sz="quarter" idx="12"/>
          </p:nvPr>
        </p:nvSpPr>
        <p:spPr/>
        <p:txBody>
          <a:bodyPr/>
          <a:lstStyle/>
          <a:p>
            <a:fld id="{52668C98-20E0-457A-B46B-012B69A69216}"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379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DCA551-93E2-4280-8D1A-89069406730C}" type="datetime1">
              <a:rPr lang="en-GB" smtClean="0"/>
              <a:t>19/01/2020</a:t>
            </a:fld>
            <a:endParaRPr lang="en-GB"/>
          </a:p>
        </p:txBody>
      </p:sp>
      <p:sp>
        <p:nvSpPr>
          <p:cNvPr id="6" name="Footer Placeholder 5"/>
          <p:cNvSpPr>
            <a:spLocks noGrp="1"/>
          </p:cNvSpPr>
          <p:nvPr>
            <p:ph type="ftr" sz="quarter" idx="11"/>
          </p:nvPr>
        </p:nvSpPr>
        <p:spPr/>
        <p:txBody>
          <a:bodyPr/>
          <a:lstStyle/>
          <a:p>
            <a:r>
              <a:rPr lang="en-GB"/>
              <a:t>SE2 - Group F @ PoliTo</a:t>
            </a:r>
          </a:p>
        </p:txBody>
      </p:sp>
      <p:sp>
        <p:nvSpPr>
          <p:cNvPr id="7" name="Slide Number Placeholder 6"/>
          <p:cNvSpPr>
            <a:spLocks noGrp="1"/>
          </p:cNvSpPr>
          <p:nvPr>
            <p:ph type="sldNum" sz="quarter" idx="12"/>
          </p:nvPr>
        </p:nvSpPr>
        <p:spPr/>
        <p:txBody>
          <a:bodyPr/>
          <a:lstStyle/>
          <a:p>
            <a:fld id="{52668C98-20E0-457A-B46B-012B69A69216}" type="slidenum">
              <a:rPr lang="en-GB" smtClean="0"/>
              <a:t>‹N›</a:t>
            </a:fld>
            <a:endParaRPr lang="en-GB"/>
          </a:p>
        </p:txBody>
      </p:sp>
    </p:spTree>
    <p:extLst>
      <p:ext uri="{BB962C8B-B14F-4D97-AF65-F5344CB8AC3E}">
        <p14:creationId xmlns:p14="http://schemas.microsoft.com/office/powerpoint/2010/main" val="106185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41DB67-1CC9-46DB-B5B0-6F935A77B530}" type="datetime1">
              <a:rPr lang="en-GB" smtClean="0"/>
              <a:t>19/01/2020</a:t>
            </a:fld>
            <a:endParaRPr lang="en-GB"/>
          </a:p>
        </p:txBody>
      </p:sp>
      <p:sp>
        <p:nvSpPr>
          <p:cNvPr id="8" name="Footer Placeholder 7"/>
          <p:cNvSpPr>
            <a:spLocks noGrp="1"/>
          </p:cNvSpPr>
          <p:nvPr>
            <p:ph type="ftr" sz="quarter" idx="11"/>
          </p:nvPr>
        </p:nvSpPr>
        <p:spPr/>
        <p:txBody>
          <a:bodyPr/>
          <a:lstStyle/>
          <a:p>
            <a:r>
              <a:rPr lang="en-GB"/>
              <a:t>SE2 - Group F @ PoliTo</a:t>
            </a:r>
          </a:p>
        </p:txBody>
      </p:sp>
      <p:sp>
        <p:nvSpPr>
          <p:cNvPr id="9" name="Slide Number Placeholder 8"/>
          <p:cNvSpPr>
            <a:spLocks noGrp="1"/>
          </p:cNvSpPr>
          <p:nvPr>
            <p:ph type="sldNum" sz="quarter" idx="12"/>
          </p:nvPr>
        </p:nvSpPr>
        <p:spPr/>
        <p:txBody>
          <a:bodyPr/>
          <a:lstStyle/>
          <a:p>
            <a:fld id="{52668C98-20E0-457A-B46B-012B69A69216}" type="slidenum">
              <a:rPr lang="en-GB" smtClean="0"/>
              <a:t>‹N›</a:t>
            </a:fld>
            <a:endParaRPr lang="en-GB"/>
          </a:p>
        </p:txBody>
      </p:sp>
    </p:spTree>
    <p:extLst>
      <p:ext uri="{BB962C8B-B14F-4D97-AF65-F5344CB8AC3E}">
        <p14:creationId xmlns:p14="http://schemas.microsoft.com/office/powerpoint/2010/main" val="287670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53997E-FD22-4E0A-B35F-C88E50069C14}" type="datetime1">
              <a:rPr lang="en-GB" smtClean="0"/>
              <a:t>19/01/2020</a:t>
            </a:fld>
            <a:endParaRPr lang="en-GB"/>
          </a:p>
        </p:txBody>
      </p:sp>
      <p:sp>
        <p:nvSpPr>
          <p:cNvPr id="4" name="Footer Placeholder 3"/>
          <p:cNvSpPr>
            <a:spLocks noGrp="1"/>
          </p:cNvSpPr>
          <p:nvPr>
            <p:ph type="ftr" sz="quarter" idx="11"/>
          </p:nvPr>
        </p:nvSpPr>
        <p:spPr/>
        <p:txBody>
          <a:bodyPr/>
          <a:lstStyle/>
          <a:p>
            <a:r>
              <a:rPr lang="en-GB"/>
              <a:t>SE2 - Group F @ PoliTo</a:t>
            </a:r>
          </a:p>
        </p:txBody>
      </p:sp>
      <p:sp>
        <p:nvSpPr>
          <p:cNvPr id="5" name="Slide Number Placeholder 4"/>
          <p:cNvSpPr>
            <a:spLocks noGrp="1"/>
          </p:cNvSpPr>
          <p:nvPr>
            <p:ph type="sldNum" sz="quarter" idx="12"/>
          </p:nvPr>
        </p:nvSpPr>
        <p:spPr/>
        <p:txBody>
          <a:bodyPr/>
          <a:lstStyle/>
          <a:p>
            <a:fld id="{52668C98-20E0-457A-B46B-012B69A69216}" type="slidenum">
              <a:rPr lang="en-GB" smtClean="0"/>
              <a:t>‹N›</a:t>
            </a:fld>
            <a:endParaRPr lang="en-GB"/>
          </a:p>
        </p:txBody>
      </p:sp>
    </p:spTree>
    <p:extLst>
      <p:ext uri="{BB962C8B-B14F-4D97-AF65-F5344CB8AC3E}">
        <p14:creationId xmlns:p14="http://schemas.microsoft.com/office/powerpoint/2010/main" val="3540000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03EC7C-73A4-4208-B78D-A9297F175628}" type="datetime1">
              <a:rPr lang="en-GB" smtClean="0"/>
              <a:t>19/01/2020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SE2 - Group F @ PoliTo</a:t>
            </a:r>
          </a:p>
        </p:txBody>
      </p:sp>
      <p:sp>
        <p:nvSpPr>
          <p:cNvPr id="9" name="Slide Number Placeholder 8"/>
          <p:cNvSpPr>
            <a:spLocks noGrp="1"/>
          </p:cNvSpPr>
          <p:nvPr>
            <p:ph type="sldNum" sz="quarter" idx="12"/>
          </p:nvPr>
        </p:nvSpPr>
        <p:spPr/>
        <p:txBody>
          <a:bodyPr/>
          <a:lstStyle/>
          <a:p>
            <a:fld id="{52668C98-20E0-457A-B46B-012B69A69216}" type="slidenum">
              <a:rPr lang="en-GB" smtClean="0"/>
              <a:t>‹N›</a:t>
            </a:fld>
            <a:endParaRPr lang="en-GB"/>
          </a:p>
        </p:txBody>
      </p:sp>
    </p:spTree>
    <p:extLst>
      <p:ext uri="{BB962C8B-B14F-4D97-AF65-F5344CB8AC3E}">
        <p14:creationId xmlns:p14="http://schemas.microsoft.com/office/powerpoint/2010/main" val="122173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49FD43-C911-4C98-8A76-545B2EE9A846}" type="datetime1">
              <a:rPr lang="en-GB" smtClean="0"/>
              <a:t>19/01/2020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SE2 - Group F @ PoliTo</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668C98-20E0-457A-B46B-012B69A69216}" type="slidenum">
              <a:rPr lang="en-GB" smtClean="0"/>
              <a:t>‹N›</a:t>
            </a:fld>
            <a:endParaRPr lang="en-GB"/>
          </a:p>
        </p:txBody>
      </p:sp>
    </p:spTree>
    <p:extLst>
      <p:ext uri="{BB962C8B-B14F-4D97-AF65-F5344CB8AC3E}">
        <p14:creationId xmlns:p14="http://schemas.microsoft.com/office/powerpoint/2010/main" val="36364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A268F2-4C5B-4DBE-BC98-22EC9DD1CB4B}" type="datetime1">
              <a:rPr lang="en-GB" smtClean="0"/>
              <a:t>19/01/2020</a:t>
            </a:fld>
            <a:endParaRPr lang="en-GB"/>
          </a:p>
        </p:txBody>
      </p:sp>
      <p:sp>
        <p:nvSpPr>
          <p:cNvPr id="6" name="Footer Placeholder 5"/>
          <p:cNvSpPr>
            <a:spLocks noGrp="1"/>
          </p:cNvSpPr>
          <p:nvPr>
            <p:ph type="ftr" sz="quarter" idx="11"/>
          </p:nvPr>
        </p:nvSpPr>
        <p:spPr/>
        <p:txBody>
          <a:bodyPr/>
          <a:lstStyle/>
          <a:p>
            <a:r>
              <a:rPr lang="en-GB"/>
              <a:t>SE2 - Group F @ PoliTo</a:t>
            </a:r>
          </a:p>
        </p:txBody>
      </p:sp>
      <p:sp>
        <p:nvSpPr>
          <p:cNvPr id="7" name="Slide Number Placeholder 6"/>
          <p:cNvSpPr>
            <a:spLocks noGrp="1"/>
          </p:cNvSpPr>
          <p:nvPr>
            <p:ph type="sldNum" sz="quarter" idx="12"/>
          </p:nvPr>
        </p:nvSpPr>
        <p:spPr/>
        <p:txBody>
          <a:bodyPr/>
          <a:lstStyle/>
          <a:p>
            <a:fld id="{52668C98-20E0-457A-B46B-012B69A69216}" type="slidenum">
              <a:rPr lang="en-GB" smtClean="0"/>
              <a:t>‹N›</a:t>
            </a:fld>
            <a:endParaRPr lang="en-GB"/>
          </a:p>
        </p:txBody>
      </p:sp>
    </p:spTree>
    <p:extLst>
      <p:ext uri="{BB962C8B-B14F-4D97-AF65-F5344CB8AC3E}">
        <p14:creationId xmlns:p14="http://schemas.microsoft.com/office/powerpoint/2010/main" val="67190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ED25D3-E782-4900-A139-4C21ECC7D4C9}" type="datetime1">
              <a:rPr lang="en-GB" smtClean="0"/>
              <a:t>19/01/2020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SE2 - Group F @ PoliTo</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668C98-20E0-457A-B46B-012B69A69216}"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820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8CD6-CDCB-46B4-B8CB-8008EE475133}"/>
              </a:ext>
            </a:extLst>
          </p:cNvPr>
          <p:cNvSpPr>
            <a:spLocks noGrp="1"/>
          </p:cNvSpPr>
          <p:nvPr>
            <p:ph type="ctrTitle"/>
          </p:nvPr>
        </p:nvSpPr>
        <p:spPr>
          <a:xfrm>
            <a:off x="1066800" y="1370861"/>
            <a:ext cx="10058400" cy="2058139"/>
          </a:xfrm>
        </p:spPr>
        <p:txBody>
          <a:bodyPr anchor="ctr">
            <a:normAutofit fontScale="90000"/>
          </a:bodyPr>
          <a:lstStyle/>
          <a:p>
            <a:pPr algn="ctr"/>
            <a:r>
              <a:rPr lang="it-IT">
                <a:solidFill>
                  <a:schemeClr val="bg2">
                    <a:lumMod val="10000"/>
                  </a:schemeClr>
                </a:solidFill>
                <a:latin typeface="Arial Nova Cond"/>
              </a:rPr>
              <a:t>Sprint #4</a:t>
            </a:r>
            <a:br>
              <a:rPr lang="it-IT">
                <a:latin typeface="Arial Nova Cond"/>
              </a:rPr>
            </a:br>
            <a:r>
              <a:rPr lang="en-GB">
                <a:solidFill>
                  <a:schemeClr val="bg2">
                    <a:lumMod val="10000"/>
                  </a:schemeClr>
                </a:solidFill>
                <a:latin typeface="Arial Nova Cond"/>
              </a:rPr>
              <a:t>Retrospective</a:t>
            </a:r>
          </a:p>
        </p:txBody>
      </p:sp>
      <p:sp>
        <p:nvSpPr>
          <p:cNvPr id="3" name="Subtitle 2">
            <a:extLst>
              <a:ext uri="{FF2B5EF4-FFF2-40B4-BE49-F238E27FC236}">
                <a16:creationId xmlns:a16="http://schemas.microsoft.com/office/drawing/2014/main" id="{8EE432BD-3FB6-4F40-8B52-EB6AE2F3E9D9}"/>
              </a:ext>
            </a:extLst>
          </p:cNvPr>
          <p:cNvSpPr>
            <a:spLocks noGrp="1"/>
          </p:cNvSpPr>
          <p:nvPr>
            <p:ph type="subTitle" idx="1"/>
          </p:nvPr>
        </p:nvSpPr>
        <p:spPr>
          <a:xfrm>
            <a:off x="1066800" y="4658819"/>
            <a:ext cx="10058400" cy="1557253"/>
          </a:xfrm>
        </p:spPr>
        <p:txBody>
          <a:bodyPr/>
          <a:lstStyle/>
          <a:p>
            <a:pPr algn="ctr">
              <a:lnSpc>
                <a:spcPct val="100000"/>
              </a:lnSpc>
            </a:pPr>
            <a:r>
              <a:rPr lang="it-IT" cap="none">
                <a:latin typeface="Arial Nova Cond" panose="020B0506020202020204" pitchFamily="34" charset="0"/>
              </a:rPr>
              <a:t>Software engineering II</a:t>
            </a:r>
          </a:p>
          <a:p>
            <a:pPr algn="ctr">
              <a:lnSpc>
                <a:spcPct val="100000"/>
              </a:lnSpc>
            </a:pPr>
            <a:r>
              <a:rPr lang="it-IT" cap="none">
                <a:latin typeface="Arial Nova Cond" panose="020B0506020202020204" pitchFamily="34" charset="0"/>
              </a:rPr>
              <a:t>Politecnico di Torino, a. y. 2019/2020</a:t>
            </a:r>
          </a:p>
          <a:p>
            <a:pPr algn="ctr">
              <a:lnSpc>
                <a:spcPct val="100000"/>
              </a:lnSpc>
            </a:pPr>
            <a:r>
              <a:rPr lang="it-IT" cap="none">
                <a:latin typeface="Arial Nova Cond" panose="020B0506020202020204" pitchFamily="34" charset="0"/>
              </a:rPr>
              <a:t>Group F</a:t>
            </a:r>
          </a:p>
        </p:txBody>
      </p:sp>
    </p:spTree>
    <p:extLst>
      <p:ext uri="{BB962C8B-B14F-4D97-AF65-F5344CB8AC3E}">
        <p14:creationId xmlns:p14="http://schemas.microsoft.com/office/powerpoint/2010/main" val="333126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10</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830997"/>
          </a:xfrm>
          <a:prstGeom prst="rect">
            <a:avLst/>
          </a:prstGeom>
          <a:noFill/>
        </p:spPr>
        <p:txBody>
          <a:bodyPr wrap="square" rtlCol="0" anchor="t">
            <a:spAutoFit/>
          </a:bodyPr>
          <a:lstStyle/>
          <a:p>
            <a:pPr algn="ctr"/>
            <a:r>
              <a:rPr lang="it-IT" sz="4800">
                <a:solidFill>
                  <a:schemeClr val="bg2">
                    <a:lumMod val="10000"/>
                  </a:schemeClr>
                </a:solidFill>
                <a:latin typeface="Arial Nova Cond"/>
              </a:rPr>
              <a:t>2.1 Story #18 – Quality </a:t>
            </a:r>
            <a:r>
              <a:rPr lang="it-IT" sz="4800" err="1">
                <a:solidFill>
                  <a:schemeClr val="bg2">
                    <a:lumMod val="10000"/>
                  </a:schemeClr>
                </a:solidFill>
                <a:latin typeface="Arial Nova Cond"/>
              </a:rPr>
              <a:t>Measures</a:t>
            </a:r>
            <a:endParaRPr lang="it-IT" sz="4800">
              <a:solidFill>
                <a:schemeClr val="bg2">
                  <a:lumMod val="10000"/>
                </a:schemeClr>
              </a:solidFill>
              <a:latin typeface="Arial Nova Cond"/>
            </a:endParaRP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4941906" y="1425401"/>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a:t>Unit testing</a:t>
            </a:r>
            <a:endParaRPr lang="it-IT" sz="3200">
              <a:cs typeface="Calibri"/>
            </a:endParaRPr>
          </a:p>
          <a:p>
            <a:endParaRPr lang="it-IT" sz="3200" i="1">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ext uri="{D42A27DB-BD31-4B8C-83A1-F6EECF244321}">
                <p14:modId xmlns:p14="http://schemas.microsoft.com/office/powerpoint/2010/main" val="3162286761"/>
              </p:ext>
            </p:extLst>
          </p:nvPr>
        </p:nvGraphicFramePr>
        <p:xfrm>
          <a:off x="1401874" y="2058074"/>
          <a:ext cx="9271239"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gridCol w="2533879">
                  <a:extLst>
                    <a:ext uri="{9D8B030D-6E8A-4147-A177-3AD203B41FA5}">
                      <a16:colId xmlns:a16="http://schemas.microsoft.com/office/drawing/2014/main" val="2937088603"/>
                    </a:ext>
                  </a:extLst>
                </a:gridCol>
                <a:gridCol w="2101740">
                  <a:extLst>
                    <a:ext uri="{9D8B030D-6E8A-4147-A177-3AD203B41FA5}">
                      <a16:colId xmlns:a16="http://schemas.microsoft.com/office/drawing/2014/main" val="1451577431"/>
                    </a:ext>
                  </a:extLst>
                </a:gridCol>
              </a:tblGrid>
              <a:tr h="734457">
                <a:tc>
                  <a:txBody>
                    <a:bodyPr/>
                    <a:lstStyle/>
                    <a:p>
                      <a:r>
                        <a:rPr lang="it-IT"/>
                        <a:t>Total hours </a:t>
                      </a:r>
                      <a:r>
                        <a:rPr lang="it-IT" err="1"/>
                        <a:t>estimated</a:t>
                      </a:r>
                    </a:p>
                  </a:txBody>
                  <a:tcPr/>
                </a:tc>
                <a:tc>
                  <a:txBody>
                    <a:bodyPr/>
                    <a:lstStyle/>
                    <a:p>
                      <a:r>
                        <a:rPr lang="it-IT"/>
                        <a:t>Total hours </a:t>
                      </a:r>
                      <a:r>
                        <a:rPr lang="it-IT" err="1"/>
                        <a:t>spent</a:t>
                      </a:r>
                    </a:p>
                  </a:txBody>
                  <a:tcPr/>
                </a:tc>
                <a:tc>
                  <a:txBody>
                    <a:bodyPr/>
                    <a:lstStyle/>
                    <a:p>
                      <a:r>
                        <a:rPr lang="it-IT" err="1"/>
                        <a:t>Number</a:t>
                      </a:r>
                      <a:r>
                        <a:rPr lang="it-IT"/>
                        <a:t> of </a:t>
                      </a:r>
                      <a:r>
                        <a:rPr lang="it-IT" err="1"/>
                        <a:t>automated</a:t>
                      </a:r>
                      <a:r>
                        <a:rPr lang="it-IT"/>
                        <a:t> </a:t>
                      </a:r>
                      <a:r>
                        <a:rPr lang="it-IT" err="1"/>
                        <a:t>unit</a:t>
                      </a:r>
                      <a:r>
                        <a:rPr lang="it-IT"/>
                        <a:t> </a:t>
                      </a:r>
                      <a:r>
                        <a:rPr lang="it-IT" err="1"/>
                        <a:t>tests</a:t>
                      </a:r>
                    </a:p>
                  </a:txBody>
                  <a:tcPr/>
                </a:tc>
                <a:tc>
                  <a:txBody>
                    <a:bodyPr/>
                    <a:lstStyle/>
                    <a:p>
                      <a:r>
                        <a:rPr lang="it-IT"/>
                        <a:t>Coverage</a:t>
                      </a:r>
                    </a:p>
                  </a:txBody>
                  <a:tcPr/>
                </a:tc>
                <a:extLst>
                  <a:ext uri="{0D108BD9-81ED-4DB2-BD59-A6C34878D82A}">
                    <a16:rowId xmlns:a16="http://schemas.microsoft.com/office/drawing/2014/main" val="1641103358"/>
                  </a:ext>
                </a:extLst>
              </a:tr>
              <a:tr h="654493">
                <a:tc>
                  <a:txBody>
                    <a:bodyPr/>
                    <a:lstStyle/>
                    <a:p>
                      <a:pPr algn="ctr"/>
                      <a:r>
                        <a:rPr lang="it-IT" sz="2800"/>
                        <a:t>1.5</a:t>
                      </a:r>
                    </a:p>
                  </a:txBody>
                  <a:tcPr/>
                </a:tc>
                <a:tc>
                  <a:txBody>
                    <a:bodyPr/>
                    <a:lstStyle/>
                    <a:p>
                      <a:pPr algn="ctr"/>
                      <a:r>
                        <a:rPr lang="it-IT" sz="2800"/>
                        <a:t>1</a:t>
                      </a:r>
                    </a:p>
                  </a:txBody>
                  <a:tcPr/>
                </a:tc>
                <a:tc>
                  <a:txBody>
                    <a:bodyPr/>
                    <a:lstStyle/>
                    <a:p>
                      <a:pPr algn="ctr"/>
                      <a:r>
                        <a:rPr lang="it-IT" sz="2800"/>
                        <a:t>5</a:t>
                      </a:r>
                    </a:p>
                  </a:txBody>
                  <a:tcPr/>
                </a:tc>
                <a:tc>
                  <a:txBody>
                    <a:bodyPr/>
                    <a:lstStyle/>
                    <a:p>
                      <a:pPr algn="ctr"/>
                      <a:r>
                        <a:rPr lang="it-IT" sz="2800"/>
                        <a:t>N/A</a:t>
                      </a:r>
                    </a:p>
                  </a:txBody>
                  <a:tcPr/>
                </a:tc>
                <a:extLst>
                  <a:ext uri="{0D108BD9-81ED-4DB2-BD59-A6C34878D82A}">
                    <a16:rowId xmlns:a16="http://schemas.microsoft.com/office/drawing/2014/main" val="2570016211"/>
                  </a:ext>
                </a:extLst>
              </a:tr>
            </a:tbl>
          </a:graphicData>
        </a:graphic>
      </p:graphicFrame>
      <p:graphicFrame>
        <p:nvGraphicFramePr>
          <p:cNvPr id="4" name="Tabella 11">
            <a:extLst>
              <a:ext uri="{FF2B5EF4-FFF2-40B4-BE49-F238E27FC236}">
                <a16:creationId xmlns:a16="http://schemas.microsoft.com/office/drawing/2014/main" id="{E7A47F59-2182-44DD-8F57-A46EC9052392}"/>
              </a:ext>
            </a:extLst>
          </p:cNvPr>
          <p:cNvGraphicFramePr>
            <a:graphicFrameLocks noGrp="1"/>
          </p:cNvGraphicFramePr>
          <p:nvPr>
            <p:extLst>
              <p:ext uri="{D42A27DB-BD31-4B8C-83A1-F6EECF244321}">
                <p14:modId xmlns:p14="http://schemas.microsoft.com/office/powerpoint/2010/main" val="624855710"/>
              </p:ext>
            </p:extLst>
          </p:nvPr>
        </p:nvGraphicFramePr>
        <p:xfrm>
          <a:off x="1397700" y="4180073"/>
          <a:ext cx="3975044" cy="1388950"/>
        </p:xfrm>
        <a:graphic>
          <a:graphicData uri="http://schemas.openxmlformats.org/drawingml/2006/table">
            <a:tbl>
              <a:tblPr firstRow="1" bandRow="1">
                <a:tableStyleId>{5C22544A-7EE6-4342-B048-85BDC9FD1C3A}</a:tableStyleId>
              </a:tblPr>
              <a:tblGrid>
                <a:gridCol w="1987522">
                  <a:extLst>
                    <a:ext uri="{9D8B030D-6E8A-4147-A177-3AD203B41FA5}">
                      <a16:colId xmlns:a16="http://schemas.microsoft.com/office/drawing/2014/main" val="2597695820"/>
                    </a:ext>
                  </a:extLst>
                </a:gridCol>
                <a:gridCol w="1987522">
                  <a:extLst>
                    <a:ext uri="{9D8B030D-6E8A-4147-A177-3AD203B41FA5}">
                      <a16:colId xmlns:a16="http://schemas.microsoft.com/office/drawing/2014/main" val="1637410847"/>
                    </a:ext>
                  </a:extLst>
                </a:gridCol>
              </a:tblGrid>
              <a:tr h="734457">
                <a:tc>
                  <a:txBody>
                    <a:bodyPr/>
                    <a:lstStyle/>
                    <a:p>
                      <a:r>
                        <a:rPr lang="it-IT"/>
                        <a:t>Total hours </a:t>
                      </a:r>
                      <a:r>
                        <a:rPr lang="it-IT" err="1"/>
                        <a:t>estimated</a:t>
                      </a:r>
                    </a:p>
                  </a:txBody>
                  <a:tcPr/>
                </a:tc>
                <a:tc>
                  <a:txBody>
                    <a:bodyPr/>
                    <a:lstStyle/>
                    <a:p>
                      <a:r>
                        <a:rPr lang="it-IT"/>
                        <a:t>Total hours </a:t>
                      </a:r>
                      <a:r>
                        <a:rPr lang="it-IT" err="1"/>
                        <a:t>spent</a:t>
                      </a:r>
                    </a:p>
                  </a:txBody>
                  <a:tcPr/>
                </a:tc>
                <a:extLst>
                  <a:ext uri="{0D108BD9-81ED-4DB2-BD59-A6C34878D82A}">
                    <a16:rowId xmlns:a16="http://schemas.microsoft.com/office/drawing/2014/main" val="1641103358"/>
                  </a:ext>
                </a:extLst>
              </a:tr>
              <a:tr h="654493">
                <a:tc>
                  <a:txBody>
                    <a:bodyPr/>
                    <a:lstStyle/>
                    <a:p>
                      <a:pPr algn="ctr"/>
                      <a:r>
                        <a:rPr lang="it-IT" sz="2800"/>
                        <a:t>1.5</a:t>
                      </a:r>
                    </a:p>
                  </a:txBody>
                  <a:tcPr/>
                </a:tc>
                <a:tc>
                  <a:txBody>
                    <a:bodyPr/>
                    <a:lstStyle/>
                    <a:p>
                      <a:pPr algn="ctr"/>
                      <a:r>
                        <a:rPr lang="it-IT" sz="2800"/>
                        <a:t>1.5</a:t>
                      </a:r>
                    </a:p>
                  </a:txBody>
                  <a:tcPr/>
                </a:tc>
                <a:extLst>
                  <a:ext uri="{0D108BD9-81ED-4DB2-BD59-A6C34878D82A}">
                    <a16:rowId xmlns:a16="http://schemas.microsoft.com/office/drawing/2014/main" val="2570016211"/>
                  </a:ext>
                </a:extLst>
              </a:tr>
            </a:tbl>
          </a:graphicData>
        </a:graphic>
      </p:graphicFrame>
      <p:sp>
        <p:nvSpPr>
          <p:cNvPr id="12" name="CasellaDiTesto 11">
            <a:extLst>
              <a:ext uri="{FF2B5EF4-FFF2-40B4-BE49-F238E27FC236}">
                <a16:creationId xmlns:a16="http://schemas.microsoft.com/office/drawing/2014/main" id="{3ADF60FE-D239-4FF0-B043-21DEDC9317C7}"/>
              </a:ext>
            </a:extLst>
          </p:cNvPr>
          <p:cNvSpPr txBox="1"/>
          <p:nvPr/>
        </p:nvSpPr>
        <p:spPr>
          <a:xfrm>
            <a:off x="1674542" y="3584400"/>
            <a:ext cx="3412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3200">
                <a:cs typeface="Calibri"/>
              </a:rPr>
              <a:t>E2E testing</a:t>
            </a:r>
          </a:p>
        </p:txBody>
      </p:sp>
      <p:sp>
        <p:nvSpPr>
          <p:cNvPr id="10" name="CasellaDiTesto 9">
            <a:extLst>
              <a:ext uri="{FF2B5EF4-FFF2-40B4-BE49-F238E27FC236}">
                <a16:creationId xmlns:a16="http://schemas.microsoft.com/office/drawing/2014/main" id="{DF91AEA7-69AE-49D5-B185-79F89F72F914}"/>
              </a:ext>
            </a:extLst>
          </p:cNvPr>
          <p:cNvSpPr txBox="1"/>
          <p:nvPr/>
        </p:nvSpPr>
        <p:spPr>
          <a:xfrm>
            <a:off x="7546822" y="3588322"/>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a:ea typeface="+mn-lt"/>
                <a:cs typeface="+mn-lt"/>
              </a:rPr>
              <a:t>Code review</a:t>
            </a:r>
            <a:endParaRPr lang="it-IT" sz="3200">
              <a:cs typeface="Calibri"/>
            </a:endParaRPr>
          </a:p>
          <a:p>
            <a:endParaRPr lang="it-IT" sz="3200">
              <a:cs typeface="Calibri"/>
            </a:endParaRPr>
          </a:p>
        </p:txBody>
      </p:sp>
      <p:graphicFrame>
        <p:nvGraphicFramePr>
          <p:cNvPr id="18" name="Tabella 11">
            <a:extLst>
              <a:ext uri="{FF2B5EF4-FFF2-40B4-BE49-F238E27FC236}">
                <a16:creationId xmlns:a16="http://schemas.microsoft.com/office/drawing/2014/main" id="{78718609-48F2-44B9-92B7-2045B5257CB8}"/>
              </a:ext>
            </a:extLst>
          </p:cNvPr>
          <p:cNvGraphicFramePr>
            <a:graphicFrameLocks noGrp="1"/>
          </p:cNvGraphicFramePr>
          <p:nvPr/>
        </p:nvGraphicFramePr>
        <p:xfrm>
          <a:off x="6676283" y="4159291"/>
          <a:ext cx="3975044" cy="1388950"/>
        </p:xfrm>
        <a:graphic>
          <a:graphicData uri="http://schemas.openxmlformats.org/drawingml/2006/table">
            <a:tbl>
              <a:tblPr firstRow="1" bandRow="1">
                <a:tableStyleId>{5C22544A-7EE6-4342-B048-85BDC9FD1C3A}</a:tableStyleId>
              </a:tblPr>
              <a:tblGrid>
                <a:gridCol w="1987522">
                  <a:extLst>
                    <a:ext uri="{9D8B030D-6E8A-4147-A177-3AD203B41FA5}">
                      <a16:colId xmlns:a16="http://schemas.microsoft.com/office/drawing/2014/main" val="2597695820"/>
                    </a:ext>
                  </a:extLst>
                </a:gridCol>
                <a:gridCol w="1987522">
                  <a:extLst>
                    <a:ext uri="{9D8B030D-6E8A-4147-A177-3AD203B41FA5}">
                      <a16:colId xmlns:a16="http://schemas.microsoft.com/office/drawing/2014/main" val="1637410847"/>
                    </a:ext>
                  </a:extLst>
                </a:gridCol>
              </a:tblGrid>
              <a:tr h="734457">
                <a:tc>
                  <a:txBody>
                    <a:bodyPr/>
                    <a:lstStyle/>
                    <a:p>
                      <a:r>
                        <a:rPr lang="it-IT"/>
                        <a:t>Total hours </a:t>
                      </a:r>
                      <a:r>
                        <a:rPr lang="it-IT" err="1"/>
                        <a:t>estimated</a:t>
                      </a:r>
                    </a:p>
                  </a:txBody>
                  <a:tcPr/>
                </a:tc>
                <a:tc>
                  <a:txBody>
                    <a:bodyPr/>
                    <a:lstStyle/>
                    <a:p>
                      <a:r>
                        <a:rPr lang="it-IT"/>
                        <a:t>Total hours </a:t>
                      </a:r>
                      <a:r>
                        <a:rPr lang="it-IT" err="1"/>
                        <a:t>spent</a:t>
                      </a:r>
                    </a:p>
                  </a:txBody>
                  <a:tcPr/>
                </a:tc>
                <a:extLst>
                  <a:ext uri="{0D108BD9-81ED-4DB2-BD59-A6C34878D82A}">
                    <a16:rowId xmlns:a16="http://schemas.microsoft.com/office/drawing/2014/main" val="1641103358"/>
                  </a:ext>
                </a:extLst>
              </a:tr>
              <a:tr h="654493">
                <a:tc>
                  <a:txBody>
                    <a:bodyPr/>
                    <a:lstStyle/>
                    <a:p>
                      <a:pPr algn="ctr"/>
                      <a:r>
                        <a:rPr lang="it-IT" sz="2800"/>
                        <a:t>1</a:t>
                      </a:r>
                    </a:p>
                  </a:txBody>
                  <a:tcPr/>
                </a:tc>
                <a:tc>
                  <a:txBody>
                    <a:bodyPr/>
                    <a:lstStyle/>
                    <a:p>
                      <a:pPr algn="ctr"/>
                      <a:r>
                        <a:rPr lang="it-IT" sz="2800"/>
                        <a:t>1</a:t>
                      </a:r>
                    </a:p>
                  </a:txBody>
                  <a:tcPr/>
                </a:tc>
                <a:extLst>
                  <a:ext uri="{0D108BD9-81ED-4DB2-BD59-A6C34878D82A}">
                    <a16:rowId xmlns:a16="http://schemas.microsoft.com/office/drawing/2014/main" val="2570016211"/>
                  </a:ext>
                </a:extLst>
              </a:tr>
            </a:tbl>
          </a:graphicData>
        </a:graphic>
      </p:graphicFrame>
    </p:spTree>
    <p:extLst>
      <p:ext uri="{BB962C8B-B14F-4D97-AF65-F5344CB8AC3E}">
        <p14:creationId xmlns:p14="http://schemas.microsoft.com/office/powerpoint/2010/main" val="356752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11</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830997"/>
          </a:xfrm>
          <a:prstGeom prst="rect">
            <a:avLst/>
          </a:prstGeom>
          <a:noFill/>
        </p:spPr>
        <p:txBody>
          <a:bodyPr wrap="square" rtlCol="0" anchor="t">
            <a:spAutoFit/>
          </a:bodyPr>
          <a:lstStyle/>
          <a:p>
            <a:pPr algn="ctr"/>
            <a:r>
              <a:rPr lang="it-IT" sz="4800">
                <a:solidFill>
                  <a:schemeClr val="bg2">
                    <a:lumMod val="10000"/>
                  </a:schemeClr>
                </a:solidFill>
                <a:latin typeface="Arial Nova Cond"/>
              </a:rPr>
              <a:t>2.1 Story #19 – Quality </a:t>
            </a:r>
            <a:r>
              <a:rPr lang="it-IT" sz="4800" err="1">
                <a:solidFill>
                  <a:schemeClr val="bg2">
                    <a:lumMod val="10000"/>
                  </a:schemeClr>
                </a:solidFill>
                <a:latin typeface="Arial Nova Cond"/>
              </a:rPr>
              <a:t>Measures</a:t>
            </a:r>
            <a:endParaRPr lang="it-IT" sz="4800">
              <a:solidFill>
                <a:schemeClr val="bg2">
                  <a:lumMod val="10000"/>
                </a:schemeClr>
              </a:solidFill>
              <a:latin typeface="Arial Nova Cond"/>
            </a:endParaRP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4941906" y="1425401"/>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a:t>Unit testing</a:t>
            </a:r>
            <a:endParaRPr lang="it-IT" sz="3200">
              <a:cs typeface="Calibri"/>
            </a:endParaRPr>
          </a:p>
          <a:p>
            <a:endParaRPr lang="it-IT" sz="3200" i="1">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ext uri="{D42A27DB-BD31-4B8C-83A1-F6EECF244321}">
                <p14:modId xmlns:p14="http://schemas.microsoft.com/office/powerpoint/2010/main" val="3621294236"/>
              </p:ext>
            </p:extLst>
          </p:nvPr>
        </p:nvGraphicFramePr>
        <p:xfrm>
          <a:off x="1401874" y="2058074"/>
          <a:ext cx="9271239"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gridCol w="2533879">
                  <a:extLst>
                    <a:ext uri="{9D8B030D-6E8A-4147-A177-3AD203B41FA5}">
                      <a16:colId xmlns:a16="http://schemas.microsoft.com/office/drawing/2014/main" val="2937088603"/>
                    </a:ext>
                  </a:extLst>
                </a:gridCol>
                <a:gridCol w="2101740">
                  <a:extLst>
                    <a:ext uri="{9D8B030D-6E8A-4147-A177-3AD203B41FA5}">
                      <a16:colId xmlns:a16="http://schemas.microsoft.com/office/drawing/2014/main" val="1451577431"/>
                    </a:ext>
                  </a:extLst>
                </a:gridCol>
              </a:tblGrid>
              <a:tr h="734457">
                <a:tc>
                  <a:txBody>
                    <a:bodyPr/>
                    <a:lstStyle/>
                    <a:p>
                      <a:r>
                        <a:rPr lang="it-IT"/>
                        <a:t>Total hours </a:t>
                      </a:r>
                      <a:r>
                        <a:rPr lang="it-IT" err="1"/>
                        <a:t>estimated</a:t>
                      </a:r>
                    </a:p>
                  </a:txBody>
                  <a:tcPr/>
                </a:tc>
                <a:tc>
                  <a:txBody>
                    <a:bodyPr/>
                    <a:lstStyle/>
                    <a:p>
                      <a:r>
                        <a:rPr lang="it-IT"/>
                        <a:t>Total hours </a:t>
                      </a:r>
                      <a:r>
                        <a:rPr lang="it-IT" err="1"/>
                        <a:t>spent</a:t>
                      </a:r>
                    </a:p>
                  </a:txBody>
                  <a:tcPr/>
                </a:tc>
                <a:tc>
                  <a:txBody>
                    <a:bodyPr/>
                    <a:lstStyle/>
                    <a:p>
                      <a:r>
                        <a:rPr lang="it-IT" err="1"/>
                        <a:t>Number</a:t>
                      </a:r>
                      <a:r>
                        <a:rPr lang="it-IT"/>
                        <a:t> of </a:t>
                      </a:r>
                      <a:r>
                        <a:rPr lang="it-IT" err="1"/>
                        <a:t>automated</a:t>
                      </a:r>
                      <a:r>
                        <a:rPr lang="it-IT"/>
                        <a:t> </a:t>
                      </a:r>
                      <a:r>
                        <a:rPr lang="it-IT" err="1"/>
                        <a:t>unit</a:t>
                      </a:r>
                      <a:r>
                        <a:rPr lang="it-IT"/>
                        <a:t> </a:t>
                      </a:r>
                      <a:r>
                        <a:rPr lang="it-IT" err="1"/>
                        <a:t>tests</a:t>
                      </a:r>
                    </a:p>
                  </a:txBody>
                  <a:tcPr/>
                </a:tc>
                <a:tc>
                  <a:txBody>
                    <a:bodyPr/>
                    <a:lstStyle/>
                    <a:p>
                      <a:r>
                        <a:rPr lang="it-IT"/>
                        <a:t>Coverage</a:t>
                      </a:r>
                    </a:p>
                  </a:txBody>
                  <a:tcPr/>
                </a:tc>
                <a:extLst>
                  <a:ext uri="{0D108BD9-81ED-4DB2-BD59-A6C34878D82A}">
                    <a16:rowId xmlns:a16="http://schemas.microsoft.com/office/drawing/2014/main" val="1641103358"/>
                  </a:ext>
                </a:extLst>
              </a:tr>
              <a:tr h="654493">
                <a:tc>
                  <a:txBody>
                    <a:bodyPr/>
                    <a:lstStyle/>
                    <a:p>
                      <a:pPr algn="ctr"/>
                      <a:r>
                        <a:rPr lang="it-IT" sz="2800"/>
                        <a:t>1.5</a:t>
                      </a:r>
                    </a:p>
                  </a:txBody>
                  <a:tcPr/>
                </a:tc>
                <a:tc>
                  <a:txBody>
                    <a:bodyPr/>
                    <a:lstStyle/>
                    <a:p>
                      <a:pPr algn="ctr"/>
                      <a:r>
                        <a:rPr lang="it-IT" sz="2800"/>
                        <a:t>0.5</a:t>
                      </a:r>
                    </a:p>
                  </a:txBody>
                  <a:tcPr/>
                </a:tc>
                <a:tc>
                  <a:txBody>
                    <a:bodyPr/>
                    <a:lstStyle/>
                    <a:p>
                      <a:pPr algn="ctr"/>
                      <a:r>
                        <a:rPr lang="it-IT" sz="2800"/>
                        <a:t>3</a:t>
                      </a:r>
                    </a:p>
                  </a:txBody>
                  <a:tcPr/>
                </a:tc>
                <a:tc>
                  <a:txBody>
                    <a:bodyPr/>
                    <a:lstStyle/>
                    <a:p>
                      <a:pPr algn="ctr"/>
                      <a:r>
                        <a:rPr lang="it-IT" sz="2800"/>
                        <a:t>N/A</a:t>
                      </a:r>
                    </a:p>
                  </a:txBody>
                  <a:tcPr/>
                </a:tc>
                <a:extLst>
                  <a:ext uri="{0D108BD9-81ED-4DB2-BD59-A6C34878D82A}">
                    <a16:rowId xmlns:a16="http://schemas.microsoft.com/office/drawing/2014/main" val="2570016211"/>
                  </a:ext>
                </a:extLst>
              </a:tr>
            </a:tbl>
          </a:graphicData>
        </a:graphic>
      </p:graphicFrame>
      <p:graphicFrame>
        <p:nvGraphicFramePr>
          <p:cNvPr id="4" name="Tabella 11">
            <a:extLst>
              <a:ext uri="{FF2B5EF4-FFF2-40B4-BE49-F238E27FC236}">
                <a16:creationId xmlns:a16="http://schemas.microsoft.com/office/drawing/2014/main" id="{E7A47F59-2182-44DD-8F57-A46EC9052392}"/>
              </a:ext>
            </a:extLst>
          </p:cNvPr>
          <p:cNvGraphicFramePr>
            <a:graphicFrameLocks noGrp="1"/>
          </p:cNvGraphicFramePr>
          <p:nvPr>
            <p:extLst>
              <p:ext uri="{D42A27DB-BD31-4B8C-83A1-F6EECF244321}">
                <p14:modId xmlns:p14="http://schemas.microsoft.com/office/powerpoint/2010/main" val="3694056820"/>
              </p:ext>
            </p:extLst>
          </p:nvPr>
        </p:nvGraphicFramePr>
        <p:xfrm>
          <a:off x="1397700" y="4180073"/>
          <a:ext cx="3975044" cy="1388950"/>
        </p:xfrm>
        <a:graphic>
          <a:graphicData uri="http://schemas.openxmlformats.org/drawingml/2006/table">
            <a:tbl>
              <a:tblPr firstRow="1" bandRow="1">
                <a:tableStyleId>{5C22544A-7EE6-4342-B048-85BDC9FD1C3A}</a:tableStyleId>
              </a:tblPr>
              <a:tblGrid>
                <a:gridCol w="1987522">
                  <a:extLst>
                    <a:ext uri="{9D8B030D-6E8A-4147-A177-3AD203B41FA5}">
                      <a16:colId xmlns:a16="http://schemas.microsoft.com/office/drawing/2014/main" val="2597695820"/>
                    </a:ext>
                  </a:extLst>
                </a:gridCol>
                <a:gridCol w="1987522">
                  <a:extLst>
                    <a:ext uri="{9D8B030D-6E8A-4147-A177-3AD203B41FA5}">
                      <a16:colId xmlns:a16="http://schemas.microsoft.com/office/drawing/2014/main" val="1637410847"/>
                    </a:ext>
                  </a:extLst>
                </a:gridCol>
              </a:tblGrid>
              <a:tr h="734457">
                <a:tc>
                  <a:txBody>
                    <a:bodyPr/>
                    <a:lstStyle/>
                    <a:p>
                      <a:r>
                        <a:rPr lang="it-IT"/>
                        <a:t>Total hours </a:t>
                      </a:r>
                      <a:r>
                        <a:rPr lang="it-IT" err="1"/>
                        <a:t>estimated</a:t>
                      </a:r>
                    </a:p>
                  </a:txBody>
                  <a:tcPr/>
                </a:tc>
                <a:tc>
                  <a:txBody>
                    <a:bodyPr/>
                    <a:lstStyle/>
                    <a:p>
                      <a:r>
                        <a:rPr lang="it-IT"/>
                        <a:t>Total hours </a:t>
                      </a:r>
                      <a:r>
                        <a:rPr lang="it-IT" err="1"/>
                        <a:t>spent</a:t>
                      </a:r>
                    </a:p>
                  </a:txBody>
                  <a:tcPr/>
                </a:tc>
                <a:extLst>
                  <a:ext uri="{0D108BD9-81ED-4DB2-BD59-A6C34878D82A}">
                    <a16:rowId xmlns:a16="http://schemas.microsoft.com/office/drawing/2014/main" val="1641103358"/>
                  </a:ext>
                </a:extLst>
              </a:tr>
              <a:tr h="654493">
                <a:tc>
                  <a:txBody>
                    <a:bodyPr/>
                    <a:lstStyle/>
                    <a:p>
                      <a:pPr algn="ctr"/>
                      <a:r>
                        <a:rPr lang="it-IT" sz="2800"/>
                        <a:t>1.5</a:t>
                      </a:r>
                    </a:p>
                  </a:txBody>
                  <a:tcPr/>
                </a:tc>
                <a:tc>
                  <a:txBody>
                    <a:bodyPr/>
                    <a:lstStyle/>
                    <a:p>
                      <a:pPr algn="ctr"/>
                      <a:r>
                        <a:rPr lang="it-IT" sz="2800"/>
                        <a:t>1</a:t>
                      </a:r>
                    </a:p>
                  </a:txBody>
                  <a:tcPr/>
                </a:tc>
                <a:extLst>
                  <a:ext uri="{0D108BD9-81ED-4DB2-BD59-A6C34878D82A}">
                    <a16:rowId xmlns:a16="http://schemas.microsoft.com/office/drawing/2014/main" val="2570016211"/>
                  </a:ext>
                </a:extLst>
              </a:tr>
            </a:tbl>
          </a:graphicData>
        </a:graphic>
      </p:graphicFrame>
      <p:sp>
        <p:nvSpPr>
          <p:cNvPr id="12" name="CasellaDiTesto 11">
            <a:extLst>
              <a:ext uri="{FF2B5EF4-FFF2-40B4-BE49-F238E27FC236}">
                <a16:creationId xmlns:a16="http://schemas.microsoft.com/office/drawing/2014/main" id="{3ADF60FE-D239-4FF0-B043-21DEDC9317C7}"/>
              </a:ext>
            </a:extLst>
          </p:cNvPr>
          <p:cNvSpPr txBox="1"/>
          <p:nvPr/>
        </p:nvSpPr>
        <p:spPr>
          <a:xfrm>
            <a:off x="1674542" y="3584400"/>
            <a:ext cx="3412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3200">
                <a:cs typeface="Calibri"/>
              </a:rPr>
              <a:t>E2E testing</a:t>
            </a:r>
          </a:p>
        </p:txBody>
      </p:sp>
      <p:sp>
        <p:nvSpPr>
          <p:cNvPr id="10" name="CasellaDiTesto 9">
            <a:extLst>
              <a:ext uri="{FF2B5EF4-FFF2-40B4-BE49-F238E27FC236}">
                <a16:creationId xmlns:a16="http://schemas.microsoft.com/office/drawing/2014/main" id="{DF91AEA7-69AE-49D5-B185-79F89F72F914}"/>
              </a:ext>
            </a:extLst>
          </p:cNvPr>
          <p:cNvSpPr txBox="1"/>
          <p:nvPr/>
        </p:nvSpPr>
        <p:spPr>
          <a:xfrm>
            <a:off x="7546822" y="3588322"/>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a:ea typeface="+mn-lt"/>
                <a:cs typeface="+mn-lt"/>
              </a:rPr>
              <a:t>Code review</a:t>
            </a:r>
            <a:endParaRPr lang="it-IT" sz="3200">
              <a:cs typeface="Calibri"/>
            </a:endParaRPr>
          </a:p>
          <a:p>
            <a:endParaRPr lang="it-IT" sz="3200">
              <a:cs typeface="Calibri"/>
            </a:endParaRPr>
          </a:p>
        </p:txBody>
      </p:sp>
      <p:graphicFrame>
        <p:nvGraphicFramePr>
          <p:cNvPr id="18" name="Tabella 11">
            <a:extLst>
              <a:ext uri="{FF2B5EF4-FFF2-40B4-BE49-F238E27FC236}">
                <a16:creationId xmlns:a16="http://schemas.microsoft.com/office/drawing/2014/main" id="{78718609-48F2-44B9-92B7-2045B5257CB8}"/>
              </a:ext>
            </a:extLst>
          </p:cNvPr>
          <p:cNvGraphicFramePr>
            <a:graphicFrameLocks noGrp="1"/>
          </p:cNvGraphicFramePr>
          <p:nvPr/>
        </p:nvGraphicFramePr>
        <p:xfrm>
          <a:off x="6676283" y="4159291"/>
          <a:ext cx="3975044" cy="1388950"/>
        </p:xfrm>
        <a:graphic>
          <a:graphicData uri="http://schemas.openxmlformats.org/drawingml/2006/table">
            <a:tbl>
              <a:tblPr firstRow="1" bandRow="1">
                <a:tableStyleId>{5C22544A-7EE6-4342-B048-85BDC9FD1C3A}</a:tableStyleId>
              </a:tblPr>
              <a:tblGrid>
                <a:gridCol w="1987522">
                  <a:extLst>
                    <a:ext uri="{9D8B030D-6E8A-4147-A177-3AD203B41FA5}">
                      <a16:colId xmlns:a16="http://schemas.microsoft.com/office/drawing/2014/main" val="2597695820"/>
                    </a:ext>
                  </a:extLst>
                </a:gridCol>
                <a:gridCol w="1987522">
                  <a:extLst>
                    <a:ext uri="{9D8B030D-6E8A-4147-A177-3AD203B41FA5}">
                      <a16:colId xmlns:a16="http://schemas.microsoft.com/office/drawing/2014/main" val="1637410847"/>
                    </a:ext>
                  </a:extLst>
                </a:gridCol>
              </a:tblGrid>
              <a:tr h="734457">
                <a:tc>
                  <a:txBody>
                    <a:bodyPr/>
                    <a:lstStyle/>
                    <a:p>
                      <a:r>
                        <a:rPr lang="it-IT"/>
                        <a:t>Total hours </a:t>
                      </a:r>
                      <a:r>
                        <a:rPr lang="it-IT" err="1"/>
                        <a:t>estimated</a:t>
                      </a:r>
                    </a:p>
                  </a:txBody>
                  <a:tcPr/>
                </a:tc>
                <a:tc>
                  <a:txBody>
                    <a:bodyPr/>
                    <a:lstStyle/>
                    <a:p>
                      <a:r>
                        <a:rPr lang="it-IT"/>
                        <a:t>Total hours </a:t>
                      </a:r>
                      <a:r>
                        <a:rPr lang="it-IT" err="1"/>
                        <a:t>spent</a:t>
                      </a:r>
                    </a:p>
                  </a:txBody>
                  <a:tcPr/>
                </a:tc>
                <a:extLst>
                  <a:ext uri="{0D108BD9-81ED-4DB2-BD59-A6C34878D82A}">
                    <a16:rowId xmlns:a16="http://schemas.microsoft.com/office/drawing/2014/main" val="1641103358"/>
                  </a:ext>
                </a:extLst>
              </a:tr>
              <a:tr h="654493">
                <a:tc>
                  <a:txBody>
                    <a:bodyPr/>
                    <a:lstStyle/>
                    <a:p>
                      <a:pPr algn="ctr"/>
                      <a:r>
                        <a:rPr lang="it-IT" sz="2800"/>
                        <a:t>1</a:t>
                      </a:r>
                    </a:p>
                  </a:txBody>
                  <a:tcPr/>
                </a:tc>
                <a:tc>
                  <a:txBody>
                    <a:bodyPr/>
                    <a:lstStyle/>
                    <a:p>
                      <a:pPr algn="ctr"/>
                      <a:r>
                        <a:rPr lang="it-IT" sz="2800"/>
                        <a:t>1</a:t>
                      </a:r>
                    </a:p>
                  </a:txBody>
                  <a:tcPr/>
                </a:tc>
                <a:extLst>
                  <a:ext uri="{0D108BD9-81ED-4DB2-BD59-A6C34878D82A}">
                    <a16:rowId xmlns:a16="http://schemas.microsoft.com/office/drawing/2014/main" val="2570016211"/>
                  </a:ext>
                </a:extLst>
              </a:tr>
            </a:tbl>
          </a:graphicData>
        </a:graphic>
      </p:graphicFrame>
    </p:spTree>
    <p:extLst>
      <p:ext uri="{BB962C8B-B14F-4D97-AF65-F5344CB8AC3E}">
        <p14:creationId xmlns:p14="http://schemas.microsoft.com/office/powerpoint/2010/main" val="41887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12</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830997"/>
          </a:xfrm>
          <a:prstGeom prst="rect">
            <a:avLst/>
          </a:prstGeom>
          <a:noFill/>
        </p:spPr>
        <p:txBody>
          <a:bodyPr wrap="square" rtlCol="0" anchor="t">
            <a:spAutoFit/>
          </a:bodyPr>
          <a:lstStyle/>
          <a:p>
            <a:pPr algn="ctr"/>
            <a:r>
              <a:rPr lang="it-IT" sz="4800">
                <a:solidFill>
                  <a:schemeClr val="bg2">
                    <a:lumMod val="10000"/>
                  </a:schemeClr>
                </a:solidFill>
                <a:latin typeface="Arial Nova Cond"/>
              </a:rPr>
              <a:t>2.1 Story #20 – Quality </a:t>
            </a:r>
            <a:r>
              <a:rPr lang="it-IT" sz="4800" err="1">
                <a:solidFill>
                  <a:schemeClr val="bg2">
                    <a:lumMod val="10000"/>
                  </a:schemeClr>
                </a:solidFill>
                <a:latin typeface="Arial Nova Cond"/>
              </a:rPr>
              <a:t>Measures</a:t>
            </a:r>
            <a:endParaRPr lang="it-IT" sz="4800">
              <a:solidFill>
                <a:schemeClr val="bg2">
                  <a:lumMod val="10000"/>
                </a:schemeClr>
              </a:solidFill>
              <a:latin typeface="Arial Nova Cond"/>
            </a:endParaRP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4941906" y="1425401"/>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a:t>Unit testing</a:t>
            </a:r>
            <a:endParaRPr lang="it-IT" sz="3200">
              <a:cs typeface="Calibri"/>
            </a:endParaRPr>
          </a:p>
          <a:p>
            <a:endParaRPr lang="it-IT" sz="3200" i="1">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ext uri="{D42A27DB-BD31-4B8C-83A1-F6EECF244321}">
                <p14:modId xmlns:p14="http://schemas.microsoft.com/office/powerpoint/2010/main" val="3112341618"/>
              </p:ext>
            </p:extLst>
          </p:nvPr>
        </p:nvGraphicFramePr>
        <p:xfrm>
          <a:off x="1401874" y="2058074"/>
          <a:ext cx="9271239"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gridCol w="2533879">
                  <a:extLst>
                    <a:ext uri="{9D8B030D-6E8A-4147-A177-3AD203B41FA5}">
                      <a16:colId xmlns:a16="http://schemas.microsoft.com/office/drawing/2014/main" val="2937088603"/>
                    </a:ext>
                  </a:extLst>
                </a:gridCol>
                <a:gridCol w="2101740">
                  <a:extLst>
                    <a:ext uri="{9D8B030D-6E8A-4147-A177-3AD203B41FA5}">
                      <a16:colId xmlns:a16="http://schemas.microsoft.com/office/drawing/2014/main" val="1451577431"/>
                    </a:ext>
                  </a:extLst>
                </a:gridCol>
              </a:tblGrid>
              <a:tr h="734457">
                <a:tc>
                  <a:txBody>
                    <a:bodyPr/>
                    <a:lstStyle/>
                    <a:p>
                      <a:r>
                        <a:rPr lang="it-IT"/>
                        <a:t>Total hours </a:t>
                      </a:r>
                      <a:r>
                        <a:rPr lang="it-IT" err="1"/>
                        <a:t>estimated</a:t>
                      </a:r>
                    </a:p>
                  </a:txBody>
                  <a:tcPr/>
                </a:tc>
                <a:tc>
                  <a:txBody>
                    <a:bodyPr/>
                    <a:lstStyle/>
                    <a:p>
                      <a:r>
                        <a:rPr lang="it-IT"/>
                        <a:t>Total hours </a:t>
                      </a:r>
                      <a:r>
                        <a:rPr lang="it-IT" err="1"/>
                        <a:t>spent</a:t>
                      </a:r>
                    </a:p>
                  </a:txBody>
                  <a:tcPr/>
                </a:tc>
                <a:tc>
                  <a:txBody>
                    <a:bodyPr/>
                    <a:lstStyle/>
                    <a:p>
                      <a:r>
                        <a:rPr lang="it-IT" err="1"/>
                        <a:t>Number</a:t>
                      </a:r>
                      <a:r>
                        <a:rPr lang="it-IT"/>
                        <a:t> of </a:t>
                      </a:r>
                      <a:r>
                        <a:rPr lang="it-IT" err="1"/>
                        <a:t>automated</a:t>
                      </a:r>
                      <a:r>
                        <a:rPr lang="it-IT"/>
                        <a:t> </a:t>
                      </a:r>
                      <a:r>
                        <a:rPr lang="it-IT" err="1"/>
                        <a:t>unit</a:t>
                      </a:r>
                      <a:r>
                        <a:rPr lang="it-IT"/>
                        <a:t> </a:t>
                      </a:r>
                      <a:r>
                        <a:rPr lang="it-IT" err="1"/>
                        <a:t>tests</a:t>
                      </a:r>
                    </a:p>
                  </a:txBody>
                  <a:tcPr/>
                </a:tc>
                <a:tc>
                  <a:txBody>
                    <a:bodyPr/>
                    <a:lstStyle/>
                    <a:p>
                      <a:r>
                        <a:rPr lang="it-IT"/>
                        <a:t>Coverage</a:t>
                      </a:r>
                    </a:p>
                  </a:txBody>
                  <a:tcPr/>
                </a:tc>
                <a:extLst>
                  <a:ext uri="{0D108BD9-81ED-4DB2-BD59-A6C34878D82A}">
                    <a16:rowId xmlns:a16="http://schemas.microsoft.com/office/drawing/2014/main" val="1641103358"/>
                  </a:ext>
                </a:extLst>
              </a:tr>
              <a:tr h="654493">
                <a:tc>
                  <a:txBody>
                    <a:bodyPr/>
                    <a:lstStyle/>
                    <a:p>
                      <a:pPr algn="ctr"/>
                      <a:r>
                        <a:rPr lang="it-IT" sz="2800"/>
                        <a:t>1.5</a:t>
                      </a:r>
                    </a:p>
                  </a:txBody>
                  <a:tcPr/>
                </a:tc>
                <a:tc>
                  <a:txBody>
                    <a:bodyPr/>
                    <a:lstStyle/>
                    <a:p>
                      <a:pPr algn="ctr"/>
                      <a:r>
                        <a:rPr lang="it-IT" sz="2800"/>
                        <a:t>2</a:t>
                      </a:r>
                    </a:p>
                  </a:txBody>
                  <a:tcPr/>
                </a:tc>
                <a:tc>
                  <a:txBody>
                    <a:bodyPr/>
                    <a:lstStyle/>
                    <a:p>
                      <a:pPr algn="ctr"/>
                      <a:r>
                        <a:rPr lang="it-IT" sz="2800"/>
                        <a:t>12</a:t>
                      </a:r>
                    </a:p>
                  </a:txBody>
                  <a:tcPr/>
                </a:tc>
                <a:tc>
                  <a:txBody>
                    <a:bodyPr/>
                    <a:lstStyle/>
                    <a:p>
                      <a:pPr algn="ctr"/>
                      <a:r>
                        <a:rPr lang="it-IT" sz="2800"/>
                        <a:t>N/A</a:t>
                      </a:r>
                    </a:p>
                  </a:txBody>
                  <a:tcPr/>
                </a:tc>
                <a:extLst>
                  <a:ext uri="{0D108BD9-81ED-4DB2-BD59-A6C34878D82A}">
                    <a16:rowId xmlns:a16="http://schemas.microsoft.com/office/drawing/2014/main" val="2570016211"/>
                  </a:ext>
                </a:extLst>
              </a:tr>
            </a:tbl>
          </a:graphicData>
        </a:graphic>
      </p:graphicFrame>
      <p:graphicFrame>
        <p:nvGraphicFramePr>
          <p:cNvPr id="4" name="Tabella 11">
            <a:extLst>
              <a:ext uri="{FF2B5EF4-FFF2-40B4-BE49-F238E27FC236}">
                <a16:creationId xmlns:a16="http://schemas.microsoft.com/office/drawing/2014/main" id="{E7A47F59-2182-44DD-8F57-A46EC9052392}"/>
              </a:ext>
            </a:extLst>
          </p:cNvPr>
          <p:cNvGraphicFramePr>
            <a:graphicFrameLocks noGrp="1"/>
          </p:cNvGraphicFramePr>
          <p:nvPr>
            <p:extLst>
              <p:ext uri="{D42A27DB-BD31-4B8C-83A1-F6EECF244321}">
                <p14:modId xmlns:p14="http://schemas.microsoft.com/office/powerpoint/2010/main" val="1001870617"/>
              </p:ext>
            </p:extLst>
          </p:nvPr>
        </p:nvGraphicFramePr>
        <p:xfrm>
          <a:off x="1397700" y="4180073"/>
          <a:ext cx="3975044" cy="1388950"/>
        </p:xfrm>
        <a:graphic>
          <a:graphicData uri="http://schemas.openxmlformats.org/drawingml/2006/table">
            <a:tbl>
              <a:tblPr firstRow="1" bandRow="1">
                <a:tableStyleId>{5C22544A-7EE6-4342-B048-85BDC9FD1C3A}</a:tableStyleId>
              </a:tblPr>
              <a:tblGrid>
                <a:gridCol w="1987522">
                  <a:extLst>
                    <a:ext uri="{9D8B030D-6E8A-4147-A177-3AD203B41FA5}">
                      <a16:colId xmlns:a16="http://schemas.microsoft.com/office/drawing/2014/main" val="2597695820"/>
                    </a:ext>
                  </a:extLst>
                </a:gridCol>
                <a:gridCol w="1987522">
                  <a:extLst>
                    <a:ext uri="{9D8B030D-6E8A-4147-A177-3AD203B41FA5}">
                      <a16:colId xmlns:a16="http://schemas.microsoft.com/office/drawing/2014/main" val="1637410847"/>
                    </a:ext>
                  </a:extLst>
                </a:gridCol>
              </a:tblGrid>
              <a:tr h="734457">
                <a:tc>
                  <a:txBody>
                    <a:bodyPr/>
                    <a:lstStyle/>
                    <a:p>
                      <a:r>
                        <a:rPr lang="it-IT"/>
                        <a:t>Total hours </a:t>
                      </a:r>
                      <a:r>
                        <a:rPr lang="it-IT" err="1"/>
                        <a:t>estimated</a:t>
                      </a:r>
                    </a:p>
                  </a:txBody>
                  <a:tcPr/>
                </a:tc>
                <a:tc>
                  <a:txBody>
                    <a:bodyPr/>
                    <a:lstStyle/>
                    <a:p>
                      <a:r>
                        <a:rPr lang="it-IT"/>
                        <a:t>Total hours </a:t>
                      </a:r>
                      <a:r>
                        <a:rPr lang="it-IT" err="1"/>
                        <a:t>spent</a:t>
                      </a:r>
                    </a:p>
                  </a:txBody>
                  <a:tcPr/>
                </a:tc>
                <a:extLst>
                  <a:ext uri="{0D108BD9-81ED-4DB2-BD59-A6C34878D82A}">
                    <a16:rowId xmlns:a16="http://schemas.microsoft.com/office/drawing/2014/main" val="1641103358"/>
                  </a:ext>
                </a:extLst>
              </a:tr>
              <a:tr h="654493">
                <a:tc>
                  <a:txBody>
                    <a:bodyPr/>
                    <a:lstStyle/>
                    <a:p>
                      <a:pPr algn="ctr"/>
                      <a:r>
                        <a:rPr lang="it-IT" sz="2800"/>
                        <a:t>1.5</a:t>
                      </a:r>
                    </a:p>
                  </a:txBody>
                  <a:tcPr/>
                </a:tc>
                <a:tc>
                  <a:txBody>
                    <a:bodyPr/>
                    <a:lstStyle/>
                    <a:p>
                      <a:pPr algn="ctr"/>
                      <a:r>
                        <a:rPr lang="it-IT" sz="2800"/>
                        <a:t>1.5</a:t>
                      </a:r>
                    </a:p>
                  </a:txBody>
                  <a:tcPr/>
                </a:tc>
                <a:extLst>
                  <a:ext uri="{0D108BD9-81ED-4DB2-BD59-A6C34878D82A}">
                    <a16:rowId xmlns:a16="http://schemas.microsoft.com/office/drawing/2014/main" val="2570016211"/>
                  </a:ext>
                </a:extLst>
              </a:tr>
            </a:tbl>
          </a:graphicData>
        </a:graphic>
      </p:graphicFrame>
      <p:sp>
        <p:nvSpPr>
          <p:cNvPr id="12" name="CasellaDiTesto 11">
            <a:extLst>
              <a:ext uri="{FF2B5EF4-FFF2-40B4-BE49-F238E27FC236}">
                <a16:creationId xmlns:a16="http://schemas.microsoft.com/office/drawing/2014/main" id="{3ADF60FE-D239-4FF0-B043-21DEDC9317C7}"/>
              </a:ext>
            </a:extLst>
          </p:cNvPr>
          <p:cNvSpPr txBox="1"/>
          <p:nvPr/>
        </p:nvSpPr>
        <p:spPr>
          <a:xfrm>
            <a:off x="1674542" y="3584400"/>
            <a:ext cx="3412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3200">
                <a:cs typeface="Calibri"/>
              </a:rPr>
              <a:t>E2E testing</a:t>
            </a:r>
          </a:p>
        </p:txBody>
      </p:sp>
      <p:sp>
        <p:nvSpPr>
          <p:cNvPr id="10" name="CasellaDiTesto 9">
            <a:extLst>
              <a:ext uri="{FF2B5EF4-FFF2-40B4-BE49-F238E27FC236}">
                <a16:creationId xmlns:a16="http://schemas.microsoft.com/office/drawing/2014/main" id="{DF91AEA7-69AE-49D5-B185-79F89F72F914}"/>
              </a:ext>
            </a:extLst>
          </p:cNvPr>
          <p:cNvSpPr txBox="1"/>
          <p:nvPr/>
        </p:nvSpPr>
        <p:spPr>
          <a:xfrm>
            <a:off x="7546822" y="3588322"/>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a:ea typeface="+mn-lt"/>
                <a:cs typeface="+mn-lt"/>
              </a:rPr>
              <a:t>Code review</a:t>
            </a:r>
            <a:endParaRPr lang="it-IT" sz="3200">
              <a:cs typeface="Calibri"/>
            </a:endParaRPr>
          </a:p>
          <a:p>
            <a:endParaRPr lang="it-IT" sz="3200">
              <a:cs typeface="Calibri"/>
            </a:endParaRPr>
          </a:p>
        </p:txBody>
      </p:sp>
      <p:graphicFrame>
        <p:nvGraphicFramePr>
          <p:cNvPr id="18" name="Tabella 11">
            <a:extLst>
              <a:ext uri="{FF2B5EF4-FFF2-40B4-BE49-F238E27FC236}">
                <a16:creationId xmlns:a16="http://schemas.microsoft.com/office/drawing/2014/main" id="{78718609-48F2-44B9-92B7-2045B5257CB8}"/>
              </a:ext>
            </a:extLst>
          </p:cNvPr>
          <p:cNvGraphicFramePr>
            <a:graphicFrameLocks noGrp="1"/>
          </p:cNvGraphicFramePr>
          <p:nvPr/>
        </p:nvGraphicFramePr>
        <p:xfrm>
          <a:off x="6676283" y="4159291"/>
          <a:ext cx="3975044" cy="1388950"/>
        </p:xfrm>
        <a:graphic>
          <a:graphicData uri="http://schemas.openxmlformats.org/drawingml/2006/table">
            <a:tbl>
              <a:tblPr firstRow="1" bandRow="1">
                <a:tableStyleId>{5C22544A-7EE6-4342-B048-85BDC9FD1C3A}</a:tableStyleId>
              </a:tblPr>
              <a:tblGrid>
                <a:gridCol w="1987522">
                  <a:extLst>
                    <a:ext uri="{9D8B030D-6E8A-4147-A177-3AD203B41FA5}">
                      <a16:colId xmlns:a16="http://schemas.microsoft.com/office/drawing/2014/main" val="2597695820"/>
                    </a:ext>
                  </a:extLst>
                </a:gridCol>
                <a:gridCol w="1987522">
                  <a:extLst>
                    <a:ext uri="{9D8B030D-6E8A-4147-A177-3AD203B41FA5}">
                      <a16:colId xmlns:a16="http://schemas.microsoft.com/office/drawing/2014/main" val="1637410847"/>
                    </a:ext>
                  </a:extLst>
                </a:gridCol>
              </a:tblGrid>
              <a:tr h="734457">
                <a:tc>
                  <a:txBody>
                    <a:bodyPr/>
                    <a:lstStyle/>
                    <a:p>
                      <a:r>
                        <a:rPr lang="it-IT"/>
                        <a:t>Total hours </a:t>
                      </a:r>
                      <a:r>
                        <a:rPr lang="it-IT" err="1"/>
                        <a:t>estimated</a:t>
                      </a:r>
                    </a:p>
                  </a:txBody>
                  <a:tcPr/>
                </a:tc>
                <a:tc>
                  <a:txBody>
                    <a:bodyPr/>
                    <a:lstStyle/>
                    <a:p>
                      <a:r>
                        <a:rPr lang="it-IT"/>
                        <a:t>Total hours </a:t>
                      </a:r>
                      <a:r>
                        <a:rPr lang="it-IT" err="1"/>
                        <a:t>spent</a:t>
                      </a:r>
                    </a:p>
                  </a:txBody>
                  <a:tcPr/>
                </a:tc>
                <a:extLst>
                  <a:ext uri="{0D108BD9-81ED-4DB2-BD59-A6C34878D82A}">
                    <a16:rowId xmlns:a16="http://schemas.microsoft.com/office/drawing/2014/main" val="1641103358"/>
                  </a:ext>
                </a:extLst>
              </a:tr>
              <a:tr h="654493">
                <a:tc>
                  <a:txBody>
                    <a:bodyPr/>
                    <a:lstStyle/>
                    <a:p>
                      <a:pPr algn="ctr"/>
                      <a:r>
                        <a:rPr lang="it-IT" sz="2800"/>
                        <a:t>1</a:t>
                      </a:r>
                    </a:p>
                  </a:txBody>
                  <a:tcPr/>
                </a:tc>
                <a:tc>
                  <a:txBody>
                    <a:bodyPr/>
                    <a:lstStyle/>
                    <a:p>
                      <a:pPr algn="ctr"/>
                      <a:r>
                        <a:rPr lang="it-IT" sz="2800"/>
                        <a:t>1</a:t>
                      </a:r>
                    </a:p>
                  </a:txBody>
                  <a:tcPr/>
                </a:tc>
                <a:extLst>
                  <a:ext uri="{0D108BD9-81ED-4DB2-BD59-A6C34878D82A}">
                    <a16:rowId xmlns:a16="http://schemas.microsoft.com/office/drawing/2014/main" val="2570016211"/>
                  </a:ext>
                </a:extLst>
              </a:tr>
            </a:tbl>
          </a:graphicData>
        </a:graphic>
      </p:graphicFrame>
    </p:spTree>
    <p:extLst>
      <p:ext uri="{BB962C8B-B14F-4D97-AF65-F5344CB8AC3E}">
        <p14:creationId xmlns:p14="http://schemas.microsoft.com/office/powerpoint/2010/main" val="386395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13</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830997"/>
          </a:xfrm>
          <a:prstGeom prst="rect">
            <a:avLst/>
          </a:prstGeom>
          <a:noFill/>
        </p:spPr>
        <p:txBody>
          <a:bodyPr wrap="square" rtlCol="0" anchor="t">
            <a:spAutoFit/>
          </a:bodyPr>
          <a:lstStyle/>
          <a:p>
            <a:pPr algn="ctr"/>
            <a:r>
              <a:rPr lang="it-IT" sz="4800">
                <a:solidFill>
                  <a:schemeClr val="bg2">
                    <a:lumMod val="10000"/>
                  </a:schemeClr>
                </a:solidFill>
                <a:latin typeface="Arial Nova Cond"/>
              </a:rPr>
              <a:t>2.2 Technical Debt Management</a:t>
            </a: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4657626" y="1210612"/>
            <a:ext cx="3412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a:cs typeface="Calibri"/>
              </a:rPr>
              <a:t>Using SonarCloud</a:t>
            </a: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ext uri="{D42A27DB-BD31-4B8C-83A1-F6EECF244321}">
                <p14:modId xmlns:p14="http://schemas.microsoft.com/office/powerpoint/2010/main" val="1310033946"/>
              </p:ext>
            </p:extLst>
          </p:nvPr>
        </p:nvGraphicFramePr>
        <p:xfrm>
          <a:off x="3948545" y="2389909"/>
          <a:ext cx="4635620" cy="1269999"/>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708836">
                <a:tc>
                  <a:txBody>
                    <a:bodyPr/>
                    <a:lstStyle/>
                    <a:p>
                      <a:r>
                        <a:rPr lang="it-IT"/>
                        <a:t>Total hours </a:t>
                      </a:r>
                      <a:r>
                        <a:rPr lang="it-IT" err="1"/>
                        <a:t>estimated</a:t>
                      </a:r>
                    </a:p>
                  </a:txBody>
                  <a:tcPr/>
                </a:tc>
                <a:tc>
                  <a:txBody>
                    <a:bodyPr/>
                    <a:lstStyle/>
                    <a:p>
                      <a:r>
                        <a:rPr lang="it-IT"/>
                        <a:t>Total hours </a:t>
                      </a:r>
                      <a:r>
                        <a:rPr lang="it-IT" err="1"/>
                        <a:t>spent</a:t>
                      </a:r>
                    </a:p>
                  </a:txBody>
                  <a:tcPr/>
                </a:tc>
                <a:extLst>
                  <a:ext uri="{0D108BD9-81ED-4DB2-BD59-A6C34878D82A}">
                    <a16:rowId xmlns:a16="http://schemas.microsoft.com/office/drawing/2014/main" val="1641103358"/>
                  </a:ext>
                </a:extLst>
              </a:tr>
              <a:tr h="561163">
                <a:tc>
                  <a:txBody>
                    <a:bodyPr/>
                    <a:lstStyle/>
                    <a:p>
                      <a:pPr algn="ctr"/>
                      <a:r>
                        <a:rPr lang="it-IT" sz="2800"/>
                        <a:t>8</a:t>
                      </a:r>
                    </a:p>
                  </a:txBody>
                  <a:tcPr/>
                </a:tc>
                <a:tc>
                  <a:txBody>
                    <a:bodyPr/>
                    <a:lstStyle/>
                    <a:p>
                      <a:pPr algn="ctr"/>
                      <a:r>
                        <a:rPr lang="it-IT" sz="2800"/>
                        <a:t>10</a:t>
                      </a:r>
                    </a:p>
                  </a:txBody>
                  <a:tcPr/>
                </a:tc>
                <a:extLst>
                  <a:ext uri="{0D108BD9-81ED-4DB2-BD59-A6C34878D82A}">
                    <a16:rowId xmlns:a16="http://schemas.microsoft.com/office/drawing/2014/main" val="2570016211"/>
                  </a:ext>
                </a:extLst>
              </a:tr>
            </a:tbl>
          </a:graphicData>
        </a:graphic>
      </p:graphicFrame>
      <p:graphicFrame>
        <p:nvGraphicFramePr>
          <p:cNvPr id="6" name="Tabella 11">
            <a:extLst>
              <a:ext uri="{FF2B5EF4-FFF2-40B4-BE49-F238E27FC236}">
                <a16:creationId xmlns:a16="http://schemas.microsoft.com/office/drawing/2014/main" id="{D1AEFEDA-99AB-4B74-843B-849576522FB7}"/>
              </a:ext>
            </a:extLst>
          </p:cNvPr>
          <p:cNvGraphicFramePr>
            <a:graphicFrameLocks noGrp="1"/>
          </p:cNvGraphicFramePr>
          <p:nvPr>
            <p:extLst>
              <p:ext uri="{D42A27DB-BD31-4B8C-83A1-F6EECF244321}">
                <p14:modId xmlns:p14="http://schemas.microsoft.com/office/powerpoint/2010/main" val="2501604677"/>
              </p:ext>
            </p:extLst>
          </p:nvPr>
        </p:nvGraphicFramePr>
        <p:xfrm>
          <a:off x="1535545" y="4136159"/>
          <a:ext cx="9509880" cy="1315466"/>
        </p:xfrm>
        <a:graphic>
          <a:graphicData uri="http://schemas.openxmlformats.org/drawingml/2006/table">
            <a:tbl>
              <a:tblPr firstRow="1" bandRow="1">
                <a:tableStyleId>{5C22544A-7EE6-4342-B048-85BDC9FD1C3A}</a:tableStyleId>
              </a:tblPr>
              <a:tblGrid>
                <a:gridCol w="1901976">
                  <a:extLst>
                    <a:ext uri="{9D8B030D-6E8A-4147-A177-3AD203B41FA5}">
                      <a16:colId xmlns:a16="http://schemas.microsoft.com/office/drawing/2014/main" val="2221047846"/>
                    </a:ext>
                  </a:extLst>
                </a:gridCol>
                <a:gridCol w="1901976">
                  <a:extLst>
                    <a:ext uri="{9D8B030D-6E8A-4147-A177-3AD203B41FA5}">
                      <a16:colId xmlns:a16="http://schemas.microsoft.com/office/drawing/2014/main" val="92702958"/>
                    </a:ext>
                  </a:extLst>
                </a:gridCol>
                <a:gridCol w="1901976">
                  <a:extLst>
                    <a:ext uri="{9D8B030D-6E8A-4147-A177-3AD203B41FA5}">
                      <a16:colId xmlns:a16="http://schemas.microsoft.com/office/drawing/2014/main" val="3671128967"/>
                    </a:ext>
                  </a:extLst>
                </a:gridCol>
                <a:gridCol w="1901976">
                  <a:extLst>
                    <a:ext uri="{9D8B030D-6E8A-4147-A177-3AD203B41FA5}">
                      <a16:colId xmlns:a16="http://schemas.microsoft.com/office/drawing/2014/main" val="3840682681"/>
                    </a:ext>
                  </a:extLst>
                </a:gridCol>
                <a:gridCol w="1901976">
                  <a:extLst>
                    <a:ext uri="{9D8B030D-6E8A-4147-A177-3AD203B41FA5}">
                      <a16:colId xmlns:a16="http://schemas.microsoft.com/office/drawing/2014/main" val="1637410847"/>
                    </a:ext>
                  </a:extLst>
                </a:gridCol>
              </a:tblGrid>
              <a:tr h="588818">
                <a:tc>
                  <a:txBody>
                    <a:bodyPr/>
                    <a:lstStyle/>
                    <a:p>
                      <a:pPr lvl="0" algn="ctr">
                        <a:buNone/>
                      </a:pPr>
                      <a:r>
                        <a:rPr lang="it-IT" err="1"/>
                        <a:t>Number</a:t>
                      </a:r>
                      <a:r>
                        <a:rPr lang="it-IT"/>
                        <a:t> of days</a:t>
                      </a:r>
                      <a:endParaRPr lang="it-IT" err="1"/>
                    </a:p>
                  </a:txBody>
                  <a:tcPr/>
                </a:tc>
                <a:tc>
                  <a:txBody>
                    <a:bodyPr/>
                    <a:lstStyle/>
                    <a:p>
                      <a:pPr lvl="0" algn="ctr">
                        <a:buNone/>
                      </a:pPr>
                      <a:r>
                        <a:rPr lang="it-IT" err="1"/>
                        <a:t>Debt</a:t>
                      </a:r>
                      <a:r>
                        <a:rPr lang="it-IT"/>
                        <a:t> ratio</a:t>
                      </a:r>
                    </a:p>
                  </a:txBody>
                  <a:tcPr/>
                </a:tc>
                <a:tc>
                  <a:txBody>
                    <a:bodyPr/>
                    <a:lstStyle/>
                    <a:p>
                      <a:pPr lvl="0" algn="ctr">
                        <a:buNone/>
                      </a:pPr>
                      <a:r>
                        <a:rPr lang="it-IT"/>
                        <a:t>Rating Reliability</a:t>
                      </a:r>
                    </a:p>
                  </a:txBody>
                  <a:tcPr/>
                </a:tc>
                <a:tc>
                  <a:txBody>
                    <a:bodyPr/>
                    <a:lstStyle/>
                    <a:p>
                      <a:pPr lvl="0" algn="ctr">
                        <a:buNone/>
                      </a:pPr>
                      <a:r>
                        <a:rPr lang="it-IT"/>
                        <a:t>Rating Security</a:t>
                      </a:r>
                    </a:p>
                  </a:txBody>
                  <a:tcPr/>
                </a:tc>
                <a:tc>
                  <a:txBody>
                    <a:bodyPr/>
                    <a:lstStyle/>
                    <a:p>
                      <a:pPr algn="ctr"/>
                      <a:r>
                        <a:rPr lang="it-IT"/>
                        <a:t>Rating </a:t>
                      </a:r>
                      <a:r>
                        <a:rPr lang="en-GB" noProof="0"/>
                        <a:t>Maintainability</a:t>
                      </a:r>
                      <a:endParaRPr lang="en-GB" noProof="0" err="1"/>
                    </a:p>
                  </a:txBody>
                  <a:tcPr/>
                </a:tc>
                <a:extLst>
                  <a:ext uri="{0D108BD9-81ED-4DB2-BD59-A6C34878D82A}">
                    <a16:rowId xmlns:a16="http://schemas.microsoft.com/office/drawing/2014/main" val="1641103358"/>
                  </a:ext>
                </a:extLst>
              </a:tr>
              <a:tr h="675386">
                <a:tc>
                  <a:txBody>
                    <a:bodyPr/>
                    <a:lstStyle/>
                    <a:p>
                      <a:pPr lvl="0" algn="ctr">
                        <a:buNone/>
                      </a:pPr>
                      <a:r>
                        <a:rPr lang="it-IT" sz="2800"/>
                        <a:t>2</a:t>
                      </a:r>
                    </a:p>
                  </a:txBody>
                  <a:tcPr/>
                </a:tc>
                <a:tc>
                  <a:txBody>
                    <a:bodyPr/>
                    <a:lstStyle/>
                    <a:p>
                      <a:pPr lvl="0" algn="ctr">
                        <a:buNone/>
                      </a:pPr>
                      <a:r>
                        <a:rPr lang="it-IT" sz="2800"/>
                        <a:t>0.9</a:t>
                      </a:r>
                    </a:p>
                  </a:txBody>
                  <a:tcPr/>
                </a:tc>
                <a:tc>
                  <a:txBody>
                    <a:bodyPr/>
                    <a:lstStyle/>
                    <a:p>
                      <a:pPr lvl="0" algn="ctr">
                        <a:buNone/>
                      </a:pPr>
                      <a:r>
                        <a:rPr lang="it-IT" sz="2800"/>
                        <a:t>A</a:t>
                      </a:r>
                      <a:endParaRPr lang="en-US"/>
                    </a:p>
                  </a:txBody>
                  <a:tcPr/>
                </a:tc>
                <a:tc>
                  <a:txBody>
                    <a:bodyPr/>
                    <a:lstStyle/>
                    <a:p>
                      <a:pPr lvl="0" algn="ctr">
                        <a:buNone/>
                      </a:pPr>
                      <a:r>
                        <a:rPr lang="it-IT" sz="2800"/>
                        <a:t>A</a:t>
                      </a:r>
                    </a:p>
                  </a:txBody>
                  <a:tcPr/>
                </a:tc>
                <a:tc>
                  <a:txBody>
                    <a:bodyPr/>
                    <a:lstStyle/>
                    <a:p>
                      <a:pPr algn="ctr"/>
                      <a:r>
                        <a:rPr lang="it-IT" sz="2800"/>
                        <a:t>A</a:t>
                      </a:r>
                    </a:p>
                  </a:txBody>
                  <a:tcPr/>
                </a:tc>
                <a:extLst>
                  <a:ext uri="{0D108BD9-81ED-4DB2-BD59-A6C34878D82A}">
                    <a16:rowId xmlns:a16="http://schemas.microsoft.com/office/drawing/2014/main" val="2570016211"/>
                  </a:ext>
                </a:extLst>
              </a:tr>
            </a:tbl>
          </a:graphicData>
        </a:graphic>
      </p:graphicFrame>
    </p:spTree>
    <p:extLst>
      <p:ext uri="{BB962C8B-B14F-4D97-AF65-F5344CB8AC3E}">
        <p14:creationId xmlns:p14="http://schemas.microsoft.com/office/powerpoint/2010/main" val="157012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14</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830997"/>
          </a:xfrm>
          <a:prstGeom prst="rect">
            <a:avLst/>
          </a:prstGeom>
          <a:noFill/>
        </p:spPr>
        <p:txBody>
          <a:bodyPr wrap="square" rtlCol="0" anchor="t">
            <a:spAutoFit/>
          </a:bodyPr>
          <a:lstStyle/>
          <a:p>
            <a:pPr algn="ctr"/>
            <a:r>
              <a:rPr lang="it-IT" sz="4800">
                <a:solidFill>
                  <a:schemeClr val="bg2">
                    <a:lumMod val="10000"/>
                  </a:schemeClr>
                </a:solidFill>
                <a:latin typeface="Arial Nova Cond"/>
              </a:rPr>
              <a:t>2.2 Technical Debt Management</a:t>
            </a:r>
          </a:p>
        </p:txBody>
      </p:sp>
      <p:pic>
        <p:nvPicPr>
          <p:cNvPr id="4" name="Immagine 5" descr="Immagine che contiene screenshot&#10;&#10;Descrizione generata con affidabilità molto elevata">
            <a:extLst>
              <a:ext uri="{FF2B5EF4-FFF2-40B4-BE49-F238E27FC236}">
                <a16:creationId xmlns:a16="http://schemas.microsoft.com/office/drawing/2014/main" id="{04F8E607-4AF9-478A-9F19-F2D858CFF664}"/>
              </a:ext>
            </a:extLst>
          </p:cNvPr>
          <p:cNvPicPr>
            <a:picLocks noChangeAspect="1"/>
          </p:cNvPicPr>
          <p:nvPr/>
        </p:nvPicPr>
        <p:blipFill>
          <a:blip r:embed="rId2"/>
          <a:stretch>
            <a:fillRect/>
          </a:stretch>
        </p:blipFill>
        <p:spPr>
          <a:xfrm>
            <a:off x="2026171" y="1395341"/>
            <a:ext cx="8202117" cy="4517022"/>
          </a:xfrm>
          <a:prstGeom prst="rect">
            <a:avLst/>
          </a:prstGeom>
        </p:spPr>
      </p:pic>
    </p:spTree>
    <p:extLst>
      <p:ext uri="{BB962C8B-B14F-4D97-AF65-F5344CB8AC3E}">
        <p14:creationId xmlns:p14="http://schemas.microsoft.com/office/powerpoint/2010/main" val="396898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4939086E-9000-45CA-8EE3-BACF70AC25AF}"/>
              </a:ext>
            </a:extLst>
          </p:cNvPr>
          <p:cNvSpPr>
            <a:spLocks noGrp="1"/>
          </p:cNvSpPr>
          <p:nvPr>
            <p:ph type="ftr" sz="quarter" idx="11"/>
          </p:nvPr>
        </p:nvSpPr>
        <p:spPr/>
        <p:txBody>
          <a:bodyPr/>
          <a:lstStyle/>
          <a:p>
            <a:r>
              <a:rPr lang="en-GB"/>
              <a:t>SE2 - Group F @ PoliTo</a:t>
            </a:r>
          </a:p>
        </p:txBody>
      </p:sp>
      <p:sp>
        <p:nvSpPr>
          <p:cNvPr id="3" name="Segnaposto numero diapositiva 2">
            <a:extLst>
              <a:ext uri="{FF2B5EF4-FFF2-40B4-BE49-F238E27FC236}">
                <a16:creationId xmlns:a16="http://schemas.microsoft.com/office/drawing/2014/main" id="{352C8456-C0BD-4EE0-AFA7-374B9B889F1E}"/>
              </a:ext>
            </a:extLst>
          </p:cNvPr>
          <p:cNvSpPr>
            <a:spLocks noGrp="1"/>
          </p:cNvSpPr>
          <p:nvPr>
            <p:ph type="sldNum" sz="quarter" idx="12"/>
          </p:nvPr>
        </p:nvSpPr>
        <p:spPr/>
        <p:txBody>
          <a:bodyPr/>
          <a:lstStyle/>
          <a:p>
            <a:fld id="{52668C98-20E0-457A-B46B-012B69A69216}" type="slidenum">
              <a:rPr lang="en-GB" smtClean="0"/>
              <a:t>15</a:t>
            </a:fld>
            <a:endParaRPr lang="en-GB"/>
          </a:p>
        </p:txBody>
      </p:sp>
      <p:sp>
        <p:nvSpPr>
          <p:cNvPr id="5" name="TextBox 4">
            <a:extLst>
              <a:ext uri="{FF2B5EF4-FFF2-40B4-BE49-F238E27FC236}">
                <a16:creationId xmlns:a16="http://schemas.microsoft.com/office/drawing/2014/main" id="{0B1F0781-18C6-41C9-9756-D1B2FEEBBA0B}"/>
              </a:ext>
            </a:extLst>
          </p:cNvPr>
          <p:cNvSpPr txBox="1"/>
          <p:nvPr/>
        </p:nvSpPr>
        <p:spPr>
          <a:xfrm>
            <a:off x="1738440" y="2756009"/>
            <a:ext cx="8571346" cy="1015663"/>
          </a:xfrm>
          <a:prstGeom prst="rect">
            <a:avLst/>
          </a:prstGeom>
          <a:noFill/>
        </p:spPr>
        <p:txBody>
          <a:bodyPr wrap="square" rtlCol="0" anchor="t">
            <a:spAutoFit/>
          </a:bodyPr>
          <a:lstStyle/>
          <a:p>
            <a:pPr algn="ctr"/>
            <a:r>
              <a:rPr lang="it-IT" sz="6000" b="1" i="1">
                <a:solidFill>
                  <a:schemeClr val="bg2">
                    <a:lumMod val="10000"/>
                  </a:schemeClr>
                </a:solidFill>
                <a:latin typeface="Arial Nova Cond"/>
              </a:rPr>
              <a:t>3. ASSESSMENT</a:t>
            </a:r>
            <a:endParaRPr lang="it-IT" b="1">
              <a:solidFill>
                <a:schemeClr val="bg2">
                  <a:lumMod val="10000"/>
                </a:schemeClr>
              </a:solidFill>
              <a:cs typeface="Calibri"/>
            </a:endParaRPr>
          </a:p>
        </p:txBody>
      </p:sp>
    </p:spTree>
    <p:extLst>
      <p:ext uri="{BB962C8B-B14F-4D97-AF65-F5344CB8AC3E}">
        <p14:creationId xmlns:p14="http://schemas.microsoft.com/office/powerpoint/2010/main" val="427985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5C53-0382-4C44-ABE3-556E747406D9}"/>
              </a:ext>
            </a:extLst>
          </p:cNvPr>
          <p:cNvSpPr>
            <a:spLocks noGrp="1"/>
          </p:cNvSpPr>
          <p:nvPr>
            <p:ph type="title"/>
          </p:nvPr>
        </p:nvSpPr>
        <p:spPr/>
        <p:txBody>
          <a:bodyPr anchor="ctr"/>
          <a:lstStyle/>
          <a:p>
            <a:pPr algn="ctr"/>
            <a:r>
              <a:rPr lang="en-GB">
                <a:solidFill>
                  <a:schemeClr val="bg2">
                    <a:lumMod val="10000"/>
                  </a:schemeClr>
                </a:solidFill>
                <a:latin typeface="Arial Nova Cond"/>
              </a:rPr>
              <a:t>3.1 Errors in estimation</a:t>
            </a:r>
          </a:p>
        </p:txBody>
      </p:sp>
      <p:sp>
        <p:nvSpPr>
          <p:cNvPr id="5" name="Footer Placeholder 4">
            <a:extLst>
              <a:ext uri="{FF2B5EF4-FFF2-40B4-BE49-F238E27FC236}">
                <a16:creationId xmlns:a16="http://schemas.microsoft.com/office/drawing/2014/main" id="{ACE4ED70-8045-45B2-928D-590D3364D326}"/>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6" name="Slide Number Placeholder 5">
            <a:extLst>
              <a:ext uri="{FF2B5EF4-FFF2-40B4-BE49-F238E27FC236}">
                <a16:creationId xmlns:a16="http://schemas.microsoft.com/office/drawing/2014/main" id="{9844F707-1583-4780-96F3-0B3D520B533D}"/>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16</a:t>
            </a:fld>
            <a:endParaRPr lang="en-GB" sz="1400">
              <a:latin typeface="Arial Nova Cond" panose="020B0506020202020204" pitchFamily="34" charset="0"/>
            </a:endParaRPr>
          </a:p>
        </p:txBody>
      </p:sp>
      <p:sp>
        <p:nvSpPr>
          <p:cNvPr id="7" name="Segnaposto contenuto 6">
            <a:extLst>
              <a:ext uri="{FF2B5EF4-FFF2-40B4-BE49-F238E27FC236}">
                <a16:creationId xmlns:a16="http://schemas.microsoft.com/office/drawing/2014/main" id="{BD7E29EE-3F22-4973-8FA9-866D4608B760}"/>
              </a:ext>
            </a:extLst>
          </p:cNvPr>
          <p:cNvSpPr>
            <a:spLocks noGrp="1"/>
          </p:cNvSpPr>
          <p:nvPr>
            <p:ph sz="half" idx="1"/>
          </p:nvPr>
        </p:nvSpPr>
        <p:spPr>
          <a:xfrm>
            <a:off x="1097279" y="1845734"/>
            <a:ext cx="9867669" cy="4023360"/>
          </a:xfrm>
        </p:spPr>
        <p:txBody>
          <a:bodyPr vert="horz" lIns="0" tIns="45720" rIns="0" bIns="45720" rtlCol="0" anchor="t">
            <a:normAutofit/>
          </a:bodyPr>
          <a:lstStyle/>
          <a:p>
            <a:pPr marL="200660" lvl="1" indent="0" algn="just">
              <a:buNone/>
            </a:pPr>
            <a:r>
              <a:rPr lang="en-GB" sz="2600" dirty="0">
                <a:latin typeface="Arial Nova Cond"/>
                <a:cs typeface="Calibri"/>
              </a:rPr>
              <a:t>We were good at estimating the time needed for tasks: we exactly predicted around half of them (more than the ones we correctly estimated in last sprint), while for the remaining ones we had some overestimation and underestimation, overall balanced. We also provided a better estimation for tasks that include some technical skill to be learned by us.</a:t>
            </a:r>
          </a:p>
          <a:p>
            <a:pPr marL="200660" lvl="1" indent="0" algn="just">
              <a:buNone/>
            </a:pPr>
            <a:endParaRPr lang="en-GB" sz="2600" dirty="0">
              <a:latin typeface="Arial Nova Cond"/>
              <a:cs typeface="Calibri"/>
            </a:endParaRPr>
          </a:p>
          <a:p>
            <a:pPr marL="200660" lvl="1" indent="0" algn="just">
              <a:buNone/>
            </a:pPr>
            <a:r>
              <a:rPr lang="en-GB" sz="2600" dirty="0">
                <a:latin typeface="Arial Nova Cond"/>
                <a:cs typeface="Calibri"/>
              </a:rPr>
              <a:t>In general, our estimations have significantly improved throughout the project, once we got a better understanding of our skills and the technologies used. </a:t>
            </a:r>
          </a:p>
        </p:txBody>
      </p:sp>
    </p:spTree>
    <p:extLst>
      <p:ext uri="{BB962C8B-B14F-4D97-AF65-F5344CB8AC3E}">
        <p14:creationId xmlns:p14="http://schemas.microsoft.com/office/powerpoint/2010/main" val="118920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B339F9-AA17-40FA-8EBD-ABD7B863F700}"/>
              </a:ext>
            </a:extLst>
          </p:cNvPr>
          <p:cNvSpPr>
            <a:spLocks noGrp="1"/>
          </p:cNvSpPr>
          <p:nvPr>
            <p:ph type="title"/>
          </p:nvPr>
        </p:nvSpPr>
        <p:spPr>
          <a:xfrm>
            <a:off x="1097280" y="459785"/>
            <a:ext cx="10058400" cy="1000485"/>
          </a:xfrm>
        </p:spPr>
        <p:txBody>
          <a:bodyPr/>
          <a:lstStyle/>
          <a:p>
            <a:pPr algn="ctr"/>
            <a:r>
              <a:rPr lang="it-IT">
                <a:solidFill>
                  <a:schemeClr val="bg2">
                    <a:lumMod val="10000"/>
                  </a:schemeClr>
                </a:solidFill>
                <a:latin typeface="Arial Nova Cond"/>
                <a:ea typeface="+mj-lt"/>
                <a:cs typeface="+mj-lt"/>
              </a:rPr>
              <a:t>3.2 </a:t>
            </a:r>
            <a:r>
              <a:rPr lang="it-IT" err="1">
                <a:solidFill>
                  <a:schemeClr val="bg2">
                    <a:lumMod val="10000"/>
                  </a:schemeClr>
                </a:solidFill>
                <a:latin typeface="Arial Nova Cond"/>
                <a:ea typeface="+mj-lt"/>
                <a:cs typeface="+mj-lt"/>
              </a:rPr>
              <a:t>Lessons</a:t>
            </a:r>
            <a:r>
              <a:rPr lang="it-IT">
                <a:solidFill>
                  <a:schemeClr val="bg2">
                    <a:lumMod val="10000"/>
                  </a:schemeClr>
                </a:solidFill>
                <a:latin typeface="Arial Nova Cond"/>
                <a:ea typeface="+mj-lt"/>
                <a:cs typeface="+mj-lt"/>
              </a:rPr>
              <a:t> </a:t>
            </a:r>
            <a:r>
              <a:rPr lang="it-IT" err="1">
                <a:solidFill>
                  <a:schemeClr val="bg2">
                    <a:lumMod val="10000"/>
                  </a:schemeClr>
                </a:solidFill>
                <a:latin typeface="Arial Nova Cond"/>
                <a:ea typeface="+mj-lt"/>
                <a:cs typeface="+mj-lt"/>
              </a:rPr>
              <a:t>learned</a:t>
            </a:r>
            <a:endParaRPr lang="it-IT">
              <a:solidFill>
                <a:schemeClr val="bg2">
                  <a:lumMod val="10000"/>
                </a:schemeClr>
              </a:solidFill>
              <a:latin typeface="Arial Nova Cond"/>
            </a:endParaRPr>
          </a:p>
        </p:txBody>
      </p:sp>
      <p:sp>
        <p:nvSpPr>
          <p:cNvPr id="3" name="Segnaposto contenuto 2">
            <a:extLst>
              <a:ext uri="{FF2B5EF4-FFF2-40B4-BE49-F238E27FC236}">
                <a16:creationId xmlns:a16="http://schemas.microsoft.com/office/drawing/2014/main" id="{37A97E0F-975E-4BE5-878D-D9ECD83754E8}"/>
              </a:ext>
            </a:extLst>
          </p:cNvPr>
          <p:cNvSpPr>
            <a:spLocks noGrp="1"/>
          </p:cNvSpPr>
          <p:nvPr>
            <p:ph sz="half" idx="1"/>
          </p:nvPr>
        </p:nvSpPr>
        <p:spPr/>
        <p:txBody>
          <a:bodyPr vert="horz" lIns="0" tIns="45720" rIns="0" bIns="45720" rtlCol="0" anchor="t">
            <a:normAutofit fontScale="92500" lnSpcReduction="10000"/>
          </a:bodyPr>
          <a:lstStyle/>
          <a:p>
            <a:pPr marL="200660" lvl="1" indent="0" algn="ctr">
              <a:buNone/>
            </a:pPr>
            <a:r>
              <a:rPr lang="en-GB" sz="2800" b="1" dirty="0">
                <a:cs typeface="Calibri"/>
              </a:rPr>
              <a:t>Positive</a:t>
            </a:r>
            <a:endParaRPr lang="en-US" sz="2800">
              <a:cs typeface="Calibri"/>
            </a:endParaRPr>
          </a:p>
          <a:p>
            <a:pPr marL="383540" lvl="1"/>
            <a:r>
              <a:rPr lang="en-GB" sz="2400" dirty="0">
                <a:cs typeface="Calibri"/>
              </a:rPr>
              <a:t>Code quality analysis through Sonar is essential to understand the quality of the code produced; </a:t>
            </a:r>
            <a:r>
              <a:rPr lang="en-GB" sz="2400" dirty="0">
                <a:ea typeface="+mn-lt"/>
                <a:cs typeface="+mn-lt"/>
              </a:rPr>
              <a:t>scheduling time to improve quality of already written code is necessary</a:t>
            </a:r>
            <a:endParaRPr lang="en-GB" sz="2400" dirty="0">
              <a:cs typeface="Calibri" panose="020F0502020204030204"/>
            </a:endParaRPr>
          </a:p>
          <a:p>
            <a:pPr marL="383540" lvl="1"/>
            <a:r>
              <a:rPr lang="en-GB" sz="2400" dirty="0">
                <a:ea typeface="+mn-lt"/>
                <a:cs typeface="+mn-lt"/>
              </a:rPr>
              <a:t>Estimation should include some margin to take into account eventual issues</a:t>
            </a:r>
          </a:p>
          <a:p>
            <a:pPr marL="383540" lvl="1"/>
            <a:r>
              <a:rPr lang="en-GB" sz="2400" dirty="0">
                <a:ea typeface="+mn-lt"/>
                <a:cs typeface="+mn-lt"/>
              </a:rPr>
              <a:t>Importance of docker container to test deployment to target platform and avoid portability errors between different systems</a:t>
            </a:r>
          </a:p>
          <a:p>
            <a:pPr marL="383540" lvl="1">
              <a:buFont typeface="Arial" panose="020F0502020204030204" pitchFamily="34" charset="0"/>
              <a:buChar char="•"/>
            </a:pPr>
            <a:endParaRPr lang="en-GB" dirty="0">
              <a:cs typeface="Calibri"/>
            </a:endParaRPr>
          </a:p>
        </p:txBody>
      </p:sp>
      <p:sp>
        <p:nvSpPr>
          <p:cNvPr id="4" name="Segnaposto contenuto 3">
            <a:extLst>
              <a:ext uri="{FF2B5EF4-FFF2-40B4-BE49-F238E27FC236}">
                <a16:creationId xmlns:a16="http://schemas.microsoft.com/office/drawing/2014/main" id="{A493CD52-91D0-4559-A284-412358B1911E}"/>
              </a:ext>
            </a:extLst>
          </p:cNvPr>
          <p:cNvSpPr>
            <a:spLocks noGrp="1"/>
          </p:cNvSpPr>
          <p:nvPr>
            <p:ph sz="half" idx="2"/>
          </p:nvPr>
        </p:nvSpPr>
        <p:spPr/>
        <p:txBody>
          <a:bodyPr vert="horz" lIns="0" tIns="45720" rIns="0" bIns="45720" rtlCol="0" anchor="t">
            <a:normAutofit fontScale="92500" lnSpcReduction="10000"/>
          </a:bodyPr>
          <a:lstStyle/>
          <a:p>
            <a:pPr algn="ctr"/>
            <a:r>
              <a:rPr lang="it-IT" sz="2800" b="1" dirty="0">
                <a:cs typeface="Calibri"/>
              </a:rPr>
              <a:t>Negative</a:t>
            </a:r>
          </a:p>
          <a:p>
            <a:pPr marL="383540" lvl="1">
              <a:buFont typeface="Arial" panose="020F0502020204030204" pitchFamily="34" charset="0"/>
              <a:buChar char="•"/>
            </a:pPr>
            <a:r>
              <a:rPr lang="en-GB" sz="2200" dirty="0">
                <a:cs typeface="Calibri"/>
              </a:rPr>
              <a:t>Having team members partially specialized in some technical contexts causes the team to be less reactive to changes, especially in case that some new code produces/exposes faults in already existing code, that needs to be adapted</a:t>
            </a:r>
          </a:p>
        </p:txBody>
      </p:sp>
      <p:sp>
        <p:nvSpPr>
          <p:cNvPr id="5" name="Segnaposto piè di pagina 4">
            <a:extLst>
              <a:ext uri="{FF2B5EF4-FFF2-40B4-BE49-F238E27FC236}">
                <a16:creationId xmlns:a16="http://schemas.microsoft.com/office/drawing/2014/main" id="{CC157B80-7A35-4596-9932-A2345D0A13C8}"/>
              </a:ext>
            </a:extLst>
          </p:cNvPr>
          <p:cNvSpPr>
            <a:spLocks noGrp="1"/>
          </p:cNvSpPr>
          <p:nvPr>
            <p:ph type="ftr" sz="quarter" idx="11"/>
          </p:nvPr>
        </p:nvSpPr>
        <p:spPr/>
        <p:txBody>
          <a:bodyPr/>
          <a:lstStyle/>
          <a:p>
            <a:r>
              <a:rPr lang="en-GB"/>
              <a:t>SE2 - Group F @ PoliTo</a:t>
            </a:r>
          </a:p>
        </p:txBody>
      </p:sp>
      <p:sp>
        <p:nvSpPr>
          <p:cNvPr id="6" name="Segnaposto numero diapositiva 5">
            <a:extLst>
              <a:ext uri="{FF2B5EF4-FFF2-40B4-BE49-F238E27FC236}">
                <a16:creationId xmlns:a16="http://schemas.microsoft.com/office/drawing/2014/main" id="{DBC2BD78-B099-4E71-996A-E359867810D8}"/>
              </a:ext>
            </a:extLst>
          </p:cNvPr>
          <p:cNvSpPr>
            <a:spLocks noGrp="1"/>
          </p:cNvSpPr>
          <p:nvPr>
            <p:ph type="sldNum" sz="quarter" idx="12"/>
          </p:nvPr>
        </p:nvSpPr>
        <p:spPr/>
        <p:txBody>
          <a:bodyPr/>
          <a:lstStyle/>
          <a:p>
            <a:fld id="{52668C98-20E0-457A-B46B-012B69A69216}" type="slidenum">
              <a:rPr lang="en-GB" smtClean="0"/>
              <a:t>17</a:t>
            </a:fld>
            <a:endParaRPr lang="en-GB"/>
          </a:p>
        </p:txBody>
      </p:sp>
    </p:spTree>
    <p:extLst>
      <p:ext uri="{BB962C8B-B14F-4D97-AF65-F5344CB8AC3E}">
        <p14:creationId xmlns:p14="http://schemas.microsoft.com/office/powerpoint/2010/main" val="85776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5C53-0382-4C44-ABE3-556E747406D9}"/>
              </a:ext>
            </a:extLst>
          </p:cNvPr>
          <p:cNvSpPr>
            <a:spLocks noGrp="1"/>
          </p:cNvSpPr>
          <p:nvPr>
            <p:ph type="title"/>
          </p:nvPr>
        </p:nvSpPr>
        <p:spPr/>
        <p:txBody>
          <a:bodyPr anchor="ctr"/>
          <a:lstStyle/>
          <a:p>
            <a:pPr algn="ctr"/>
            <a:r>
              <a:rPr lang="en-GB">
                <a:solidFill>
                  <a:schemeClr val="bg2">
                    <a:lumMod val="10000"/>
                  </a:schemeClr>
                </a:solidFill>
                <a:latin typeface="Arial Nova Cond"/>
              </a:rPr>
              <a:t>3.3 Goal achieved</a:t>
            </a:r>
          </a:p>
        </p:txBody>
      </p:sp>
      <p:sp>
        <p:nvSpPr>
          <p:cNvPr id="5" name="Footer Placeholder 4">
            <a:extLst>
              <a:ext uri="{FF2B5EF4-FFF2-40B4-BE49-F238E27FC236}">
                <a16:creationId xmlns:a16="http://schemas.microsoft.com/office/drawing/2014/main" id="{ACE4ED70-8045-45B2-928D-590D3364D326}"/>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6" name="Slide Number Placeholder 5">
            <a:extLst>
              <a:ext uri="{FF2B5EF4-FFF2-40B4-BE49-F238E27FC236}">
                <a16:creationId xmlns:a16="http://schemas.microsoft.com/office/drawing/2014/main" id="{9844F707-1583-4780-96F3-0B3D520B533D}"/>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18</a:t>
            </a:fld>
            <a:endParaRPr lang="en-GB" sz="1400">
              <a:latin typeface="Arial Nova Cond" panose="020B0506020202020204" pitchFamily="34" charset="0"/>
            </a:endParaRPr>
          </a:p>
        </p:txBody>
      </p:sp>
      <p:sp>
        <p:nvSpPr>
          <p:cNvPr id="7" name="Segnaposto contenuto 6">
            <a:extLst>
              <a:ext uri="{FF2B5EF4-FFF2-40B4-BE49-F238E27FC236}">
                <a16:creationId xmlns:a16="http://schemas.microsoft.com/office/drawing/2014/main" id="{BD7E29EE-3F22-4973-8FA9-866D4608B760}"/>
              </a:ext>
            </a:extLst>
          </p:cNvPr>
          <p:cNvSpPr>
            <a:spLocks noGrp="1"/>
          </p:cNvSpPr>
          <p:nvPr>
            <p:ph sz="half" idx="1"/>
          </p:nvPr>
        </p:nvSpPr>
        <p:spPr>
          <a:xfrm>
            <a:off x="1097279" y="1845734"/>
            <a:ext cx="9867669" cy="4023360"/>
          </a:xfrm>
        </p:spPr>
        <p:txBody>
          <a:bodyPr vert="horz" lIns="0" tIns="45720" rIns="0" bIns="45720" rtlCol="0" anchor="t">
            <a:normAutofit/>
          </a:bodyPr>
          <a:lstStyle/>
          <a:p>
            <a:pPr marL="200660" lvl="1" indent="0" algn="just">
              <a:buNone/>
            </a:pPr>
            <a:r>
              <a:rPr lang="en-GB" sz="2600" dirty="0" err="1">
                <a:latin typeface="Arial Nova Cond"/>
                <a:cs typeface="Calibri"/>
              </a:rPr>
              <a:t>Well structured</a:t>
            </a:r>
            <a:r>
              <a:rPr lang="en-GB" sz="2600" dirty="0">
                <a:latin typeface="Arial Nova Cond"/>
                <a:cs typeface="Calibri"/>
              </a:rPr>
              <a:t> team work, with linear progression of task implementation, thanks to internal coordination.</a:t>
            </a:r>
          </a:p>
          <a:p>
            <a:pPr marL="200660" lvl="1" indent="0" algn="just">
              <a:buNone/>
            </a:pPr>
            <a:r>
              <a:rPr lang="en-GB" sz="2600" dirty="0">
                <a:latin typeface="Arial Nova Cond"/>
                <a:cs typeface="Calibri"/>
              </a:rPr>
              <a:t>Service correctly deployed in a docker container, use of the latter for demo presentation.</a:t>
            </a:r>
          </a:p>
          <a:p>
            <a:pPr marL="200660" lvl="1" indent="0" algn="just">
              <a:buNone/>
            </a:pPr>
            <a:r>
              <a:rPr lang="en-GB" sz="2600" dirty="0">
                <a:ea typeface="+mn-lt"/>
                <a:cs typeface="+mn-lt"/>
              </a:rPr>
              <a:t>Higher quality s</a:t>
            </a:r>
            <a:r>
              <a:rPr lang="en-GB" sz="2600" dirty="0">
                <a:latin typeface="Arial Nova Cond"/>
                <a:cs typeface="Calibri"/>
              </a:rPr>
              <a:t>oftware, thanks to useful tools for quality analysis, both on new and already developed code.</a:t>
            </a:r>
            <a:endParaRPr lang="en-GB"/>
          </a:p>
        </p:txBody>
      </p:sp>
    </p:spTree>
    <p:extLst>
      <p:ext uri="{BB962C8B-B14F-4D97-AF65-F5344CB8AC3E}">
        <p14:creationId xmlns:p14="http://schemas.microsoft.com/office/powerpoint/2010/main" val="262811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5C53-0382-4C44-ABE3-556E747406D9}"/>
              </a:ext>
            </a:extLst>
          </p:cNvPr>
          <p:cNvSpPr>
            <a:spLocks noGrp="1"/>
          </p:cNvSpPr>
          <p:nvPr>
            <p:ph type="title"/>
          </p:nvPr>
        </p:nvSpPr>
        <p:spPr/>
        <p:txBody>
          <a:bodyPr anchor="ctr"/>
          <a:lstStyle/>
          <a:p>
            <a:pPr algn="ctr"/>
            <a:r>
              <a:rPr lang="en-GB">
                <a:solidFill>
                  <a:schemeClr val="bg2">
                    <a:lumMod val="10000"/>
                  </a:schemeClr>
                </a:solidFill>
                <a:latin typeface="Arial Nova Cond"/>
              </a:rPr>
              <a:t>3.4 Failed goals</a:t>
            </a:r>
          </a:p>
        </p:txBody>
      </p:sp>
      <p:sp>
        <p:nvSpPr>
          <p:cNvPr id="5" name="Footer Placeholder 4">
            <a:extLst>
              <a:ext uri="{FF2B5EF4-FFF2-40B4-BE49-F238E27FC236}">
                <a16:creationId xmlns:a16="http://schemas.microsoft.com/office/drawing/2014/main" id="{ACE4ED70-8045-45B2-928D-590D3364D326}"/>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6" name="Slide Number Placeholder 5">
            <a:extLst>
              <a:ext uri="{FF2B5EF4-FFF2-40B4-BE49-F238E27FC236}">
                <a16:creationId xmlns:a16="http://schemas.microsoft.com/office/drawing/2014/main" id="{9844F707-1583-4780-96F3-0B3D520B533D}"/>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19</a:t>
            </a:fld>
            <a:endParaRPr lang="en-GB" sz="1400">
              <a:latin typeface="Arial Nova Cond" panose="020B0506020202020204" pitchFamily="34" charset="0"/>
            </a:endParaRPr>
          </a:p>
        </p:txBody>
      </p:sp>
      <p:sp>
        <p:nvSpPr>
          <p:cNvPr id="7" name="Segnaposto contenuto 6">
            <a:extLst>
              <a:ext uri="{FF2B5EF4-FFF2-40B4-BE49-F238E27FC236}">
                <a16:creationId xmlns:a16="http://schemas.microsoft.com/office/drawing/2014/main" id="{BD7E29EE-3F22-4973-8FA9-866D4608B760}"/>
              </a:ext>
            </a:extLst>
          </p:cNvPr>
          <p:cNvSpPr>
            <a:spLocks noGrp="1"/>
          </p:cNvSpPr>
          <p:nvPr>
            <p:ph sz="half" idx="1"/>
          </p:nvPr>
        </p:nvSpPr>
        <p:spPr>
          <a:xfrm>
            <a:off x="1097279" y="1845734"/>
            <a:ext cx="9867669" cy="4023360"/>
          </a:xfrm>
        </p:spPr>
        <p:txBody>
          <a:bodyPr vert="horz" lIns="0" tIns="45720" rIns="0" bIns="45720" rtlCol="0" anchor="t">
            <a:normAutofit/>
          </a:bodyPr>
          <a:lstStyle/>
          <a:p>
            <a:r>
              <a:rPr lang="it-IT" sz="2600" dirty="0">
                <a:latin typeface="Arial Nova Cond"/>
                <a:cs typeface="Calibri"/>
              </a:rPr>
              <a:t>Demo </a:t>
            </a:r>
            <a:r>
              <a:rPr lang="it-IT" sz="2600" dirty="0" err="1">
                <a:latin typeface="Arial Nova Cond"/>
                <a:cs typeface="Calibri"/>
              </a:rPr>
              <a:t>presentation</a:t>
            </a:r>
            <a:r>
              <a:rPr lang="it-IT" sz="2600" dirty="0">
                <a:latin typeface="Arial Nova Cond"/>
                <a:cs typeface="Calibri"/>
              </a:rPr>
              <a:t> </a:t>
            </a:r>
            <a:r>
              <a:rPr lang="it-IT" sz="2600" dirty="0" err="1">
                <a:latin typeface="Arial Nova Cond"/>
                <a:cs typeface="Calibri"/>
              </a:rPr>
              <a:t>not</a:t>
            </a:r>
            <a:r>
              <a:rPr lang="it-IT" sz="2600" dirty="0">
                <a:latin typeface="Arial Nova Cond"/>
                <a:cs typeface="Calibri"/>
              </a:rPr>
              <a:t> </a:t>
            </a:r>
            <a:r>
              <a:rPr lang="it-IT" sz="2600" dirty="0" err="1">
                <a:latin typeface="Arial Nova Cond"/>
                <a:cs typeface="Calibri"/>
              </a:rPr>
              <a:t>discussed</a:t>
            </a:r>
            <a:r>
              <a:rPr lang="it-IT" sz="2600" dirty="0">
                <a:latin typeface="Arial Nova Cond"/>
                <a:cs typeface="Calibri"/>
              </a:rPr>
              <a:t> long </a:t>
            </a:r>
            <a:r>
              <a:rPr lang="it-IT" sz="2600" dirty="0" err="1">
                <a:latin typeface="Arial Nova Cond"/>
                <a:cs typeface="Calibri"/>
              </a:rPr>
              <a:t>enough</a:t>
            </a:r>
            <a:r>
              <a:rPr lang="it-IT" sz="2600" dirty="0">
                <a:latin typeface="Arial Nova Cond"/>
                <a:cs typeface="Calibri"/>
              </a:rPr>
              <a:t>, </a:t>
            </a:r>
            <a:r>
              <a:rPr lang="it-IT" sz="2600">
                <a:latin typeface="Arial Nova Cond"/>
                <a:cs typeface="Calibri"/>
              </a:rPr>
              <a:t>although</a:t>
            </a:r>
            <a:r>
              <a:rPr lang="it-IT" sz="2600" dirty="0">
                <a:latin typeface="Arial Nova Cond"/>
                <a:cs typeface="Calibri"/>
              </a:rPr>
              <a:t> stories </a:t>
            </a:r>
            <a:r>
              <a:rPr lang="it-IT" sz="2600" dirty="0" err="1">
                <a:latin typeface="Arial Nova Cond"/>
                <a:cs typeface="Calibri"/>
              </a:rPr>
              <a:t>were</a:t>
            </a:r>
            <a:r>
              <a:rPr lang="it-IT" sz="2600" dirty="0">
                <a:latin typeface="Arial Nova Cond"/>
                <a:cs typeface="Calibri"/>
              </a:rPr>
              <a:t> </a:t>
            </a:r>
            <a:r>
              <a:rPr lang="it-IT" sz="2600">
                <a:latin typeface="Arial Nova Cond"/>
                <a:cs typeface="Calibri"/>
              </a:rPr>
              <a:t>completed</a:t>
            </a:r>
            <a:r>
              <a:rPr lang="it-IT" sz="2600" dirty="0">
                <a:latin typeface="Arial Nova Cond"/>
                <a:cs typeface="Calibri"/>
              </a:rPr>
              <a:t> days </a:t>
            </a:r>
            <a:r>
              <a:rPr lang="it-IT" sz="2600" dirty="0" err="1">
                <a:latin typeface="Arial Nova Cond"/>
                <a:cs typeface="Calibri"/>
              </a:rPr>
              <a:t>before</a:t>
            </a:r>
            <a:r>
              <a:rPr lang="it-IT" sz="2600" dirty="0">
                <a:latin typeface="Arial Nova Cond"/>
                <a:cs typeface="Calibri"/>
              </a:rPr>
              <a:t> the sprint end.</a:t>
            </a:r>
          </a:p>
          <a:p>
            <a:r>
              <a:rPr lang="it-IT" sz="2600" dirty="0" err="1">
                <a:latin typeface="Arial Nova Cond"/>
                <a:cs typeface="Calibri"/>
              </a:rPr>
              <a:t>It</a:t>
            </a:r>
            <a:r>
              <a:rPr lang="it-IT" sz="2600" dirty="0">
                <a:latin typeface="Arial Nova Cond"/>
                <a:cs typeface="Calibri"/>
              </a:rPr>
              <a:t> </a:t>
            </a:r>
            <a:r>
              <a:rPr lang="it-IT" sz="2600" dirty="0" err="1">
                <a:latin typeface="Arial Nova Cond"/>
                <a:cs typeface="Calibri"/>
              </a:rPr>
              <a:t>is</a:t>
            </a:r>
            <a:r>
              <a:rPr lang="it-IT" sz="2600" dirty="0">
                <a:latin typeface="Arial Nova Cond"/>
                <a:cs typeface="Calibri"/>
              </a:rPr>
              <a:t> </a:t>
            </a:r>
            <a:r>
              <a:rPr lang="it-IT" sz="2600" dirty="0" err="1">
                <a:latin typeface="Arial Nova Cond"/>
                <a:cs typeface="Calibri"/>
              </a:rPr>
              <a:t>not</a:t>
            </a:r>
            <a:r>
              <a:rPr lang="it-IT" sz="2600" dirty="0">
                <a:latin typeface="Arial Nova Cond"/>
                <a:cs typeface="Calibri"/>
              </a:rPr>
              <a:t> </a:t>
            </a:r>
            <a:r>
              <a:rPr lang="it-IT" sz="2600" dirty="0" err="1">
                <a:latin typeface="Arial Nova Cond"/>
                <a:cs typeface="Calibri"/>
              </a:rPr>
              <a:t>only</a:t>
            </a:r>
            <a:r>
              <a:rPr lang="it-IT" sz="2600" dirty="0">
                <a:latin typeface="Arial Nova Cond"/>
                <a:cs typeface="Calibri"/>
              </a:rPr>
              <a:t> </a:t>
            </a:r>
            <a:r>
              <a:rPr lang="it-IT" sz="2600" dirty="0" err="1">
                <a:latin typeface="Arial Nova Cond"/>
                <a:cs typeface="Calibri"/>
              </a:rPr>
              <a:t>important</a:t>
            </a:r>
            <a:r>
              <a:rPr lang="it-IT" sz="2600" dirty="0">
                <a:latin typeface="Arial Nova Cond"/>
                <a:cs typeface="Calibri"/>
              </a:rPr>
              <a:t> to </a:t>
            </a:r>
            <a:r>
              <a:rPr lang="it-IT" sz="2600" dirty="0" err="1">
                <a:latin typeface="Arial Nova Cond"/>
                <a:cs typeface="Calibri"/>
              </a:rPr>
              <a:t>develop</a:t>
            </a:r>
            <a:r>
              <a:rPr lang="it-IT" sz="2600" dirty="0">
                <a:latin typeface="Arial Nova Cond"/>
                <a:cs typeface="Calibri"/>
              </a:rPr>
              <a:t> a good product, </a:t>
            </a:r>
            <a:r>
              <a:rPr lang="it-IT" sz="2600" dirty="0" err="1">
                <a:latin typeface="Arial Nova Cond"/>
                <a:cs typeface="Calibri"/>
              </a:rPr>
              <a:t>but</a:t>
            </a:r>
            <a:r>
              <a:rPr lang="it-IT" sz="2600" dirty="0">
                <a:latin typeface="Arial Nova Cond"/>
                <a:cs typeface="Calibri"/>
              </a:rPr>
              <a:t> </a:t>
            </a:r>
            <a:r>
              <a:rPr lang="it-IT" sz="2600" dirty="0" err="1">
                <a:latin typeface="Arial Nova Cond"/>
                <a:cs typeface="Calibri"/>
              </a:rPr>
              <a:t>also</a:t>
            </a:r>
            <a:r>
              <a:rPr lang="it-IT" sz="2600" dirty="0">
                <a:latin typeface="Arial Nova Cond"/>
                <a:cs typeface="Calibri"/>
              </a:rPr>
              <a:t> </a:t>
            </a:r>
            <a:r>
              <a:rPr lang="it-IT" sz="2600" dirty="0" err="1">
                <a:latin typeface="Arial Nova Cond"/>
                <a:cs typeface="Calibri"/>
              </a:rPr>
              <a:t>being</a:t>
            </a:r>
            <a:r>
              <a:rPr lang="it-IT" sz="2600" dirty="0">
                <a:latin typeface="Arial Nova Cond"/>
                <a:cs typeface="Calibri"/>
              </a:rPr>
              <a:t> </a:t>
            </a:r>
            <a:r>
              <a:rPr lang="it-IT" sz="2600" dirty="0" err="1">
                <a:latin typeface="Arial Nova Cond"/>
                <a:cs typeface="Calibri"/>
              </a:rPr>
              <a:t>able</a:t>
            </a:r>
            <a:r>
              <a:rPr lang="it-IT" sz="2600" dirty="0">
                <a:latin typeface="Arial Nova Cond"/>
                <a:cs typeface="Calibri"/>
              </a:rPr>
              <a:t> to </a:t>
            </a:r>
            <a:r>
              <a:rPr lang="it-IT" sz="2600" dirty="0" err="1">
                <a:latin typeface="Arial Nova Cond"/>
                <a:cs typeface="Calibri"/>
              </a:rPr>
              <a:t>demonstrate</a:t>
            </a:r>
            <a:r>
              <a:rPr lang="it-IT" sz="2600" dirty="0">
                <a:latin typeface="Arial Nova Cond"/>
                <a:cs typeface="Calibri"/>
              </a:rPr>
              <a:t> and sell </a:t>
            </a:r>
            <a:r>
              <a:rPr lang="it-IT" sz="2600" dirty="0" err="1">
                <a:latin typeface="Arial Nova Cond"/>
                <a:cs typeface="Calibri"/>
              </a:rPr>
              <a:t>it</a:t>
            </a:r>
            <a:r>
              <a:rPr lang="it-IT" sz="2600">
                <a:latin typeface="Arial Nova Cond"/>
                <a:cs typeface="Calibri"/>
              </a:rPr>
              <a:t> to the customers!</a:t>
            </a:r>
          </a:p>
          <a:p>
            <a:pPr marL="0" indent="0">
              <a:buNone/>
            </a:pPr>
            <a:endParaRPr lang="it-IT" sz="2600">
              <a:latin typeface="Arial Nova Cond"/>
              <a:cs typeface="Calibri"/>
            </a:endParaRPr>
          </a:p>
        </p:txBody>
      </p:sp>
    </p:spTree>
    <p:extLst>
      <p:ext uri="{BB962C8B-B14F-4D97-AF65-F5344CB8AC3E}">
        <p14:creationId xmlns:p14="http://schemas.microsoft.com/office/powerpoint/2010/main" val="408938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4939086E-9000-45CA-8EE3-BACF70AC25AF}"/>
              </a:ext>
            </a:extLst>
          </p:cNvPr>
          <p:cNvSpPr>
            <a:spLocks noGrp="1"/>
          </p:cNvSpPr>
          <p:nvPr>
            <p:ph type="ftr" sz="quarter" idx="11"/>
          </p:nvPr>
        </p:nvSpPr>
        <p:spPr/>
        <p:txBody>
          <a:bodyPr/>
          <a:lstStyle/>
          <a:p>
            <a:r>
              <a:rPr lang="en-GB"/>
              <a:t>SE2 - Group F @ PoliTo</a:t>
            </a:r>
          </a:p>
        </p:txBody>
      </p:sp>
      <p:sp>
        <p:nvSpPr>
          <p:cNvPr id="3" name="Segnaposto numero diapositiva 2">
            <a:extLst>
              <a:ext uri="{FF2B5EF4-FFF2-40B4-BE49-F238E27FC236}">
                <a16:creationId xmlns:a16="http://schemas.microsoft.com/office/drawing/2014/main" id="{352C8456-C0BD-4EE0-AFA7-374B9B889F1E}"/>
              </a:ext>
            </a:extLst>
          </p:cNvPr>
          <p:cNvSpPr>
            <a:spLocks noGrp="1"/>
          </p:cNvSpPr>
          <p:nvPr>
            <p:ph type="sldNum" sz="quarter" idx="12"/>
          </p:nvPr>
        </p:nvSpPr>
        <p:spPr/>
        <p:txBody>
          <a:bodyPr/>
          <a:lstStyle/>
          <a:p>
            <a:fld id="{52668C98-20E0-457A-B46B-012B69A69216}" type="slidenum">
              <a:rPr lang="en-GB" smtClean="0"/>
              <a:t>2</a:t>
            </a:fld>
            <a:endParaRPr lang="en-GB"/>
          </a:p>
        </p:txBody>
      </p:sp>
      <p:sp>
        <p:nvSpPr>
          <p:cNvPr id="5" name="TextBox 4">
            <a:extLst>
              <a:ext uri="{FF2B5EF4-FFF2-40B4-BE49-F238E27FC236}">
                <a16:creationId xmlns:a16="http://schemas.microsoft.com/office/drawing/2014/main" id="{0B1F0781-18C6-41C9-9756-D1B2FEEBBA0B}"/>
              </a:ext>
            </a:extLst>
          </p:cNvPr>
          <p:cNvSpPr txBox="1"/>
          <p:nvPr/>
        </p:nvSpPr>
        <p:spPr>
          <a:xfrm>
            <a:off x="1738440" y="2756009"/>
            <a:ext cx="8571346" cy="1015663"/>
          </a:xfrm>
          <a:prstGeom prst="rect">
            <a:avLst/>
          </a:prstGeom>
          <a:noFill/>
        </p:spPr>
        <p:txBody>
          <a:bodyPr wrap="square" rtlCol="0" anchor="t">
            <a:spAutoFit/>
          </a:bodyPr>
          <a:lstStyle/>
          <a:p>
            <a:pPr algn="ctr"/>
            <a:r>
              <a:rPr lang="it-IT" sz="6000" b="1" i="1">
                <a:solidFill>
                  <a:schemeClr val="bg2">
                    <a:lumMod val="10000"/>
                  </a:schemeClr>
                </a:solidFill>
                <a:latin typeface="Arial Nova Cond"/>
              </a:rPr>
              <a:t>1. PROCESS MEASURES</a:t>
            </a:r>
            <a:endParaRPr lang="it-IT" b="1">
              <a:solidFill>
                <a:schemeClr val="bg2">
                  <a:lumMod val="10000"/>
                </a:schemeClr>
              </a:solidFill>
              <a:cs typeface="Calibri"/>
            </a:endParaRPr>
          </a:p>
        </p:txBody>
      </p:sp>
    </p:spTree>
    <p:extLst>
      <p:ext uri="{BB962C8B-B14F-4D97-AF65-F5344CB8AC3E}">
        <p14:creationId xmlns:p14="http://schemas.microsoft.com/office/powerpoint/2010/main" val="457871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5C53-0382-4C44-ABE3-556E747406D9}"/>
              </a:ext>
            </a:extLst>
          </p:cNvPr>
          <p:cNvSpPr>
            <a:spLocks noGrp="1"/>
          </p:cNvSpPr>
          <p:nvPr>
            <p:ph type="title"/>
          </p:nvPr>
        </p:nvSpPr>
        <p:spPr/>
        <p:txBody>
          <a:bodyPr anchor="ctr"/>
          <a:lstStyle/>
          <a:p>
            <a:pPr algn="ctr"/>
            <a:r>
              <a:rPr lang="en-GB">
                <a:solidFill>
                  <a:schemeClr val="bg2">
                    <a:lumMod val="10000"/>
                  </a:schemeClr>
                </a:solidFill>
                <a:latin typeface="Arial Nova Cond"/>
              </a:rPr>
              <a:t>3.5 Improvements</a:t>
            </a:r>
          </a:p>
        </p:txBody>
      </p:sp>
      <p:sp>
        <p:nvSpPr>
          <p:cNvPr id="5" name="Footer Placeholder 4">
            <a:extLst>
              <a:ext uri="{FF2B5EF4-FFF2-40B4-BE49-F238E27FC236}">
                <a16:creationId xmlns:a16="http://schemas.microsoft.com/office/drawing/2014/main" id="{ACE4ED70-8045-45B2-928D-590D3364D326}"/>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6" name="Slide Number Placeholder 5">
            <a:extLst>
              <a:ext uri="{FF2B5EF4-FFF2-40B4-BE49-F238E27FC236}">
                <a16:creationId xmlns:a16="http://schemas.microsoft.com/office/drawing/2014/main" id="{9844F707-1583-4780-96F3-0B3D520B533D}"/>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20</a:t>
            </a:fld>
            <a:endParaRPr lang="en-GB" sz="1400">
              <a:latin typeface="Arial Nova Cond" panose="020B0506020202020204" pitchFamily="34" charset="0"/>
            </a:endParaRPr>
          </a:p>
        </p:txBody>
      </p:sp>
      <p:sp>
        <p:nvSpPr>
          <p:cNvPr id="7" name="Segnaposto contenuto 6">
            <a:extLst>
              <a:ext uri="{FF2B5EF4-FFF2-40B4-BE49-F238E27FC236}">
                <a16:creationId xmlns:a16="http://schemas.microsoft.com/office/drawing/2014/main" id="{BD7E29EE-3F22-4973-8FA9-866D4608B760}"/>
              </a:ext>
            </a:extLst>
          </p:cNvPr>
          <p:cNvSpPr>
            <a:spLocks noGrp="1"/>
          </p:cNvSpPr>
          <p:nvPr>
            <p:ph sz="half" idx="1"/>
          </p:nvPr>
        </p:nvSpPr>
        <p:spPr>
          <a:xfrm>
            <a:off x="1097279" y="1845734"/>
            <a:ext cx="9867669" cy="4023360"/>
          </a:xfrm>
        </p:spPr>
        <p:txBody>
          <a:bodyPr vert="horz" lIns="0" tIns="45720" rIns="0" bIns="45720" rtlCol="0" anchor="t">
            <a:normAutofit/>
          </a:bodyPr>
          <a:lstStyle/>
          <a:p>
            <a:pPr marL="0" indent="0">
              <a:buNone/>
            </a:pPr>
            <a:r>
              <a:rPr lang="it-IT" sz="2600" dirty="0" err="1">
                <a:latin typeface="Arial Nova Cond"/>
                <a:cs typeface="Calibri"/>
              </a:rPr>
              <a:t>Being</a:t>
            </a:r>
            <a:r>
              <a:rPr lang="it-IT" sz="2600" dirty="0">
                <a:latin typeface="Arial Nova Cond"/>
                <a:cs typeface="Calibri"/>
              </a:rPr>
              <a:t> Docker </a:t>
            </a:r>
            <a:r>
              <a:rPr lang="it-IT" sz="2600" dirty="0" err="1">
                <a:latin typeface="Arial Nova Cond"/>
                <a:cs typeface="Calibri"/>
              </a:rPr>
              <a:t>not</a:t>
            </a:r>
            <a:r>
              <a:rPr lang="it-IT" sz="2600" dirty="0">
                <a:latin typeface="Arial Nova Cond"/>
                <a:cs typeface="Calibri"/>
              </a:rPr>
              <a:t> </a:t>
            </a:r>
            <a:r>
              <a:rPr lang="it-IT" sz="2600" dirty="0" err="1">
                <a:latin typeface="Arial Nova Cond"/>
                <a:cs typeface="Calibri"/>
              </a:rPr>
              <a:t>available</a:t>
            </a:r>
            <a:r>
              <a:rPr lang="it-IT" sz="2600" dirty="0">
                <a:latin typeface="Arial Nova Cond"/>
                <a:cs typeface="Calibri"/>
              </a:rPr>
              <a:t> for Windows 10 Home, </a:t>
            </a:r>
            <a:r>
              <a:rPr lang="it-IT" sz="2600" dirty="0" err="1">
                <a:latin typeface="Arial Nova Cond"/>
                <a:cs typeface="Calibri"/>
              </a:rPr>
              <a:t>only</a:t>
            </a:r>
            <a:r>
              <a:rPr lang="it-IT" sz="2600" dirty="0">
                <a:latin typeface="Arial Nova Cond"/>
                <a:cs typeface="Calibri"/>
              </a:rPr>
              <a:t> </a:t>
            </a:r>
            <a:r>
              <a:rPr lang="it-IT" sz="2600" dirty="0" err="1">
                <a:latin typeface="Arial Nova Cond"/>
                <a:cs typeface="Calibri"/>
              </a:rPr>
              <a:t>half</a:t>
            </a:r>
            <a:r>
              <a:rPr lang="it-IT" sz="2600" dirty="0">
                <a:latin typeface="Arial Nova Cond"/>
                <a:cs typeface="Calibri"/>
              </a:rPr>
              <a:t> of the </a:t>
            </a:r>
            <a:r>
              <a:rPr lang="it-IT" sz="2600" dirty="0" err="1">
                <a:latin typeface="Arial Nova Cond"/>
                <a:cs typeface="Calibri"/>
              </a:rPr>
              <a:t>members</a:t>
            </a:r>
            <a:r>
              <a:rPr lang="it-IT" sz="2600" dirty="0">
                <a:latin typeface="Arial Nova Cond"/>
                <a:cs typeface="Calibri"/>
              </a:rPr>
              <a:t> </a:t>
            </a:r>
            <a:r>
              <a:rPr lang="it-IT" sz="2600" dirty="0" err="1">
                <a:latin typeface="Arial Nova Cond"/>
                <a:cs typeface="Calibri"/>
              </a:rPr>
              <a:t>were</a:t>
            </a:r>
            <a:r>
              <a:rPr lang="it-IT" sz="2600" dirty="0">
                <a:latin typeface="Arial Nova Cond"/>
                <a:cs typeface="Calibri"/>
              </a:rPr>
              <a:t> </a:t>
            </a:r>
            <a:r>
              <a:rPr lang="it-IT" sz="2600" dirty="0" err="1">
                <a:latin typeface="Arial Nova Cond"/>
                <a:cs typeface="Calibri"/>
              </a:rPr>
              <a:t>able</a:t>
            </a:r>
            <a:r>
              <a:rPr lang="it-IT" sz="2600" dirty="0">
                <a:latin typeface="Arial Nova Cond"/>
                <a:cs typeface="Calibri"/>
              </a:rPr>
              <a:t> to test the code on </a:t>
            </a:r>
            <a:r>
              <a:rPr lang="it-IT" sz="2600" dirty="0" err="1">
                <a:latin typeface="Arial Nova Cond"/>
                <a:cs typeface="Calibri"/>
              </a:rPr>
              <a:t>it</a:t>
            </a:r>
            <a:r>
              <a:rPr lang="it-IT" sz="2600" dirty="0">
                <a:latin typeface="Arial Nova Cond"/>
                <a:cs typeface="Calibri"/>
              </a:rPr>
              <a:t>.</a:t>
            </a:r>
            <a:endParaRPr lang="it-IT" sz="2600">
              <a:latin typeface="Arial Nova Cond"/>
              <a:cs typeface="Calibri"/>
            </a:endParaRPr>
          </a:p>
          <a:p>
            <a:pPr marL="0" indent="0">
              <a:buNone/>
            </a:pPr>
            <a:r>
              <a:rPr lang="it-IT" sz="2600" dirty="0" err="1">
                <a:latin typeface="Arial Nova Cond"/>
                <a:ea typeface="+mn-lt"/>
                <a:cs typeface="+mn-lt"/>
              </a:rPr>
              <a:t>It</a:t>
            </a:r>
            <a:r>
              <a:rPr lang="it-IT" sz="2600" dirty="0">
                <a:latin typeface="Arial Nova Cond"/>
                <a:ea typeface="+mn-lt"/>
                <a:cs typeface="+mn-lt"/>
              </a:rPr>
              <a:t> </a:t>
            </a:r>
            <a:r>
              <a:rPr lang="it-IT" sz="2600" dirty="0" err="1">
                <a:latin typeface="Arial Nova Cond"/>
                <a:ea typeface="+mn-lt"/>
                <a:cs typeface="+mn-lt"/>
              </a:rPr>
              <a:t>would</a:t>
            </a:r>
            <a:r>
              <a:rPr lang="it-IT" sz="2600" dirty="0">
                <a:latin typeface="Arial Nova Cond"/>
                <a:ea typeface="+mn-lt"/>
                <a:cs typeface="+mn-lt"/>
              </a:rPr>
              <a:t> </a:t>
            </a:r>
            <a:r>
              <a:rPr lang="it-IT" sz="2600" dirty="0" err="1">
                <a:latin typeface="Arial Nova Cond"/>
                <a:ea typeface="+mn-lt"/>
                <a:cs typeface="+mn-lt"/>
              </a:rPr>
              <a:t>have</a:t>
            </a:r>
            <a:r>
              <a:rPr lang="it-IT" sz="2600" dirty="0">
                <a:latin typeface="Arial Nova Cond"/>
                <a:ea typeface="+mn-lt"/>
                <a:cs typeface="+mn-lt"/>
              </a:rPr>
              <a:t> </a:t>
            </a:r>
            <a:r>
              <a:rPr lang="it-IT" sz="2600" dirty="0" err="1">
                <a:latin typeface="Arial Nova Cond"/>
                <a:ea typeface="+mn-lt"/>
                <a:cs typeface="+mn-lt"/>
              </a:rPr>
              <a:t>been</a:t>
            </a:r>
            <a:r>
              <a:rPr lang="it-IT" sz="2600" dirty="0">
                <a:latin typeface="Arial Nova Cond"/>
                <a:ea typeface="+mn-lt"/>
                <a:cs typeface="+mn-lt"/>
              </a:rPr>
              <a:t> </a:t>
            </a:r>
            <a:r>
              <a:rPr lang="it-IT" sz="2600" dirty="0" err="1">
                <a:latin typeface="Arial Nova Cond"/>
                <a:ea typeface="+mn-lt"/>
                <a:cs typeface="+mn-lt"/>
              </a:rPr>
              <a:t>useful</a:t>
            </a:r>
            <a:r>
              <a:rPr lang="it-IT" sz="2600" dirty="0">
                <a:latin typeface="Arial Nova Cond"/>
                <a:ea typeface="+mn-lt"/>
                <a:cs typeface="+mn-lt"/>
              </a:rPr>
              <a:t> (in a </a:t>
            </a:r>
            <a:r>
              <a:rPr lang="it-IT" sz="2600" dirty="0" err="1">
                <a:latin typeface="Arial Nova Cond"/>
                <a:ea typeface="+mn-lt"/>
                <a:cs typeface="+mn-lt"/>
              </a:rPr>
              <a:t>hypothetical</a:t>
            </a:r>
            <a:r>
              <a:rPr lang="it-IT" sz="2600" dirty="0">
                <a:latin typeface="Arial Nova Cond"/>
                <a:ea typeface="+mn-lt"/>
                <a:cs typeface="+mn-lt"/>
              </a:rPr>
              <a:t> future sprint) to </a:t>
            </a:r>
            <a:r>
              <a:rPr lang="it-IT" sz="2600" dirty="0" err="1">
                <a:latin typeface="Arial Nova Cond"/>
                <a:ea typeface="+mn-lt"/>
                <a:cs typeface="+mn-lt"/>
              </a:rPr>
              <a:t>provide</a:t>
            </a:r>
            <a:r>
              <a:rPr lang="it-IT" sz="2600" dirty="0">
                <a:latin typeface="Arial Nova Cond"/>
                <a:ea typeface="+mn-lt"/>
                <a:cs typeface="+mn-lt"/>
              </a:rPr>
              <a:t> a </a:t>
            </a:r>
            <a:r>
              <a:rPr lang="it-IT" sz="2600" dirty="0" err="1">
                <a:latin typeface="Arial Nova Cond"/>
                <a:ea typeface="+mn-lt"/>
                <a:cs typeface="+mn-lt"/>
              </a:rPr>
              <a:t>simulated</a:t>
            </a:r>
            <a:r>
              <a:rPr lang="it-IT" sz="2600" dirty="0">
                <a:latin typeface="Arial Nova Cond"/>
                <a:ea typeface="+mn-lt"/>
                <a:cs typeface="+mn-lt"/>
              </a:rPr>
              <a:t> target </a:t>
            </a:r>
            <a:r>
              <a:rPr lang="it-IT" sz="2600" dirty="0" err="1">
                <a:latin typeface="Arial Nova Cond"/>
                <a:ea typeface="+mn-lt"/>
                <a:cs typeface="+mn-lt"/>
              </a:rPr>
              <a:t>environment</a:t>
            </a:r>
            <a:r>
              <a:rPr lang="it-IT" sz="2600" dirty="0">
                <a:latin typeface="Arial Nova Cond"/>
                <a:ea typeface="+mn-lt"/>
                <a:cs typeface="+mn-lt"/>
              </a:rPr>
              <a:t> (</a:t>
            </a:r>
            <a:r>
              <a:rPr lang="it-IT" sz="2600" dirty="0" err="1">
                <a:latin typeface="Arial Nova Cond"/>
                <a:ea typeface="+mn-lt"/>
                <a:cs typeface="+mn-lt"/>
              </a:rPr>
              <a:t>using</a:t>
            </a:r>
            <a:r>
              <a:rPr lang="it-IT" sz="2600" dirty="0">
                <a:latin typeface="Arial Nova Cond"/>
                <a:ea typeface="+mn-lt"/>
                <a:cs typeface="+mn-lt"/>
              </a:rPr>
              <a:t> the cloud or the </a:t>
            </a:r>
            <a:r>
              <a:rPr lang="it-IT" sz="2600" dirty="0" err="1">
                <a:latin typeface="Arial Nova Cond"/>
                <a:ea typeface="+mn-lt"/>
                <a:cs typeface="+mn-lt"/>
              </a:rPr>
              <a:t>docker</a:t>
            </a:r>
            <a:r>
              <a:rPr lang="it-IT" sz="2600" dirty="0">
                <a:latin typeface="Arial Nova Cond"/>
                <a:ea typeface="+mn-lt"/>
                <a:cs typeface="+mn-lt"/>
              </a:rPr>
              <a:t> in </a:t>
            </a:r>
            <a:r>
              <a:rPr lang="it-IT" sz="2600" dirty="0" err="1">
                <a:latin typeface="Arial Nova Cond"/>
                <a:ea typeface="+mn-lt"/>
                <a:cs typeface="+mn-lt"/>
              </a:rPr>
              <a:t>virtual</a:t>
            </a:r>
            <a:r>
              <a:rPr lang="it-IT" sz="2600" dirty="0">
                <a:latin typeface="Arial Nova Cond"/>
                <a:ea typeface="+mn-lt"/>
                <a:cs typeface="+mn-lt"/>
              </a:rPr>
              <a:t> machines) to </a:t>
            </a:r>
            <a:r>
              <a:rPr lang="it-IT" sz="2600" dirty="0" err="1">
                <a:latin typeface="Arial Nova Cond"/>
                <a:ea typeface="+mn-lt"/>
                <a:cs typeface="+mn-lt"/>
              </a:rPr>
              <a:t>every</a:t>
            </a:r>
            <a:r>
              <a:rPr lang="it-IT" sz="2600" dirty="0">
                <a:latin typeface="Arial Nova Cond"/>
                <a:ea typeface="+mn-lt"/>
                <a:cs typeface="+mn-lt"/>
              </a:rPr>
              <a:t> team </a:t>
            </a:r>
            <a:r>
              <a:rPr lang="it-IT" sz="2600" dirty="0" err="1">
                <a:latin typeface="Arial Nova Cond"/>
                <a:ea typeface="+mn-lt"/>
                <a:cs typeface="+mn-lt"/>
              </a:rPr>
              <a:t>member</a:t>
            </a:r>
            <a:r>
              <a:rPr lang="it-IT" sz="2600" dirty="0">
                <a:latin typeface="Arial Nova Cond"/>
                <a:ea typeface="+mn-lt"/>
                <a:cs typeface="+mn-lt"/>
              </a:rPr>
              <a:t>, so </a:t>
            </a:r>
            <a:r>
              <a:rPr lang="it-IT" sz="2600" dirty="0" err="1">
                <a:latin typeface="Arial Nova Cond"/>
                <a:ea typeface="+mn-lt"/>
                <a:cs typeface="+mn-lt"/>
              </a:rPr>
              <a:t>everyone</a:t>
            </a:r>
            <a:r>
              <a:rPr lang="it-IT" sz="2600" dirty="0">
                <a:latin typeface="Arial Nova Cond"/>
                <a:ea typeface="+mn-lt"/>
                <a:cs typeface="+mn-lt"/>
              </a:rPr>
              <a:t> </a:t>
            </a:r>
            <a:r>
              <a:rPr lang="it-IT" sz="2600" dirty="0" err="1">
                <a:latin typeface="Arial Nova Cond"/>
                <a:ea typeface="+mn-lt"/>
                <a:cs typeface="+mn-lt"/>
              </a:rPr>
              <a:t>could</a:t>
            </a:r>
            <a:r>
              <a:rPr lang="it-IT" sz="2600" dirty="0">
                <a:latin typeface="Arial Nova Cond"/>
                <a:ea typeface="+mn-lt"/>
                <a:cs typeface="+mn-lt"/>
              </a:rPr>
              <a:t> </a:t>
            </a:r>
            <a:r>
              <a:rPr lang="it-IT" sz="2600" dirty="0" err="1">
                <a:latin typeface="Arial Nova Cond"/>
                <a:ea typeface="+mn-lt"/>
                <a:cs typeface="+mn-lt"/>
              </a:rPr>
              <a:t>have</a:t>
            </a:r>
            <a:r>
              <a:rPr lang="it-IT" sz="2600" dirty="0">
                <a:latin typeface="Arial Nova Cond"/>
                <a:ea typeface="+mn-lt"/>
                <a:cs typeface="+mn-lt"/>
              </a:rPr>
              <a:t> </a:t>
            </a:r>
            <a:r>
              <a:rPr lang="it-IT" sz="2600" dirty="0" err="1">
                <a:latin typeface="Arial Nova Cond"/>
                <a:ea typeface="+mn-lt"/>
                <a:cs typeface="+mn-lt"/>
              </a:rPr>
              <a:t>tested</a:t>
            </a:r>
            <a:r>
              <a:rPr lang="it-IT" sz="2600" dirty="0">
                <a:latin typeface="Arial Nova Cond"/>
                <a:ea typeface="+mn-lt"/>
                <a:cs typeface="+mn-lt"/>
              </a:rPr>
              <a:t> </a:t>
            </a:r>
            <a:r>
              <a:rPr lang="it-IT" sz="2600" dirty="0" err="1">
                <a:latin typeface="Arial Nova Cond"/>
                <a:ea typeface="+mn-lt"/>
                <a:cs typeface="+mn-lt"/>
              </a:rPr>
              <a:t>directly</a:t>
            </a:r>
            <a:r>
              <a:rPr lang="it-IT" sz="2600" dirty="0">
                <a:latin typeface="Arial Nova Cond"/>
                <a:ea typeface="+mn-lt"/>
                <a:cs typeface="+mn-lt"/>
              </a:rPr>
              <a:t> </a:t>
            </a:r>
            <a:r>
              <a:rPr lang="it-IT" sz="2600" dirty="0" err="1">
                <a:latin typeface="Arial Nova Cond"/>
                <a:ea typeface="+mn-lt"/>
                <a:cs typeface="+mn-lt"/>
              </a:rPr>
              <a:t>his</a:t>
            </a:r>
            <a:r>
              <a:rPr lang="it-IT" sz="2600" dirty="0">
                <a:latin typeface="Arial Nova Cond"/>
                <a:ea typeface="+mn-lt"/>
                <a:cs typeface="+mn-lt"/>
              </a:rPr>
              <a:t> </a:t>
            </a:r>
            <a:r>
              <a:rPr lang="it-IT" sz="2600" dirty="0" err="1">
                <a:latin typeface="Arial Nova Cond"/>
                <a:ea typeface="+mn-lt"/>
                <a:cs typeface="+mn-lt"/>
              </a:rPr>
              <a:t>modifications</a:t>
            </a:r>
            <a:r>
              <a:rPr lang="it-IT" sz="2600" dirty="0">
                <a:latin typeface="Arial Nova Cond"/>
                <a:ea typeface="+mn-lt"/>
                <a:cs typeface="+mn-lt"/>
              </a:rPr>
              <a:t> on </a:t>
            </a:r>
            <a:r>
              <a:rPr lang="it-IT" sz="2600" dirty="0" err="1">
                <a:latin typeface="Arial Nova Cond"/>
                <a:ea typeface="+mn-lt"/>
                <a:cs typeface="+mn-lt"/>
              </a:rPr>
              <a:t>acopy</a:t>
            </a:r>
            <a:r>
              <a:rPr lang="it-IT" sz="2600" dirty="0">
                <a:latin typeface="Arial Nova Cond"/>
                <a:ea typeface="+mn-lt"/>
                <a:cs typeface="+mn-lt"/>
              </a:rPr>
              <a:t> of] the target </a:t>
            </a:r>
            <a:r>
              <a:rPr lang="it-IT" sz="2600" dirty="0" err="1">
                <a:latin typeface="Arial Nova Cond"/>
                <a:ea typeface="+mn-lt"/>
                <a:cs typeface="+mn-lt"/>
              </a:rPr>
              <a:t>platform</a:t>
            </a:r>
            <a:r>
              <a:rPr lang="it-IT" sz="2600" dirty="0">
                <a:latin typeface="Arial Nova Cond"/>
                <a:ea typeface="+mn-lt"/>
                <a:cs typeface="+mn-lt"/>
              </a:rPr>
              <a:t>.</a:t>
            </a:r>
            <a:endParaRPr lang="it-IT" sz="2600" dirty="0">
              <a:latin typeface="Arial Nova Cond"/>
            </a:endParaRPr>
          </a:p>
        </p:txBody>
      </p:sp>
    </p:spTree>
    <p:extLst>
      <p:ext uri="{BB962C8B-B14F-4D97-AF65-F5344CB8AC3E}">
        <p14:creationId xmlns:p14="http://schemas.microsoft.com/office/powerpoint/2010/main" val="217936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5C53-0382-4C44-ABE3-556E747406D9}"/>
              </a:ext>
            </a:extLst>
          </p:cNvPr>
          <p:cNvSpPr>
            <a:spLocks noGrp="1"/>
          </p:cNvSpPr>
          <p:nvPr>
            <p:ph type="title"/>
          </p:nvPr>
        </p:nvSpPr>
        <p:spPr/>
        <p:txBody>
          <a:bodyPr anchor="ctr"/>
          <a:lstStyle/>
          <a:p>
            <a:pPr algn="ctr"/>
            <a:r>
              <a:rPr lang="en-GB">
                <a:solidFill>
                  <a:schemeClr val="bg2">
                    <a:lumMod val="10000"/>
                  </a:schemeClr>
                </a:solidFill>
                <a:latin typeface="Arial Nova Cond"/>
              </a:rPr>
              <a:t>3.6 What we are proud of</a:t>
            </a:r>
          </a:p>
        </p:txBody>
      </p:sp>
      <p:sp>
        <p:nvSpPr>
          <p:cNvPr id="5" name="Footer Placeholder 4">
            <a:extLst>
              <a:ext uri="{FF2B5EF4-FFF2-40B4-BE49-F238E27FC236}">
                <a16:creationId xmlns:a16="http://schemas.microsoft.com/office/drawing/2014/main" id="{ACE4ED70-8045-45B2-928D-590D3364D326}"/>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6" name="Slide Number Placeholder 5">
            <a:extLst>
              <a:ext uri="{FF2B5EF4-FFF2-40B4-BE49-F238E27FC236}">
                <a16:creationId xmlns:a16="http://schemas.microsoft.com/office/drawing/2014/main" id="{9844F707-1583-4780-96F3-0B3D520B533D}"/>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21</a:t>
            </a:fld>
            <a:endParaRPr lang="en-GB" sz="1400">
              <a:latin typeface="Arial Nova Cond" panose="020B0506020202020204" pitchFamily="34" charset="0"/>
            </a:endParaRPr>
          </a:p>
        </p:txBody>
      </p:sp>
      <p:sp>
        <p:nvSpPr>
          <p:cNvPr id="7" name="Segnaposto contenuto 6">
            <a:extLst>
              <a:ext uri="{FF2B5EF4-FFF2-40B4-BE49-F238E27FC236}">
                <a16:creationId xmlns:a16="http://schemas.microsoft.com/office/drawing/2014/main" id="{BD7E29EE-3F22-4973-8FA9-866D4608B760}"/>
              </a:ext>
            </a:extLst>
          </p:cNvPr>
          <p:cNvSpPr>
            <a:spLocks noGrp="1"/>
          </p:cNvSpPr>
          <p:nvPr>
            <p:ph sz="half" idx="1"/>
          </p:nvPr>
        </p:nvSpPr>
        <p:spPr>
          <a:xfrm>
            <a:off x="1097279" y="1845734"/>
            <a:ext cx="9867669" cy="4023360"/>
          </a:xfrm>
        </p:spPr>
        <p:txBody>
          <a:bodyPr vert="horz" lIns="0" tIns="45720" rIns="0" bIns="45720" rtlCol="0" anchor="t">
            <a:normAutofit/>
          </a:bodyPr>
          <a:lstStyle/>
          <a:p>
            <a:pPr marL="383540" lvl="1" algn="just"/>
            <a:r>
              <a:rPr lang="it-IT" sz="2600" dirty="0" err="1">
                <a:ea typeface="+mn-lt"/>
                <a:cs typeface="+mn-lt"/>
              </a:rPr>
              <a:t>Improved</a:t>
            </a:r>
            <a:r>
              <a:rPr lang="it-IT" sz="2600" dirty="0">
                <a:ea typeface="+mn-lt"/>
                <a:cs typeface="+mn-lt"/>
              </a:rPr>
              <a:t> code </a:t>
            </a:r>
            <a:r>
              <a:rPr lang="it-IT" sz="2600" dirty="0" err="1">
                <a:ea typeface="+mn-lt"/>
                <a:cs typeface="+mn-lt"/>
              </a:rPr>
              <a:t>quality</a:t>
            </a:r>
            <a:r>
              <a:rPr lang="it-IT" sz="2600" dirty="0">
                <a:ea typeface="+mn-lt"/>
                <a:cs typeface="+mn-lt"/>
              </a:rPr>
              <a:t> thanks to </a:t>
            </a:r>
            <a:r>
              <a:rPr lang="it-IT" sz="2600" dirty="0" err="1">
                <a:ea typeface="+mn-lt"/>
                <a:cs typeface="+mn-lt"/>
              </a:rPr>
              <a:t>SonarCloud</a:t>
            </a:r>
            <a:r>
              <a:rPr lang="it-IT" sz="2600" dirty="0">
                <a:ea typeface="+mn-lt"/>
                <a:cs typeface="+mn-lt"/>
              </a:rPr>
              <a:t> </a:t>
            </a:r>
            <a:r>
              <a:rPr lang="it-IT" sz="2600" dirty="0" err="1">
                <a:ea typeface="+mn-lt"/>
                <a:cs typeface="+mn-lt"/>
              </a:rPr>
              <a:t>suggestions</a:t>
            </a:r>
            <a:r>
              <a:rPr lang="it-IT" sz="2600" dirty="0">
                <a:ea typeface="+mn-lt"/>
                <a:cs typeface="+mn-lt"/>
              </a:rPr>
              <a:t>: </a:t>
            </a:r>
            <a:r>
              <a:rPr lang="it-IT" sz="2600" dirty="0" err="1">
                <a:ea typeface="+mn-lt"/>
                <a:cs typeface="+mn-lt"/>
              </a:rPr>
              <a:t>we</a:t>
            </a:r>
            <a:r>
              <a:rPr lang="it-IT" sz="2600" dirty="0">
                <a:ea typeface="+mn-lt"/>
                <a:cs typeface="+mn-lt"/>
              </a:rPr>
              <a:t> </a:t>
            </a:r>
            <a:r>
              <a:rPr lang="it-IT" sz="2600" dirty="0" err="1">
                <a:ea typeface="+mn-lt"/>
                <a:cs typeface="+mn-lt"/>
              </a:rPr>
              <a:t>learned</a:t>
            </a:r>
            <a:r>
              <a:rPr lang="it-IT" sz="2600" dirty="0">
                <a:ea typeface="+mn-lt"/>
                <a:cs typeface="+mn-lt"/>
              </a:rPr>
              <a:t> </a:t>
            </a:r>
            <a:r>
              <a:rPr lang="it-IT" sz="2600" dirty="0" err="1">
                <a:ea typeface="+mn-lt"/>
                <a:cs typeface="+mn-lt"/>
              </a:rPr>
              <a:t>about</a:t>
            </a:r>
            <a:r>
              <a:rPr lang="it-IT" sz="2600" dirty="0">
                <a:ea typeface="+mn-lt"/>
                <a:cs typeface="+mn-lt"/>
              </a:rPr>
              <a:t> </a:t>
            </a:r>
            <a:r>
              <a:rPr lang="it-IT" sz="2600" dirty="0" err="1">
                <a:ea typeface="+mn-lt"/>
                <a:cs typeface="+mn-lt"/>
              </a:rPr>
              <a:t>better</a:t>
            </a:r>
            <a:r>
              <a:rPr lang="it-IT" sz="2600" dirty="0">
                <a:ea typeface="+mn-lt"/>
                <a:cs typeface="+mn-lt"/>
              </a:rPr>
              <a:t> coding style, </a:t>
            </a:r>
            <a:r>
              <a:rPr lang="it-IT" sz="2600" dirty="0" err="1">
                <a:ea typeface="+mn-lt"/>
                <a:cs typeface="+mn-lt"/>
              </a:rPr>
              <a:t>how</a:t>
            </a:r>
            <a:r>
              <a:rPr lang="it-IT" sz="2600" dirty="0">
                <a:ea typeface="+mn-lt"/>
                <a:cs typeface="+mn-lt"/>
              </a:rPr>
              <a:t> to reduce </a:t>
            </a:r>
            <a:r>
              <a:rPr lang="it-IT" sz="2600" dirty="0" err="1">
                <a:ea typeface="+mn-lt"/>
                <a:cs typeface="+mn-lt"/>
              </a:rPr>
              <a:t>vulnerabilities</a:t>
            </a:r>
            <a:r>
              <a:rPr lang="it-IT" sz="2600" dirty="0">
                <a:ea typeface="+mn-lt"/>
                <a:cs typeface="+mn-lt"/>
              </a:rPr>
              <a:t> and </a:t>
            </a:r>
            <a:r>
              <a:rPr lang="it-IT" sz="2600" dirty="0" err="1">
                <a:ea typeface="+mn-lt"/>
                <a:cs typeface="+mn-lt"/>
              </a:rPr>
              <a:t>write</a:t>
            </a:r>
            <a:r>
              <a:rPr lang="it-IT" sz="2600" dirty="0">
                <a:ea typeface="+mn-lt"/>
                <a:cs typeface="+mn-lt"/>
              </a:rPr>
              <a:t> </a:t>
            </a:r>
            <a:r>
              <a:rPr lang="it-IT" sz="2600" dirty="0" err="1">
                <a:ea typeface="+mn-lt"/>
                <a:cs typeface="+mn-lt"/>
              </a:rPr>
              <a:t>maintainable</a:t>
            </a:r>
            <a:r>
              <a:rPr lang="it-IT" sz="2600" dirty="0">
                <a:ea typeface="+mn-lt"/>
                <a:cs typeface="+mn-lt"/>
              </a:rPr>
              <a:t> code.</a:t>
            </a:r>
            <a:endParaRPr lang="it-IT" dirty="0"/>
          </a:p>
          <a:p>
            <a:pPr marL="383540" lvl="1" algn="just"/>
            <a:endParaRPr lang="it-IT" sz="2600">
              <a:ea typeface="+mn-lt"/>
              <a:cs typeface="+mn-lt"/>
            </a:endParaRPr>
          </a:p>
          <a:p>
            <a:pPr marL="383540" lvl="1" algn="just"/>
            <a:endParaRPr lang="it-IT" sz="2600">
              <a:ea typeface="+mn-lt"/>
              <a:cs typeface="+mn-lt"/>
            </a:endParaRPr>
          </a:p>
          <a:p>
            <a:pPr marL="383540" lvl="1" algn="just"/>
            <a:endParaRPr lang="en-GB" sz="2600">
              <a:ea typeface="+mn-lt"/>
              <a:cs typeface="+mn-lt"/>
            </a:endParaRPr>
          </a:p>
          <a:p>
            <a:endParaRPr lang="it-IT" sz="2600">
              <a:ea typeface="+mn-lt"/>
              <a:cs typeface="+mn-lt"/>
            </a:endParaRPr>
          </a:p>
          <a:p>
            <a:pPr marL="383540" lvl="1" algn="just"/>
            <a:endParaRPr lang="it-IT" sz="2600">
              <a:cs typeface="Calibri"/>
            </a:endParaRPr>
          </a:p>
          <a:p>
            <a:pPr marL="383540" lvl="1" algn="just">
              <a:buNone/>
            </a:pPr>
            <a:endParaRPr lang="it-IT">
              <a:cs typeface="Calibri"/>
            </a:endParaRPr>
          </a:p>
        </p:txBody>
      </p:sp>
    </p:spTree>
    <p:extLst>
      <p:ext uri="{BB962C8B-B14F-4D97-AF65-F5344CB8AC3E}">
        <p14:creationId xmlns:p14="http://schemas.microsoft.com/office/powerpoint/2010/main" val="331651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3</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1015663"/>
          </a:xfrm>
          <a:prstGeom prst="rect">
            <a:avLst/>
          </a:prstGeom>
          <a:noFill/>
        </p:spPr>
        <p:txBody>
          <a:bodyPr wrap="square" rtlCol="0" anchor="t">
            <a:spAutoFit/>
          </a:bodyPr>
          <a:lstStyle/>
          <a:p>
            <a:pPr algn="ctr"/>
            <a:r>
              <a:rPr lang="it-IT" sz="6000" i="1">
                <a:solidFill>
                  <a:schemeClr val="bg2">
                    <a:lumMod val="10000"/>
                  </a:schemeClr>
                </a:solidFill>
                <a:latin typeface="Arial Nova Cond"/>
              </a:rPr>
              <a:t>1.1 Macro </a:t>
            </a:r>
            <a:r>
              <a:rPr lang="it-IT" sz="6000" i="1" err="1">
                <a:solidFill>
                  <a:schemeClr val="bg2">
                    <a:lumMod val="10000"/>
                  </a:schemeClr>
                </a:solidFill>
                <a:latin typeface="Arial Nova Cond"/>
              </a:rPr>
              <a:t>Statistics</a:t>
            </a:r>
            <a:endParaRPr lang="it-IT" err="1">
              <a:solidFill>
                <a:schemeClr val="bg2">
                  <a:lumMod val="10000"/>
                </a:schemeClr>
              </a:solidFill>
            </a:endParaRPr>
          </a:p>
        </p:txBody>
      </p:sp>
      <p:graphicFrame>
        <p:nvGraphicFramePr>
          <p:cNvPr id="6" name="Table 6">
            <a:extLst>
              <a:ext uri="{FF2B5EF4-FFF2-40B4-BE49-F238E27FC236}">
                <a16:creationId xmlns:a16="http://schemas.microsoft.com/office/drawing/2014/main" id="{830E20D3-0EEF-469C-A329-CBA80C3E1815}"/>
              </a:ext>
            </a:extLst>
          </p:cNvPr>
          <p:cNvGraphicFramePr>
            <a:graphicFrameLocks noGrp="1"/>
          </p:cNvGraphicFramePr>
          <p:nvPr>
            <p:extLst>
              <p:ext uri="{D42A27DB-BD31-4B8C-83A1-F6EECF244321}">
                <p14:modId xmlns:p14="http://schemas.microsoft.com/office/powerpoint/2010/main" val="1147520949"/>
              </p:ext>
            </p:extLst>
          </p:nvPr>
        </p:nvGraphicFramePr>
        <p:xfrm>
          <a:off x="2828940" y="1713527"/>
          <a:ext cx="6760164" cy="2384319"/>
        </p:xfrm>
        <a:graphic>
          <a:graphicData uri="http://schemas.openxmlformats.org/drawingml/2006/table">
            <a:tbl>
              <a:tblPr firstRow="1" bandRow="1">
                <a:tableStyleId>{00A15C55-8517-42AA-B614-E9B94910E393}</a:tableStyleId>
              </a:tblPr>
              <a:tblGrid>
                <a:gridCol w="2253388">
                  <a:extLst>
                    <a:ext uri="{9D8B030D-6E8A-4147-A177-3AD203B41FA5}">
                      <a16:colId xmlns:a16="http://schemas.microsoft.com/office/drawing/2014/main" val="1165557108"/>
                    </a:ext>
                  </a:extLst>
                </a:gridCol>
                <a:gridCol w="2253388">
                  <a:extLst>
                    <a:ext uri="{9D8B030D-6E8A-4147-A177-3AD203B41FA5}">
                      <a16:colId xmlns:a16="http://schemas.microsoft.com/office/drawing/2014/main" val="1148226482"/>
                    </a:ext>
                  </a:extLst>
                </a:gridCol>
                <a:gridCol w="2253388">
                  <a:extLst>
                    <a:ext uri="{9D8B030D-6E8A-4147-A177-3AD203B41FA5}">
                      <a16:colId xmlns:a16="http://schemas.microsoft.com/office/drawing/2014/main" val="4088717271"/>
                    </a:ext>
                  </a:extLst>
                </a:gridCol>
              </a:tblGrid>
              <a:tr h="794773">
                <a:tc>
                  <a:txBody>
                    <a:bodyPr/>
                    <a:lstStyle/>
                    <a:p>
                      <a:pPr algn="ctr"/>
                      <a:endParaRPr lang="en-GB" sz="2800">
                        <a:latin typeface="Arial Nova Cond" panose="020B0506020202020204" pitchFamily="34" charset="0"/>
                      </a:endParaRPr>
                    </a:p>
                  </a:txBody>
                  <a:tcPr anchor="ctr"/>
                </a:tc>
                <a:tc>
                  <a:txBody>
                    <a:bodyPr/>
                    <a:lstStyle/>
                    <a:p>
                      <a:pPr algn="ctr"/>
                      <a:r>
                        <a:rPr lang="en-GB" sz="2800" noProof="0"/>
                        <a:t>Committed</a:t>
                      </a:r>
                      <a:endParaRPr lang="en-GB" sz="2800" b="0">
                        <a:solidFill>
                          <a:schemeClr val="bg2">
                            <a:lumMod val="10000"/>
                          </a:schemeClr>
                        </a:solidFill>
                        <a:latin typeface="Arial Nova Cond" panose="020B0506020202020204" pitchFamily="34" charset="0"/>
                      </a:endParaRPr>
                    </a:p>
                  </a:txBody>
                  <a:tcPr anchor="ctr"/>
                </a:tc>
                <a:tc>
                  <a:txBody>
                    <a:bodyPr/>
                    <a:lstStyle/>
                    <a:p>
                      <a:pPr algn="ctr"/>
                      <a:r>
                        <a:rPr lang="en-GB" sz="2800" noProof="0"/>
                        <a:t>Implemented</a:t>
                      </a:r>
                      <a:endParaRPr lang="en-GB" sz="2800" b="0" noProof="0">
                        <a:solidFill>
                          <a:schemeClr val="bg2">
                            <a:lumMod val="10000"/>
                          </a:schemeClr>
                        </a:solidFill>
                        <a:latin typeface="Arial Nova Cond" panose="020B0506020202020204" pitchFamily="34" charset="0"/>
                      </a:endParaRPr>
                    </a:p>
                  </a:txBody>
                  <a:tcPr anchor="ctr"/>
                </a:tc>
                <a:extLst>
                  <a:ext uri="{0D108BD9-81ED-4DB2-BD59-A6C34878D82A}">
                    <a16:rowId xmlns:a16="http://schemas.microsoft.com/office/drawing/2014/main" val="669613203"/>
                  </a:ext>
                </a:extLst>
              </a:tr>
              <a:tr h="794773">
                <a:tc>
                  <a:txBody>
                    <a:bodyPr/>
                    <a:lstStyle/>
                    <a:p>
                      <a:pPr algn="ctr"/>
                      <a:r>
                        <a:rPr lang="it-IT" sz="2800"/>
                        <a:t>Stories</a:t>
                      </a:r>
                      <a:endParaRPr lang="en-GB" sz="2800">
                        <a:latin typeface="Arial Nova Cond" panose="020B0506020202020204" pitchFamily="34" charset="0"/>
                      </a:endParaRPr>
                    </a:p>
                  </a:txBody>
                  <a:tcPr anchor="ctr"/>
                </a:tc>
                <a:tc>
                  <a:txBody>
                    <a:bodyPr/>
                    <a:lstStyle/>
                    <a:p>
                      <a:pPr algn="ctr"/>
                      <a:r>
                        <a:rPr lang="it-IT" sz="2800"/>
                        <a:t>5</a:t>
                      </a:r>
                    </a:p>
                  </a:txBody>
                  <a:tcPr anchor="ctr"/>
                </a:tc>
                <a:tc>
                  <a:txBody>
                    <a:bodyPr/>
                    <a:lstStyle/>
                    <a:p>
                      <a:pPr algn="ctr"/>
                      <a:r>
                        <a:rPr lang="it-IT" sz="2800"/>
                        <a:t>5</a:t>
                      </a:r>
                    </a:p>
                  </a:txBody>
                  <a:tcPr anchor="ctr"/>
                </a:tc>
                <a:extLst>
                  <a:ext uri="{0D108BD9-81ED-4DB2-BD59-A6C34878D82A}">
                    <a16:rowId xmlns:a16="http://schemas.microsoft.com/office/drawing/2014/main" val="1190231143"/>
                  </a:ext>
                </a:extLst>
              </a:tr>
              <a:tr h="794773">
                <a:tc>
                  <a:txBody>
                    <a:bodyPr/>
                    <a:lstStyle/>
                    <a:p>
                      <a:pPr algn="ctr"/>
                      <a:r>
                        <a:rPr lang="it-IT" sz="2800"/>
                        <a:t>Points</a:t>
                      </a:r>
                      <a:endParaRPr lang="en-GB" sz="2800">
                        <a:latin typeface="Arial Nova Cond" panose="020B0506020202020204" pitchFamily="34" charset="0"/>
                      </a:endParaRPr>
                    </a:p>
                  </a:txBody>
                  <a:tcPr anchor="ctr"/>
                </a:tc>
                <a:tc>
                  <a:txBody>
                    <a:bodyPr/>
                    <a:lstStyle/>
                    <a:p>
                      <a:pPr algn="ctr"/>
                      <a:r>
                        <a:rPr lang="it-IT" sz="2800"/>
                        <a:t>29</a:t>
                      </a:r>
                    </a:p>
                  </a:txBody>
                  <a:tcPr anchor="ctr"/>
                </a:tc>
                <a:tc>
                  <a:txBody>
                    <a:bodyPr/>
                    <a:lstStyle/>
                    <a:p>
                      <a:pPr lvl="0" algn="ctr">
                        <a:buNone/>
                      </a:pPr>
                      <a:r>
                        <a:rPr lang="it-IT" sz="2800"/>
                        <a:t>29</a:t>
                      </a:r>
                    </a:p>
                  </a:txBody>
                  <a:tcPr anchor="ctr"/>
                </a:tc>
                <a:extLst>
                  <a:ext uri="{0D108BD9-81ED-4DB2-BD59-A6C34878D82A}">
                    <a16:rowId xmlns:a16="http://schemas.microsoft.com/office/drawing/2014/main" val="441307416"/>
                  </a:ext>
                </a:extLst>
              </a:tr>
            </a:tbl>
          </a:graphicData>
        </a:graphic>
      </p:graphicFrame>
      <p:graphicFrame>
        <p:nvGraphicFramePr>
          <p:cNvPr id="9" name="Table 6">
            <a:extLst>
              <a:ext uri="{FF2B5EF4-FFF2-40B4-BE49-F238E27FC236}">
                <a16:creationId xmlns:a16="http://schemas.microsoft.com/office/drawing/2014/main" id="{B293743E-4A7C-417B-8AC5-841A0196B86B}"/>
              </a:ext>
            </a:extLst>
          </p:cNvPr>
          <p:cNvGraphicFramePr>
            <a:graphicFrameLocks noGrp="1"/>
          </p:cNvGraphicFramePr>
          <p:nvPr>
            <p:extLst>
              <p:ext uri="{D42A27DB-BD31-4B8C-83A1-F6EECF244321}">
                <p14:modId xmlns:p14="http://schemas.microsoft.com/office/powerpoint/2010/main" val="3879591735"/>
              </p:ext>
            </p:extLst>
          </p:nvPr>
        </p:nvGraphicFramePr>
        <p:xfrm>
          <a:off x="2823189" y="4310077"/>
          <a:ext cx="6783540" cy="1646902"/>
        </p:xfrm>
        <a:graphic>
          <a:graphicData uri="http://schemas.openxmlformats.org/drawingml/2006/table">
            <a:tbl>
              <a:tblPr firstRow="1" bandRow="1">
                <a:tableStyleId>{00A15C55-8517-42AA-B614-E9B94910E393}</a:tableStyleId>
              </a:tblPr>
              <a:tblGrid>
                <a:gridCol w="2261180">
                  <a:extLst>
                    <a:ext uri="{9D8B030D-6E8A-4147-A177-3AD203B41FA5}">
                      <a16:colId xmlns:a16="http://schemas.microsoft.com/office/drawing/2014/main" val="1165557108"/>
                    </a:ext>
                  </a:extLst>
                </a:gridCol>
                <a:gridCol w="2261180">
                  <a:extLst>
                    <a:ext uri="{9D8B030D-6E8A-4147-A177-3AD203B41FA5}">
                      <a16:colId xmlns:a16="http://schemas.microsoft.com/office/drawing/2014/main" val="1148226482"/>
                    </a:ext>
                  </a:extLst>
                </a:gridCol>
                <a:gridCol w="2261180">
                  <a:extLst>
                    <a:ext uri="{9D8B030D-6E8A-4147-A177-3AD203B41FA5}">
                      <a16:colId xmlns:a16="http://schemas.microsoft.com/office/drawing/2014/main" val="4088717271"/>
                    </a:ext>
                  </a:extLst>
                </a:gridCol>
              </a:tblGrid>
              <a:tr h="823451">
                <a:tc>
                  <a:txBody>
                    <a:bodyPr/>
                    <a:lstStyle/>
                    <a:p>
                      <a:pPr algn="ctr"/>
                      <a:endParaRPr lang="en-GB" sz="2800">
                        <a:latin typeface="Arial Nova Cond" panose="020B0506020202020204" pitchFamily="34" charset="0"/>
                      </a:endParaRPr>
                    </a:p>
                  </a:txBody>
                  <a:tcPr anchor="ctr"/>
                </a:tc>
                <a:tc>
                  <a:txBody>
                    <a:bodyPr/>
                    <a:lstStyle/>
                    <a:p>
                      <a:pPr algn="ctr"/>
                      <a:r>
                        <a:rPr lang="en-GB" sz="2800" noProof="0" dirty="0"/>
                        <a:t>Planned</a:t>
                      </a:r>
                      <a:endParaRPr lang="en-GB" sz="2800" b="0" dirty="0">
                        <a:solidFill>
                          <a:schemeClr val="bg2">
                            <a:lumMod val="10000"/>
                          </a:schemeClr>
                        </a:solidFill>
                        <a:latin typeface="Arial Nova Cond" panose="020B0506020202020204" pitchFamily="34" charset="0"/>
                      </a:endParaRPr>
                    </a:p>
                  </a:txBody>
                  <a:tcPr anchor="ctr"/>
                </a:tc>
                <a:tc>
                  <a:txBody>
                    <a:bodyPr/>
                    <a:lstStyle/>
                    <a:p>
                      <a:pPr algn="ctr"/>
                      <a:r>
                        <a:rPr lang="en-GB" sz="2800" noProof="0" dirty="0"/>
                        <a:t>Spent</a:t>
                      </a:r>
                    </a:p>
                  </a:txBody>
                  <a:tcPr anchor="ctr"/>
                </a:tc>
                <a:extLst>
                  <a:ext uri="{0D108BD9-81ED-4DB2-BD59-A6C34878D82A}">
                    <a16:rowId xmlns:a16="http://schemas.microsoft.com/office/drawing/2014/main" val="669613203"/>
                  </a:ext>
                </a:extLst>
              </a:tr>
              <a:tr h="823451">
                <a:tc>
                  <a:txBody>
                    <a:bodyPr/>
                    <a:lstStyle/>
                    <a:p>
                      <a:pPr algn="ctr"/>
                      <a:r>
                        <a:rPr lang="it-IT" sz="2800" dirty="0"/>
                        <a:t>Hours</a:t>
                      </a:r>
                      <a:endParaRPr lang="en-GB" sz="2800" dirty="0">
                        <a:latin typeface="Arial Nova Cond" panose="020B0506020202020204" pitchFamily="34" charset="0"/>
                      </a:endParaRPr>
                    </a:p>
                  </a:txBody>
                  <a:tcPr anchor="ctr"/>
                </a:tc>
                <a:tc>
                  <a:txBody>
                    <a:bodyPr/>
                    <a:lstStyle/>
                    <a:p>
                      <a:pPr algn="ctr"/>
                      <a:r>
                        <a:rPr lang="it-IT" sz="2800" dirty="0"/>
                        <a:t>71</a:t>
                      </a:r>
                    </a:p>
                  </a:txBody>
                  <a:tcPr anchor="ctr"/>
                </a:tc>
                <a:tc>
                  <a:txBody>
                    <a:bodyPr/>
                    <a:lstStyle/>
                    <a:p>
                      <a:pPr algn="ctr"/>
                      <a:r>
                        <a:rPr lang="it-IT" sz="2800" dirty="0"/>
                        <a:t>70</a:t>
                      </a:r>
                    </a:p>
                  </a:txBody>
                  <a:tcPr anchor="ctr"/>
                </a:tc>
                <a:extLst>
                  <a:ext uri="{0D108BD9-81ED-4DB2-BD59-A6C34878D82A}">
                    <a16:rowId xmlns:a16="http://schemas.microsoft.com/office/drawing/2014/main" val="1190231143"/>
                  </a:ext>
                </a:extLst>
              </a:tr>
            </a:tbl>
          </a:graphicData>
        </a:graphic>
      </p:graphicFrame>
    </p:spTree>
    <p:extLst>
      <p:ext uri="{BB962C8B-B14F-4D97-AF65-F5344CB8AC3E}">
        <p14:creationId xmlns:p14="http://schemas.microsoft.com/office/powerpoint/2010/main" val="113649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4</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975436" cy="1015663"/>
          </a:xfrm>
          <a:prstGeom prst="rect">
            <a:avLst/>
          </a:prstGeom>
          <a:noFill/>
        </p:spPr>
        <p:txBody>
          <a:bodyPr wrap="square" rtlCol="0" anchor="t">
            <a:spAutoFit/>
          </a:bodyPr>
          <a:lstStyle/>
          <a:p>
            <a:pPr algn="ctr"/>
            <a:r>
              <a:rPr lang="it-IT" sz="6000" i="1">
                <a:solidFill>
                  <a:schemeClr val="bg2">
                    <a:lumMod val="10000"/>
                  </a:schemeClr>
                </a:solidFill>
                <a:latin typeface="Arial Nova Cond"/>
              </a:rPr>
              <a:t>1.2 </a:t>
            </a:r>
            <a:r>
              <a:rPr lang="it-IT" sz="6000" i="1" dirty="0" err="1">
                <a:solidFill>
                  <a:schemeClr val="bg2">
                    <a:lumMod val="10000"/>
                  </a:schemeClr>
                </a:solidFill>
                <a:latin typeface="Arial Nova Cond"/>
              </a:rPr>
              <a:t>Detailed</a:t>
            </a:r>
            <a:r>
              <a:rPr lang="it-IT" sz="6000" i="1" dirty="0">
                <a:solidFill>
                  <a:schemeClr val="bg2">
                    <a:lumMod val="10000"/>
                  </a:schemeClr>
                </a:solidFill>
                <a:latin typeface="Arial Nova Cond"/>
              </a:rPr>
              <a:t> </a:t>
            </a:r>
            <a:r>
              <a:rPr lang="it-IT" sz="6000" i="1" dirty="0" err="1">
                <a:solidFill>
                  <a:schemeClr val="bg2">
                    <a:lumMod val="10000"/>
                  </a:schemeClr>
                </a:solidFill>
                <a:latin typeface="Arial Nova Cond"/>
              </a:rPr>
              <a:t>Statistics</a:t>
            </a:r>
            <a:r>
              <a:rPr lang="it-IT" sz="6000" i="1" dirty="0">
                <a:solidFill>
                  <a:schemeClr val="bg2">
                    <a:lumMod val="10000"/>
                  </a:schemeClr>
                </a:solidFill>
                <a:latin typeface="Arial Nova Cond"/>
              </a:rPr>
              <a:t> </a:t>
            </a:r>
            <a:r>
              <a:rPr lang="it-IT" sz="3200" i="1" dirty="0">
                <a:solidFill>
                  <a:schemeClr val="bg2">
                    <a:lumMod val="10000"/>
                  </a:schemeClr>
                </a:solidFill>
                <a:latin typeface="Arial Nova Cond"/>
              </a:rPr>
              <a:t>(</a:t>
            </a:r>
            <a:r>
              <a:rPr lang="it-IT" sz="3200" i="1" dirty="0" err="1">
                <a:solidFill>
                  <a:schemeClr val="bg2">
                    <a:lumMod val="10000"/>
                  </a:schemeClr>
                </a:solidFill>
                <a:latin typeface="Arial Nova Cond"/>
              </a:rPr>
              <a:t>continued</a:t>
            </a:r>
            <a:r>
              <a:rPr lang="it-IT" sz="3200" i="1" dirty="0">
                <a:solidFill>
                  <a:schemeClr val="bg2">
                    <a:lumMod val="10000"/>
                  </a:schemeClr>
                </a:solidFill>
                <a:latin typeface="Arial Nova Cond"/>
              </a:rPr>
              <a:t>)</a:t>
            </a:r>
            <a:endParaRPr lang="it-IT" sz="3200" dirty="0" err="1">
              <a:solidFill>
                <a:schemeClr val="bg2">
                  <a:lumMod val="10000"/>
                </a:schemeClr>
              </a:solidFill>
            </a:endParaRPr>
          </a:p>
        </p:txBody>
      </p:sp>
      <p:graphicFrame>
        <p:nvGraphicFramePr>
          <p:cNvPr id="4" name="Table 11">
            <a:extLst>
              <a:ext uri="{FF2B5EF4-FFF2-40B4-BE49-F238E27FC236}">
                <a16:creationId xmlns:a16="http://schemas.microsoft.com/office/drawing/2014/main" id="{B4FC8AF3-D0A6-4D00-8388-909023BB95D9}"/>
              </a:ext>
            </a:extLst>
          </p:cNvPr>
          <p:cNvGraphicFramePr>
            <a:graphicFrameLocks/>
          </p:cNvGraphicFramePr>
          <p:nvPr>
            <p:extLst>
              <p:ext uri="{D42A27DB-BD31-4B8C-83A1-F6EECF244321}">
                <p14:modId xmlns:p14="http://schemas.microsoft.com/office/powerpoint/2010/main" val="697983263"/>
              </p:ext>
            </p:extLst>
          </p:nvPr>
        </p:nvGraphicFramePr>
        <p:xfrm>
          <a:off x="1267368" y="1659630"/>
          <a:ext cx="9771416" cy="4023360"/>
        </p:xfrm>
        <a:graphic>
          <a:graphicData uri="http://schemas.openxmlformats.org/drawingml/2006/table">
            <a:tbl>
              <a:tblPr firstRow="1" bandRow="1">
                <a:tableStyleId>{7DF18680-E054-41AD-8BC1-D1AEF772440D}</a:tableStyleId>
              </a:tblPr>
              <a:tblGrid>
                <a:gridCol w="1855812">
                  <a:extLst>
                    <a:ext uri="{9D8B030D-6E8A-4147-A177-3AD203B41FA5}">
                      <a16:colId xmlns:a16="http://schemas.microsoft.com/office/drawing/2014/main" val="1997438413"/>
                    </a:ext>
                  </a:extLst>
                </a:gridCol>
                <a:gridCol w="1978901">
                  <a:extLst>
                    <a:ext uri="{9D8B030D-6E8A-4147-A177-3AD203B41FA5}">
                      <a16:colId xmlns:a16="http://schemas.microsoft.com/office/drawing/2014/main" val="1903293935"/>
                    </a:ext>
                  </a:extLst>
                </a:gridCol>
                <a:gridCol w="1978901">
                  <a:extLst>
                    <a:ext uri="{9D8B030D-6E8A-4147-A177-3AD203B41FA5}">
                      <a16:colId xmlns:a16="http://schemas.microsoft.com/office/drawing/2014/main" val="491505886"/>
                    </a:ext>
                  </a:extLst>
                </a:gridCol>
                <a:gridCol w="1978901">
                  <a:extLst>
                    <a:ext uri="{9D8B030D-6E8A-4147-A177-3AD203B41FA5}">
                      <a16:colId xmlns:a16="http://schemas.microsoft.com/office/drawing/2014/main" val="3249798192"/>
                    </a:ext>
                  </a:extLst>
                </a:gridCol>
                <a:gridCol w="1978901">
                  <a:extLst>
                    <a:ext uri="{9D8B030D-6E8A-4147-A177-3AD203B41FA5}">
                      <a16:colId xmlns:a16="http://schemas.microsoft.com/office/drawing/2014/main" val="156791798"/>
                    </a:ext>
                  </a:extLst>
                </a:gridCol>
              </a:tblGrid>
              <a:tr h="441292">
                <a:tc>
                  <a:txBody>
                    <a:bodyPr/>
                    <a:lstStyle/>
                    <a:p>
                      <a:pPr algn="ctr"/>
                      <a:r>
                        <a:rPr lang="en-GB" sz="2400">
                          <a:solidFill>
                            <a:schemeClr val="bg2">
                              <a:lumMod val="10000"/>
                            </a:schemeClr>
                          </a:solidFill>
                          <a:latin typeface="Arial Nova Cond"/>
                        </a:rPr>
                        <a:t>Story Number</a:t>
                      </a:r>
                      <a:endParaRPr lang="it-IT"/>
                    </a:p>
                  </a:txBody>
                  <a:tcPr anchor="ctr"/>
                </a:tc>
                <a:tc>
                  <a:txBody>
                    <a:bodyPr/>
                    <a:lstStyle/>
                    <a:p>
                      <a:pPr algn="ctr"/>
                      <a:r>
                        <a:rPr lang="en-GB" sz="2400">
                          <a:solidFill>
                            <a:schemeClr val="bg2">
                              <a:lumMod val="10000"/>
                            </a:schemeClr>
                          </a:solidFill>
                          <a:latin typeface="Arial Nova Cond"/>
                        </a:rPr>
                        <a:t>#Tasks</a:t>
                      </a:r>
                    </a:p>
                  </a:txBody>
                  <a:tcPr anchor="ctr"/>
                </a:tc>
                <a:tc>
                  <a:txBody>
                    <a:bodyPr/>
                    <a:lstStyle/>
                    <a:p>
                      <a:pPr lvl="0" algn="ctr">
                        <a:buNone/>
                      </a:pPr>
                      <a:r>
                        <a:rPr lang="en-GB" sz="2400">
                          <a:solidFill>
                            <a:schemeClr val="bg2">
                              <a:lumMod val="10000"/>
                            </a:schemeClr>
                          </a:solidFill>
                          <a:latin typeface="Arial Nova Cond"/>
                        </a:rPr>
                        <a:t>Points</a:t>
                      </a:r>
                    </a:p>
                  </a:txBody>
                  <a:tcPr anchor="ctr"/>
                </a:tc>
                <a:tc>
                  <a:txBody>
                    <a:bodyPr/>
                    <a:lstStyle/>
                    <a:p>
                      <a:pPr lvl="0" algn="ctr">
                        <a:buNone/>
                      </a:pPr>
                      <a:r>
                        <a:rPr lang="en-GB" sz="2400">
                          <a:solidFill>
                            <a:schemeClr val="bg2">
                              <a:lumMod val="10000"/>
                            </a:schemeClr>
                          </a:solidFill>
                          <a:latin typeface="Arial Nova Cond"/>
                        </a:rPr>
                        <a:t>Total Hours Estimation</a:t>
                      </a:r>
                    </a:p>
                  </a:txBody>
                  <a:tcPr anchor="ctr"/>
                </a:tc>
                <a:tc>
                  <a:txBody>
                    <a:bodyPr/>
                    <a:lstStyle/>
                    <a:p>
                      <a:pPr lvl="0" algn="ctr">
                        <a:buNone/>
                      </a:pPr>
                      <a:r>
                        <a:rPr lang="en-GB" sz="2400">
                          <a:solidFill>
                            <a:schemeClr val="bg2">
                              <a:lumMod val="10000"/>
                            </a:schemeClr>
                          </a:solidFill>
                          <a:latin typeface="Arial Nova Cond"/>
                        </a:rPr>
                        <a:t>Total Hours Spent</a:t>
                      </a:r>
                    </a:p>
                  </a:txBody>
                  <a:tcPr anchor="ctr"/>
                </a:tc>
                <a:extLst>
                  <a:ext uri="{0D108BD9-81ED-4DB2-BD59-A6C34878D82A}">
                    <a16:rowId xmlns:a16="http://schemas.microsoft.com/office/drawing/2014/main" val="1642740421"/>
                  </a:ext>
                </a:extLst>
              </a:tr>
              <a:tr h="441291">
                <a:tc>
                  <a:txBody>
                    <a:bodyPr/>
                    <a:lstStyle/>
                    <a:p>
                      <a:pPr lvl="0" algn="ctr">
                        <a:buNone/>
                      </a:pPr>
                      <a:r>
                        <a:rPr lang="en-GB" sz="2400">
                          <a:latin typeface="Arial Nova Cond"/>
                        </a:rPr>
                        <a:t>0</a:t>
                      </a:r>
                    </a:p>
                  </a:txBody>
                  <a:tcPr anchor="ctr"/>
                </a:tc>
                <a:tc>
                  <a:txBody>
                    <a:bodyPr/>
                    <a:lstStyle/>
                    <a:p>
                      <a:pPr lvl="0" algn="ctr">
                        <a:buNone/>
                      </a:pPr>
                      <a:r>
                        <a:rPr lang="en-GB" sz="2400">
                          <a:latin typeface="Arial Nova Cond"/>
                        </a:rPr>
                        <a:t>20</a:t>
                      </a:r>
                    </a:p>
                  </a:txBody>
                  <a:tcPr anchor="ctr"/>
                </a:tc>
                <a:tc>
                  <a:txBody>
                    <a:bodyPr/>
                    <a:lstStyle/>
                    <a:p>
                      <a:pPr lvl="0" algn="ctr">
                        <a:buNone/>
                      </a:pPr>
                      <a:r>
                        <a:rPr lang="en-GB" sz="2400">
                          <a:latin typeface="Arial Nova Cond"/>
                        </a:rPr>
                        <a:t>/</a:t>
                      </a:r>
                    </a:p>
                  </a:txBody>
                  <a:tcPr anchor="ctr"/>
                </a:tc>
                <a:tc>
                  <a:txBody>
                    <a:bodyPr/>
                    <a:lstStyle/>
                    <a:p>
                      <a:pPr lvl="0" algn="ctr">
                        <a:buNone/>
                      </a:pPr>
                      <a:r>
                        <a:rPr lang="en-GB" sz="2400">
                          <a:latin typeface="Arial Nova Cond"/>
                        </a:rPr>
                        <a:t>29.5</a:t>
                      </a:r>
                    </a:p>
                  </a:txBody>
                  <a:tcPr anchor="ctr"/>
                </a:tc>
                <a:tc>
                  <a:txBody>
                    <a:bodyPr/>
                    <a:lstStyle/>
                    <a:p>
                      <a:pPr lvl="0" algn="ctr">
                        <a:buNone/>
                      </a:pPr>
                      <a:r>
                        <a:rPr lang="en-GB" sz="2400">
                          <a:latin typeface="Arial Nova Cond"/>
                        </a:rPr>
                        <a:t>30.5</a:t>
                      </a:r>
                    </a:p>
                  </a:txBody>
                  <a:tcPr anchor="ctr"/>
                </a:tc>
                <a:extLst>
                  <a:ext uri="{0D108BD9-81ED-4DB2-BD59-A6C34878D82A}">
                    <a16:rowId xmlns:a16="http://schemas.microsoft.com/office/drawing/2014/main" val="511302629"/>
                  </a:ext>
                </a:extLst>
              </a:tr>
              <a:tr h="441292">
                <a:tc>
                  <a:txBody>
                    <a:bodyPr/>
                    <a:lstStyle/>
                    <a:p>
                      <a:pPr algn="ctr"/>
                      <a:r>
                        <a:rPr lang="en-GB" sz="2400">
                          <a:latin typeface="Arial Nova Cond"/>
                        </a:rPr>
                        <a:t>16</a:t>
                      </a:r>
                    </a:p>
                  </a:txBody>
                  <a:tcPr anchor="ctr"/>
                </a:tc>
                <a:tc>
                  <a:txBody>
                    <a:bodyPr/>
                    <a:lstStyle/>
                    <a:p>
                      <a:pPr algn="ctr"/>
                      <a:r>
                        <a:rPr lang="en-GB" sz="2400">
                          <a:latin typeface="Arial Nova Cond"/>
                        </a:rPr>
                        <a:t>7</a:t>
                      </a:r>
                    </a:p>
                  </a:txBody>
                  <a:tcPr anchor="ctr"/>
                </a:tc>
                <a:tc>
                  <a:txBody>
                    <a:bodyPr/>
                    <a:lstStyle/>
                    <a:p>
                      <a:pPr lvl="0" algn="ctr">
                        <a:buNone/>
                      </a:pPr>
                      <a:r>
                        <a:rPr lang="en-GB" sz="2400">
                          <a:latin typeface="Arial Nova Cond"/>
                        </a:rPr>
                        <a:t>13</a:t>
                      </a:r>
                    </a:p>
                  </a:txBody>
                  <a:tcPr anchor="ctr"/>
                </a:tc>
                <a:tc>
                  <a:txBody>
                    <a:bodyPr/>
                    <a:lstStyle/>
                    <a:p>
                      <a:pPr lvl="0" algn="ctr">
                        <a:buNone/>
                      </a:pPr>
                      <a:r>
                        <a:rPr lang="en-GB" sz="2400">
                          <a:latin typeface="Arial Nova Cond"/>
                        </a:rPr>
                        <a:t>9</a:t>
                      </a:r>
                    </a:p>
                  </a:txBody>
                  <a:tcPr anchor="ctr"/>
                </a:tc>
                <a:tc>
                  <a:txBody>
                    <a:bodyPr/>
                    <a:lstStyle/>
                    <a:p>
                      <a:pPr lvl="0" algn="ctr">
                        <a:buNone/>
                      </a:pPr>
                      <a:r>
                        <a:rPr lang="en-GB" sz="2400">
                          <a:latin typeface="Arial Nova Cond"/>
                        </a:rPr>
                        <a:t>11</a:t>
                      </a:r>
                    </a:p>
                  </a:txBody>
                  <a:tcPr anchor="ctr"/>
                </a:tc>
                <a:extLst>
                  <a:ext uri="{0D108BD9-81ED-4DB2-BD59-A6C34878D82A}">
                    <a16:rowId xmlns:a16="http://schemas.microsoft.com/office/drawing/2014/main" val="494248349"/>
                  </a:ext>
                </a:extLst>
              </a:tr>
              <a:tr h="441292">
                <a:tc>
                  <a:txBody>
                    <a:bodyPr/>
                    <a:lstStyle/>
                    <a:p>
                      <a:pPr algn="ctr"/>
                      <a:r>
                        <a:rPr lang="en-GB" sz="2400">
                          <a:latin typeface="Arial Nova Cond"/>
                        </a:rPr>
                        <a:t>17</a:t>
                      </a:r>
                    </a:p>
                  </a:txBody>
                  <a:tcPr anchor="ctr"/>
                </a:tc>
                <a:tc>
                  <a:txBody>
                    <a:bodyPr/>
                    <a:lstStyle/>
                    <a:p>
                      <a:pPr algn="ctr"/>
                      <a:r>
                        <a:rPr lang="en-GB" sz="2400">
                          <a:latin typeface="Arial Nova Cond"/>
                        </a:rPr>
                        <a:t>6</a:t>
                      </a:r>
                    </a:p>
                  </a:txBody>
                  <a:tcPr anchor="ctr"/>
                </a:tc>
                <a:tc>
                  <a:txBody>
                    <a:bodyPr/>
                    <a:lstStyle/>
                    <a:p>
                      <a:pPr lvl="0" algn="ctr">
                        <a:buNone/>
                      </a:pPr>
                      <a:r>
                        <a:rPr lang="en-GB" sz="2400">
                          <a:latin typeface="Arial Nova Cond"/>
                        </a:rPr>
                        <a:t>5</a:t>
                      </a:r>
                    </a:p>
                  </a:txBody>
                  <a:tcPr anchor="ctr"/>
                </a:tc>
                <a:tc>
                  <a:txBody>
                    <a:bodyPr/>
                    <a:lstStyle/>
                    <a:p>
                      <a:pPr lvl="0" algn="ctr">
                        <a:buNone/>
                      </a:pPr>
                      <a:r>
                        <a:rPr lang="en-GB" sz="2400">
                          <a:latin typeface="Arial Nova Cond"/>
                        </a:rPr>
                        <a:t>8.5</a:t>
                      </a:r>
                    </a:p>
                  </a:txBody>
                  <a:tcPr anchor="ctr"/>
                </a:tc>
                <a:tc>
                  <a:txBody>
                    <a:bodyPr/>
                    <a:lstStyle/>
                    <a:p>
                      <a:pPr lvl="0" algn="ctr">
                        <a:buNone/>
                      </a:pPr>
                      <a:r>
                        <a:rPr lang="en-GB" sz="2400">
                          <a:latin typeface="Arial Nova Cond"/>
                        </a:rPr>
                        <a:t>6.5</a:t>
                      </a:r>
                    </a:p>
                  </a:txBody>
                  <a:tcPr anchor="ctr"/>
                </a:tc>
                <a:extLst>
                  <a:ext uri="{0D108BD9-81ED-4DB2-BD59-A6C34878D82A}">
                    <a16:rowId xmlns:a16="http://schemas.microsoft.com/office/drawing/2014/main" val="800231198"/>
                  </a:ext>
                </a:extLst>
              </a:tr>
              <a:tr h="441292">
                <a:tc>
                  <a:txBody>
                    <a:bodyPr/>
                    <a:lstStyle/>
                    <a:p>
                      <a:pPr algn="ctr"/>
                      <a:r>
                        <a:rPr lang="en-GB" sz="2400">
                          <a:latin typeface="Arial Nova Cond"/>
                        </a:rPr>
                        <a:t>18</a:t>
                      </a:r>
                    </a:p>
                  </a:txBody>
                  <a:tcPr anchor="ctr"/>
                </a:tc>
                <a:tc>
                  <a:txBody>
                    <a:bodyPr/>
                    <a:lstStyle/>
                    <a:p>
                      <a:pPr algn="ctr"/>
                      <a:r>
                        <a:rPr lang="en-GB" sz="2400">
                          <a:latin typeface="Arial Nova Cond"/>
                        </a:rPr>
                        <a:t>6</a:t>
                      </a:r>
                    </a:p>
                  </a:txBody>
                  <a:tcPr anchor="ctr"/>
                </a:tc>
                <a:tc>
                  <a:txBody>
                    <a:bodyPr/>
                    <a:lstStyle/>
                    <a:p>
                      <a:pPr lvl="0" algn="ctr">
                        <a:buNone/>
                      </a:pPr>
                      <a:r>
                        <a:rPr lang="en-GB" sz="2400">
                          <a:latin typeface="Arial Nova Cond"/>
                        </a:rPr>
                        <a:t>3</a:t>
                      </a:r>
                    </a:p>
                  </a:txBody>
                  <a:tcPr anchor="ctr"/>
                </a:tc>
                <a:tc>
                  <a:txBody>
                    <a:bodyPr/>
                    <a:lstStyle/>
                    <a:p>
                      <a:pPr lvl="0" algn="ctr">
                        <a:buNone/>
                      </a:pPr>
                      <a:r>
                        <a:rPr lang="en-GB" sz="2400">
                          <a:latin typeface="Arial Nova Cond"/>
                        </a:rPr>
                        <a:t>7</a:t>
                      </a:r>
                    </a:p>
                  </a:txBody>
                  <a:tcPr anchor="ctr"/>
                </a:tc>
                <a:tc>
                  <a:txBody>
                    <a:bodyPr/>
                    <a:lstStyle/>
                    <a:p>
                      <a:pPr lvl="0" algn="ctr">
                        <a:buNone/>
                      </a:pPr>
                      <a:r>
                        <a:rPr lang="en-GB" sz="2400">
                          <a:latin typeface="Arial Nova Cond"/>
                        </a:rPr>
                        <a:t>7</a:t>
                      </a:r>
                    </a:p>
                  </a:txBody>
                  <a:tcPr anchor="ctr"/>
                </a:tc>
                <a:extLst>
                  <a:ext uri="{0D108BD9-81ED-4DB2-BD59-A6C34878D82A}">
                    <a16:rowId xmlns:a16="http://schemas.microsoft.com/office/drawing/2014/main" val="191701817"/>
                  </a:ext>
                </a:extLst>
              </a:tr>
              <a:tr h="441292">
                <a:tc>
                  <a:txBody>
                    <a:bodyPr/>
                    <a:lstStyle/>
                    <a:p>
                      <a:pPr algn="ctr"/>
                      <a:r>
                        <a:rPr lang="en-GB" sz="2400">
                          <a:latin typeface="Arial Nova Cond"/>
                        </a:rPr>
                        <a:t>19</a:t>
                      </a:r>
                    </a:p>
                  </a:txBody>
                  <a:tcPr anchor="ctr"/>
                </a:tc>
                <a:tc>
                  <a:txBody>
                    <a:bodyPr/>
                    <a:lstStyle/>
                    <a:p>
                      <a:pPr algn="ctr"/>
                      <a:r>
                        <a:rPr lang="en-GB" sz="2400">
                          <a:latin typeface="Arial Nova Cond"/>
                        </a:rPr>
                        <a:t>7</a:t>
                      </a:r>
                    </a:p>
                  </a:txBody>
                  <a:tcPr anchor="ctr"/>
                </a:tc>
                <a:tc>
                  <a:txBody>
                    <a:bodyPr/>
                    <a:lstStyle/>
                    <a:p>
                      <a:pPr lvl="0" algn="ctr">
                        <a:buNone/>
                      </a:pPr>
                      <a:r>
                        <a:rPr lang="en-GB" sz="2400">
                          <a:latin typeface="Arial Nova Cond"/>
                        </a:rPr>
                        <a:t>3</a:t>
                      </a:r>
                    </a:p>
                  </a:txBody>
                  <a:tcPr anchor="ctr"/>
                </a:tc>
                <a:tc>
                  <a:txBody>
                    <a:bodyPr/>
                    <a:lstStyle/>
                    <a:p>
                      <a:pPr lvl="0" algn="ctr">
                        <a:buNone/>
                      </a:pPr>
                      <a:r>
                        <a:rPr lang="en-GB" sz="2400">
                          <a:latin typeface="Arial Nova Cond"/>
                        </a:rPr>
                        <a:t>9</a:t>
                      </a:r>
                    </a:p>
                  </a:txBody>
                  <a:tcPr anchor="ctr"/>
                </a:tc>
                <a:tc>
                  <a:txBody>
                    <a:bodyPr/>
                    <a:lstStyle/>
                    <a:p>
                      <a:pPr lvl="0" algn="ctr">
                        <a:buNone/>
                      </a:pPr>
                      <a:r>
                        <a:rPr lang="en-GB" sz="2400">
                          <a:latin typeface="Arial Nova Cond"/>
                        </a:rPr>
                        <a:t>5.5</a:t>
                      </a:r>
                    </a:p>
                  </a:txBody>
                  <a:tcPr anchor="ctr"/>
                </a:tc>
                <a:extLst>
                  <a:ext uri="{0D108BD9-81ED-4DB2-BD59-A6C34878D82A}">
                    <a16:rowId xmlns:a16="http://schemas.microsoft.com/office/drawing/2014/main" val="918232104"/>
                  </a:ext>
                </a:extLst>
              </a:tr>
              <a:tr h="441292">
                <a:tc>
                  <a:txBody>
                    <a:bodyPr/>
                    <a:lstStyle/>
                    <a:p>
                      <a:pPr algn="ctr"/>
                      <a:r>
                        <a:rPr lang="en-GB" sz="2400">
                          <a:latin typeface="Arial Nova Cond"/>
                        </a:rPr>
                        <a:t>20</a:t>
                      </a:r>
                    </a:p>
                  </a:txBody>
                  <a:tcPr anchor="ctr"/>
                </a:tc>
                <a:tc>
                  <a:txBody>
                    <a:bodyPr/>
                    <a:lstStyle/>
                    <a:p>
                      <a:pPr algn="ctr"/>
                      <a:r>
                        <a:rPr lang="en-GB" sz="2400">
                          <a:latin typeface="Arial Nova Cond"/>
                        </a:rPr>
                        <a:t>6</a:t>
                      </a:r>
                    </a:p>
                  </a:txBody>
                  <a:tcPr anchor="ctr"/>
                </a:tc>
                <a:tc>
                  <a:txBody>
                    <a:bodyPr/>
                    <a:lstStyle/>
                    <a:p>
                      <a:pPr lvl="0" algn="ctr">
                        <a:buNone/>
                      </a:pPr>
                      <a:r>
                        <a:rPr lang="en-GB" sz="2400">
                          <a:latin typeface="Arial Nova Cond"/>
                        </a:rPr>
                        <a:t>5</a:t>
                      </a:r>
                    </a:p>
                  </a:txBody>
                  <a:tcPr anchor="ctr"/>
                </a:tc>
                <a:tc>
                  <a:txBody>
                    <a:bodyPr/>
                    <a:lstStyle/>
                    <a:p>
                      <a:pPr lvl="0" algn="ctr">
                        <a:buNone/>
                      </a:pPr>
                      <a:r>
                        <a:rPr lang="en-GB" sz="2400">
                          <a:latin typeface="Arial Nova Cond"/>
                        </a:rPr>
                        <a:t>8</a:t>
                      </a:r>
                    </a:p>
                  </a:txBody>
                  <a:tcPr anchor="ctr"/>
                </a:tc>
                <a:tc>
                  <a:txBody>
                    <a:bodyPr/>
                    <a:lstStyle/>
                    <a:p>
                      <a:pPr lvl="0" algn="ctr">
                        <a:buNone/>
                      </a:pPr>
                      <a:r>
                        <a:rPr lang="en-GB" sz="2400">
                          <a:latin typeface="Arial Nova Cond"/>
                        </a:rPr>
                        <a:t>9.5</a:t>
                      </a:r>
                    </a:p>
                  </a:txBody>
                  <a:tcPr anchor="ctr"/>
                </a:tc>
                <a:extLst>
                  <a:ext uri="{0D108BD9-81ED-4DB2-BD59-A6C34878D82A}">
                    <a16:rowId xmlns:a16="http://schemas.microsoft.com/office/drawing/2014/main" val="586721157"/>
                  </a:ext>
                </a:extLst>
              </a:tr>
              <a:tr h="441292">
                <a:tc>
                  <a:txBody>
                    <a:bodyPr/>
                    <a:lstStyle/>
                    <a:p>
                      <a:pPr algn="ctr"/>
                      <a:r>
                        <a:rPr lang="en-GB" sz="2400">
                          <a:latin typeface="Arial Nova Cond"/>
                        </a:rPr>
                        <a:t>TOTAL</a:t>
                      </a:r>
                    </a:p>
                  </a:txBody>
                  <a:tcPr anchor="ctr"/>
                </a:tc>
                <a:tc>
                  <a:txBody>
                    <a:bodyPr/>
                    <a:lstStyle/>
                    <a:p>
                      <a:pPr algn="ctr"/>
                      <a:r>
                        <a:rPr lang="en-GB" sz="2400">
                          <a:latin typeface="Arial Nova Cond"/>
                        </a:rPr>
                        <a:t>52</a:t>
                      </a:r>
                    </a:p>
                  </a:txBody>
                  <a:tcPr anchor="ctr"/>
                </a:tc>
                <a:tc>
                  <a:txBody>
                    <a:bodyPr/>
                    <a:lstStyle/>
                    <a:p>
                      <a:pPr lvl="0" algn="ctr">
                        <a:buNone/>
                      </a:pPr>
                      <a:r>
                        <a:rPr lang="en-GB" sz="2400">
                          <a:latin typeface="Arial Nova Cond"/>
                        </a:rPr>
                        <a:t>29</a:t>
                      </a:r>
                    </a:p>
                  </a:txBody>
                  <a:tcPr anchor="ctr"/>
                </a:tc>
                <a:tc>
                  <a:txBody>
                    <a:bodyPr/>
                    <a:lstStyle/>
                    <a:p>
                      <a:pPr lvl="0" algn="ctr">
                        <a:buNone/>
                      </a:pPr>
                      <a:r>
                        <a:rPr lang="en-GB" sz="2400">
                          <a:latin typeface="Arial Nova Cond"/>
                        </a:rPr>
                        <a:t>71</a:t>
                      </a:r>
                    </a:p>
                  </a:txBody>
                  <a:tcPr anchor="ctr"/>
                </a:tc>
                <a:tc>
                  <a:txBody>
                    <a:bodyPr/>
                    <a:lstStyle/>
                    <a:p>
                      <a:pPr lvl="0" algn="ctr">
                        <a:buNone/>
                      </a:pPr>
                      <a:r>
                        <a:rPr lang="en-GB" sz="2400">
                          <a:latin typeface="Arial Nova Cond"/>
                        </a:rPr>
                        <a:t>70</a:t>
                      </a:r>
                      <a:endParaRPr lang="it-IT"/>
                    </a:p>
                  </a:txBody>
                  <a:tcPr anchor="ctr"/>
                </a:tc>
                <a:extLst>
                  <a:ext uri="{0D108BD9-81ED-4DB2-BD59-A6C34878D82A}">
                    <a16:rowId xmlns:a16="http://schemas.microsoft.com/office/drawing/2014/main" val="963978862"/>
                  </a:ext>
                </a:extLst>
              </a:tr>
            </a:tbl>
          </a:graphicData>
        </a:graphic>
      </p:graphicFrame>
    </p:spTree>
    <p:extLst>
      <p:ext uri="{BB962C8B-B14F-4D97-AF65-F5344CB8AC3E}">
        <p14:creationId xmlns:p14="http://schemas.microsoft.com/office/powerpoint/2010/main" val="278975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5</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975436" cy="1508105"/>
          </a:xfrm>
          <a:prstGeom prst="rect">
            <a:avLst/>
          </a:prstGeom>
          <a:noFill/>
        </p:spPr>
        <p:txBody>
          <a:bodyPr wrap="square" rtlCol="0" anchor="t">
            <a:spAutoFit/>
          </a:bodyPr>
          <a:lstStyle/>
          <a:p>
            <a:pPr algn="ctr"/>
            <a:r>
              <a:rPr lang="it-IT" sz="6000" i="1">
                <a:solidFill>
                  <a:schemeClr val="bg2">
                    <a:lumMod val="10000"/>
                  </a:schemeClr>
                </a:solidFill>
                <a:ea typeface="+mn-lt"/>
                <a:cs typeface="+mn-lt"/>
              </a:rPr>
              <a:t>1.2 </a:t>
            </a:r>
            <a:r>
              <a:rPr lang="it-IT" sz="6000" i="1" err="1">
                <a:solidFill>
                  <a:schemeClr val="bg2">
                    <a:lumMod val="10000"/>
                  </a:schemeClr>
                </a:solidFill>
                <a:ea typeface="+mn-lt"/>
                <a:cs typeface="+mn-lt"/>
              </a:rPr>
              <a:t>Detailed</a:t>
            </a:r>
            <a:r>
              <a:rPr lang="it-IT" sz="6000" i="1">
                <a:solidFill>
                  <a:schemeClr val="bg2">
                    <a:lumMod val="10000"/>
                  </a:schemeClr>
                </a:solidFill>
                <a:ea typeface="+mn-lt"/>
                <a:cs typeface="+mn-lt"/>
              </a:rPr>
              <a:t> </a:t>
            </a:r>
            <a:r>
              <a:rPr lang="it-IT" sz="6000" i="1" err="1">
                <a:solidFill>
                  <a:schemeClr val="bg2">
                    <a:lumMod val="10000"/>
                  </a:schemeClr>
                </a:solidFill>
                <a:ea typeface="+mn-lt"/>
                <a:cs typeface="+mn-lt"/>
              </a:rPr>
              <a:t>Statistics</a:t>
            </a:r>
            <a:r>
              <a:rPr lang="it-IT" sz="6000" i="1">
                <a:solidFill>
                  <a:schemeClr val="bg2">
                    <a:lumMod val="10000"/>
                  </a:schemeClr>
                </a:solidFill>
                <a:ea typeface="+mn-lt"/>
                <a:cs typeface="+mn-lt"/>
              </a:rPr>
              <a:t> </a:t>
            </a:r>
            <a:r>
              <a:rPr lang="it-IT" sz="3200" i="1">
                <a:solidFill>
                  <a:schemeClr val="bg2">
                    <a:lumMod val="10000"/>
                  </a:schemeClr>
                </a:solidFill>
                <a:latin typeface="Arial Nova Cond"/>
                <a:ea typeface="+mn-lt"/>
                <a:cs typeface="+mn-lt"/>
              </a:rPr>
              <a:t>(</a:t>
            </a:r>
            <a:r>
              <a:rPr lang="it-IT" sz="3200" i="1" err="1">
                <a:solidFill>
                  <a:schemeClr val="bg2">
                    <a:lumMod val="10000"/>
                  </a:schemeClr>
                </a:solidFill>
                <a:latin typeface="Arial Nova Cond"/>
                <a:ea typeface="+mn-lt"/>
                <a:cs typeface="+mn-lt"/>
              </a:rPr>
              <a:t>continued</a:t>
            </a:r>
            <a:r>
              <a:rPr lang="it-IT" sz="3200" i="1">
                <a:solidFill>
                  <a:schemeClr val="bg2">
                    <a:lumMod val="10000"/>
                  </a:schemeClr>
                </a:solidFill>
                <a:latin typeface="Arial Nova Cond"/>
                <a:ea typeface="+mn-lt"/>
                <a:cs typeface="+mn-lt"/>
              </a:rPr>
              <a:t>)</a:t>
            </a:r>
            <a:endParaRPr lang="it-IT" sz="3200">
              <a:solidFill>
                <a:schemeClr val="bg2">
                  <a:lumMod val="10000"/>
                </a:schemeClr>
              </a:solidFill>
              <a:latin typeface="Arial Nova Cond"/>
              <a:ea typeface="+mn-lt"/>
              <a:cs typeface="+mn-lt"/>
            </a:endParaRPr>
          </a:p>
          <a:p>
            <a:pPr algn="ctr"/>
            <a:endParaRPr lang="it-IT" sz="3200" i="1">
              <a:solidFill>
                <a:schemeClr val="bg2">
                  <a:lumMod val="10000"/>
                </a:schemeClr>
              </a:solidFill>
              <a:latin typeface="Arial Nova Cond"/>
            </a:endParaRPr>
          </a:p>
        </p:txBody>
      </p:sp>
      <p:pic>
        <p:nvPicPr>
          <p:cNvPr id="4" name="Immagine 6" descr="Immagine che contiene screenshot&#10;&#10;Descrizione generata con affidabilità molto elevata">
            <a:extLst>
              <a:ext uri="{FF2B5EF4-FFF2-40B4-BE49-F238E27FC236}">
                <a16:creationId xmlns:a16="http://schemas.microsoft.com/office/drawing/2014/main" id="{5F981984-AAD3-4B50-9AE4-3DB382E83D0C}"/>
              </a:ext>
            </a:extLst>
          </p:cNvPr>
          <p:cNvPicPr>
            <a:picLocks noChangeAspect="1"/>
          </p:cNvPicPr>
          <p:nvPr/>
        </p:nvPicPr>
        <p:blipFill>
          <a:blip r:embed="rId2"/>
          <a:stretch>
            <a:fillRect/>
          </a:stretch>
        </p:blipFill>
        <p:spPr>
          <a:xfrm>
            <a:off x="1876269" y="1671773"/>
            <a:ext cx="8664313" cy="4301433"/>
          </a:xfrm>
          <a:prstGeom prst="rect">
            <a:avLst/>
          </a:prstGeom>
        </p:spPr>
      </p:pic>
    </p:spTree>
    <p:extLst>
      <p:ext uri="{BB962C8B-B14F-4D97-AF65-F5344CB8AC3E}">
        <p14:creationId xmlns:p14="http://schemas.microsoft.com/office/powerpoint/2010/main" val="166218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6</a:t>
            </a:fld>
            <a:endParaRPr lang="en-GB" sz="1400">
              <a:latin typeface="Arial Nova Cond" panose="020B0506020202020204" pitchFamily="34" charset="0"/>
            </a:endParaRPr>
          </a:p>
        </p:txBody>
      </p:sp>
      <p:graphicFrame>
        <p:nvGraphicFramePr>
          <p:cNvPr id="6" name="Table 6">
            <a:extLst>
              <a:ext uri="{FF2B5EF4-FFF2-40B4-BE49-F238E27FC236}">
                <a16:creationId xmlns:a16="http://schemas.microsoft.com/office/drawing/2014/main" id="{830E20D3-0EEF-469C-A329-CBA80C3E1815}"/>
              </a:ext>
            </a:extLst>
          </p:cNvPr>
          <p:cNvGraphicFramePr>
            <a:graphicFrameLocks noGrp="1"/>
          </p:cNvGraphicFramePr>
          <p:nvPr>
            <p:extLst>
              <p:ext uri="{D42A27DB-BD31-4B8C-83A1-F6EECF244321}">
                <p14:modId xmlns:p14="http://schemas.microsoft.com/office/powerpoint/2010/main" val="3239467345"/>
              </p:ext>
            </p:extLst>
          </p:nvPr>
        </p:nvGraphicFramePr>
        <p:xfrm>
          <a:off x="1667773" y="2372264"/>
          <a:ext cx="8805106" cy="1739653"/>
        </p:xfrm>
        <a:graphic>
          <a:graphicData uri="http://schemas.openxmlformats.org/drawingml/2006/table">
            <a:tbl>
              <a:tblPr firstRow="1" bandRow="1">
                <a:tableStyleId>{00A15C55-8517-42AA-B614-E9B94910E393}</a:tableStyleId>
              </a:tblPr>
              <a:tblGrid>
                <a:gridCol w="4402553">
                  <a:extLst>
                    <a:ext uri="{9D8B030D-6E8A-4147-A177-3AD203B41FA5}">
                      <a16:colId xmlns:a16="http://schemas.microsoft.com/office/drawing/2014/main" val="1165557108"/>
                    </a:ext>
                  </a:extLst>
                </a:gridCol>
                <a:gridCol w="4402553">
                  <a:extLst>
                    <a:ext uri="{9D8B030D-6E8A-4147-A177-3AD203B41FA5}">
                      <a16:colId xmlns:a16="http://schemas.microsoft.com/office/drawing/2014/main" val="1148226482"/>
                    </a:ext>
                  </a:extLst>
                </a:gridCol>
              </a:tblGrid>
              <a:tr h="794773">
                <a:tc>
                  <a:txBody>
                    <a:bodyPr/>
                    <a:lstStyle/>
                    <a:p>
                      <a:pPr lvl="0" algn="ctr">
                        <a:lnSpc>
                          <a:spcPct val="100000"/>
                        </a:lnSpc>
                        <a:spcBef>
                          <a:spcPts val="0"/>
                        </a:spcBef>
                        <a:spcAft>
                          <a:spcPts val="0"/>
                        </a:spcAft>
                        <a:buNone/>
                      </a:pPr>
                      <a:r>
                        <a:rPr lang="it-IT" sz="2800" b="0" i="0" u="none" strike="noStrike" noProof="0" dirty="0"/>
                        <a:t>Hours per task*</a:t>
                      </a:r>
                      <a:endParaRPr lang="en-GB" sz="2800" b="0" i="0" u="none" strike="noStrike" noProof="0" dirty="0"/>
                    </a:p>
                  </a:txBody>
                  <a:tcPr anchor="ctr"/>
                </a:tc>
                <a:tc>
                  <a:txBody>
                    <a:bodyPr/>
                    <a:lstStyle/>
                    <a:p>
                      <a:pPr lvl="0" algn="ctr">
                        <a:buNone/>
                      </a:pPr>
                      <a:r>
                        <a:rPr lang="en-GB" sz="2800" b="0" i="0" u="none" strike="noStrike" noProof="0">
                          <a:latin typeface="Calibri"/>
                        </a:rPr>
                        <a:t>Total task estimation </a:t>
                      </a:r>
                      <a:endParaRPr lang="en-GB" noProof="0"/>
                    </a:p>
                    <a:p>
                      <a:pPr lvl="0" algn="ctr">
                        <a:buNone/>
                      </a:pPr>
                      <a:r>
                        <a:rPr lang="en-GB" sz="2800" b="0" i="0" u="none" strike="noStrike" noProof="0">
                          <a:latin typeface="Calibri"/>
                        </a:rPr>
                        <a:t>error ratio**</a:t>
                      </a:r>
                      <a:endParaRPr lang="en-GB" noProof="0"/>
                    </a:p>
                  </a:txBody>
                  <a:tcPr anchor="ctr"/>
                </a:tc>
                <a:extLst>
                  <a:ext uri="{0D108BD9-81ED-4DB2-BD59-A6C34878D82A}">
                    <a16:rowId xmlns:a16="http://schemas.microsoft.com/office/drawing/2014/main" val="669613203"/>
                  </a:ext>
                </a:extLst>
              </a:tr>
              <a:tr h="794773">
                <a:tc>
                  <a:txBody>
                    <a:bodyPr/>
                    <a:lstStyle/>
                    <a:p>
                      <a:pPr algn="ctr"/>
                      <a:r>
                        <a:rPr lang="it-IT" sz="2800" dirty="0"/>
                        <a:t>1.23, </a:t>
                      </a:r>
                      <a:r>
                        <a:rPr lang="el-GR" sz="2800" dirty="0"/>
                        <a:t>σ</a:t>
                      </a:r>
                      <a:r>
                        <a:rPr lang="en-GB" sz="2800" dirty="0"/>
                        <a:t>=0.5</a:t>
                      </a:r>
                      <a:endParaRPr lang="it-IT" sz="2800" dirty="0"/>
                    </a:p>
                  </a:txBody>
                  <a:tcPr anchor="ctr"/>
                </a:tc>
                <a:tc>
                  <a:txBody>
                    <a:bodyPr/>
                    <a:lstStyle/>
                    <a:p>
                      <a:pPr algn="ctr"/>
                      <a:r>
                        <a:rPr lang="en-GB" sz="2800" noProof="0"/>
                        <a:t>1.044</a:t>
                      </a:r>
                    </a:p>
                  </a:txBody>
                  <a:tcPr anchor="ctr"/>
                </a:tc>
                <a:extLst>
                  <a:ext uri="{0D108BD9-81ED-4DB2-BD59-A6C34878D82A}">
                    <a16:rowId xmlns:a16="http://schemas.microsoft.com/office/drawing/2014/main" val="1190231143"/>
                  </a:ext>
                </a:extLst>
              </a:tr>
            </a:tbl>
          </a:graphicData>
        </a:graphic>
      </p:graphicFrame>
      <p:sp>
        <p:nvSpPr>
          <p:cNvPr id="4" name="CasellaDiTesto 3">
            <a:extLst>
              <a:ext uri="{FF2B5EF4-FFF2-40B4-BE49-F238E27FC236}">
                <a16:creationId xmlns:a16="http://schemas.microsoft.com/office/drawing/2014/main" id="{BC57162E-E54A-4B8C-87A0-8C442022CECE}"/>
              </a:ext>
            </a:extLst>
          </p:cNvPr>
          <p:cNvSpPr txBox="1"/>
          <p:nvPr/>
        </p:nvSpPr>
        <p:spPr>
          <a:xfrm>
            <a:off x="2169587" y="4604372"/>
            <a:ext cx="75382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 bugs are not considered</a:t>
            </a:r>
            <a:endParaRPr lang="en-GB">
              <a:cs typeface="Calibri"/>
            </a:endParaRPr>
          </a:p>
          <a:p>
            <a:r>
              <a:rPr lang="en-GB"/>
              <a:t>** sum of total hours estimation / sum of total hours spent from previous table</a:t>
            </a:r>
            <a:endParaRPr lang="en-GB">
              <a:cs typeface="Calibri"/>
            </a:endParaRPr>
          </a:p>
        </p:txBody>
      </p:sp>
    </p:spTree>
    <p:extLst>
      <p:ext uri="{BB962C8B-B14F-4D97-AF65-F5344CB8AC3E}">
        <p14:creationId xmlns:p14="http://schemas.microsoft.com/office/powerpoint/2010/main" val="51439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4939086E-9000-45CA-8EE3-BACF70AC25AF}"/>
              </a:ext>
            </a:extLst>
          </p:cNvPr>
          <p:cNvSpPr>
            <a:spLocks noGrp="1"/>
          </p:cNvSpPr>
          <p:nvPr>
            <p:ph type="ftr" sz="quarter" idx="11"/>
          </p:nvPr>
        </p:nvSpPr>
        <p:spPr/>
        <p:txBody>
          <a:bodyPr/>
          <a:lstStyle/>
          <a:p>
            <a:r>
              <a:rPr lang="en-GB"/>
              <a:t>SE2 - Group F @ PoliTo</a:t>
            </a:r>
          </a:p>
        </p:txBody>
      </p:sp>
      <p:sp>
        <p:nvSpPr>
          <p:cNvPr id="3" name="Segnaposto numero diapositiva 2">
            <a:extLst>
              <a:ext uri="{FF2B5EF4-FFF2-40B4-BE49-F238E27FC236}">
                <a16:creationId xmlns:a16="http://schemas.microsoft.com/office/drawing/2014/main" id="{352C8456-C0BD-4EE0-AFA7-374B9B889F1E}"/>
              </a:ext>
            </a:extLst>
          </p:cNvPr>
          <p:cNvSpPr>
            <a:spLocks noGrp="1"/>
          </p:cNvSpPr>
          <p:nvPr>
            <p:ph type="sldNum" sz="quarter" idx="12"/>
          </p:nvPr>
        </p:nvSpPr>
        <p:spPr/>
        <p:txBody>
          <a:bodyPr/>
          <a:lstStyle/>
          <a:p>
            <a:fld id="{52668C98-20E0-457A-B46B-012B69A69216}" type="slidenum">
              <a:rPr lang="en-GB" smtClean="0"/>
              <a:t>7</a:t>
            </a:fld>
            <a:endParaRPr lang="en-GB"/>
          </a:p>
        </p:txBody>
      </p:sp>
      <p:sp>
        <p:nvSpPr>
          <p:cNvPr id="5" name="TextBox 4">
            <a:extLst>
              <a:ext uri="{FF2B5EF4-FFF2-40B4-BE49-F238E27FC236}">
                <a16:creationId xmlns:a16="http://schemas.microsoft.com/office/drawing/2014/main" id="{0B1F0781-18C6-41C9-9756-D1B2FEEBBA0B}"/>
              </a:ext>
            </a:extLst>
          </p:cNvPr>
          <p:cNvSpPr txBox="1"/>
          <p:nvPr/>
        </p:nvSpPr>
        <p:spPr>
          <a:xfrm>
            <a:off x="1738440" y="2756009"/>
            <a:ext cx="8571346" cy="1015663"/>
          </a:xfrm>
          <a:prstGeom prst="rect">
            <a:avLst/>
          </a:prstGeom>
          <a:noFill/>
        </p:spPr>
        <p:txBody>
          <a:bodyPr wrap="square" rtlCol="0" anchor="t">
            <a:spAutoFit/>
          </a:bodyPr>
          <a:lstStyle/>
          <a:p>
            <a:pPr algn="ctr"/>
            <a:r>
              <a:rPr lang="it-IT" sz="6000" b="1" i="1">
                <a:solidFill>
                  <a:schemeClr val="bg2">
                    <a:lumMod val="10000"/>
                  </a:schemeClr>
                </a:solidFill>
                <a:latin typeface="Arial Nova Cond"/>
              </a:rPr>
              <a:t>2. QUALITY MEASURES</a:t>
            </a:r>
            <a:endParaRPr lang="it-IT" b="1">
              <a:solidFill>
                <a:schemeClr val="bg2">
                  <a:lumMod val="10000"/>
                </a:schemeClr>
              </a:solidFill>
              <a:cs typeface="Calibri"/>
            </a:endParaRPr>
          </a:p>
        </p:txBody>
      </p:sp>
    </p:spTree>
    <p:extLst>
      <p:ext uri="{BB962C8B-B14F-4D97-AF65-F5344CB8AC3E}">
        <p14:creationId xmlns:p14="http://schemas.microsoft.com/office/powerpoint/2010/main" val="1683616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8</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830997"/>
          </a:xfrm>
          <a:prstGeom prst="rect">
            <a:avLst/>
          </a:prstGeom>
          <a:noFill/>
        </p:spPr>
        <p:txBody>
          <a:bodyPr wrap="square" rtlCol="0" anchor="t">
            <a:spAutoFit/>
          </a:bodyPr>
          <a:lstStyle/>
          <a:p>
            <a:pPr algn="ctr"/>
            <a:r>
              <a:rPr lang="it-IT" sz="4800">
                <a:solidFill>
                  <a:schemeClr val="bg2">
                    <a:lumMod val="10000"/>
                  </a:schemeClr>
                </a:solidFill>
                <a:latin typeface="Arial Nova Cond"/>
              </a:rPr>
              <a:t>2.1 Story #16 – Quality </a:t>
            </a:r>
            <a:r>
              <a:rPr lang="it-IT" sz="4800" err="1">
                <a:solidFill>
                  <a:schemeClr val="bg2">
                    <a:lumMod val="10000"/>
                  </a:schemeClr>
                </a:solidFill>
                <a:latin typeface="Arial Nova Cond"/>
              </a:rPr>
              <a:t>Measures</a:t>
            </a:r>
            <a:endParaRPr lang="it-IT" sz="4800">
              <a:solidFill>
                <a:schemeClr val="bg2">
                  <a:lumMod val="10000"/>
                </a:schemeClr>
              </a:solidFill>
              <a:latin typeface="Arial Nova Cond"/>
            </a:endParaRP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4941906" y="1425401"/>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a:t>Unit testing</a:t>
            </a:r>
            <a:endParaRPr lang="it-IT" sz="3200">
              <a:cs typeface="Calibri"/>
            </a:endParaRPr>
          </a:p>
          <a:p>
            <a:endParaRPr lang="it-IT" sz="3200" i="1">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ext uri="{D42A27DB-BD31-4B8C-83A1-F6EECF244321}">
                <p14:modId xmlns:p14="http://schemas.microsoft.com/office/powerpoint/2010/main" val="1897530588"/>
              </p:ext>
            </p:extLst>
          </p:nvPr>
        </p:nvGraphicFramePr>
        <p:xfrm>
          <a:off x="1401874" y="2058074"/>
          <a:ext cx="9271239"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gridCol w="2533879">
                  <a:extLst>
                    <a:ext uri="{9D8B030D-6E8A-4147-A177-3AD203B41FA5}">
                      <a16:colId xmlns:a16="http://schemas.microsoft.com/office/drawing/2014/main" val="2937088603"/>
                    </a:ext>
                  </a:extLst>
                </a:gridCol>
                <a:gridCol w="2101740">
                  <a:extLst>
                    <a:ext uri="{9D8B030D-6E8A-4147-A177-3AD203B41FA5}">
                      <a16:colId xmlns:a16="http://schemas.microsoft.com/office/drawing/2014/main" val="1451577431"/>
                    </a:ext>
                  </a:extLst>
                </a:gridCol>
              </a:tblGrid>
              <a:tr h="734457">
                <a:tc>
                  <a:txBody>
                    <a:bodyPr/>
                    <a:lstStyle/>
                    <a:p>
                      <a:r>
                        <a:rPr lang="it-IT"/>
                        <a:t>Total hours </a:t>
                      </a:r>
                      <a:r>
                        <a:rPr lang="it-IT" err="1"/>
                        <a:t>estimated</a:t>
                      </a:r>
                    </a:p>
                  </a:txBody>
                  <a:tcPr/>
                </a:tc>
                <a:tc>
                  <a:txBody>
                    <a:bodyPr/>
                    <a:lstStyle/>
                    <a:p>
                      <a:r>
                        <a:rPr lang="it-IT"/>
                        <a:t>Total hours </a:t>
                      </a:r>
                      <a:r>
                        <a:rPr lang="it-IT" err="1"/>
                        <a:t>spent</a:t>
                      </a:r>
                    </a:p>
                  </a:txBody>
                  <a:tcPr/>
                </a:tc>
                <a:tc>
                  <a:txBody>
                    <a:bodyPr/>
                    <a:lstStyle/>
                    <a:p>
                      <a:r>
                        <a:rPr lang="it-IT" err="1"/>
                        <a:t>Number</a:t>
                      </a:r>
                      <a:r>
                        <a:rPr lang="it-IT"/>
                        <a:t> of </a:t>
                      </a:r>
                      <a:r>
                        <a:rPr lang="it-IT" err="1"/>
                        <a:t>automated</a:t>
                      </a:r>
                      <a:r>
                        <a:rPr lang="it-IT"/>
                        <a:t> </a:t>
                      </a:r>
                      <a:r>
                        <a:rPr lang="it-IT" err="1"/>
                        <a:t>unit</a:t>
                      </a:r>
                      <a:r>
                        <a:rPr lang="it-IT"/>
                        <a:t> </a:t>
                      </a:r>
                      <a:r>
                        <a:rPr lang="it-IT" err="1"/>
                        <a:t>tests</a:t>
                      </a:r>
                    </a:p>
                  </a:txBody>
                  <a:tcPr/>
                </a:tc>
                <a:tc>
                  <a:txBody>
                    <a:bodyPr/>
                    <a:lstStyle/>
                    <a:p>
                      <a:r>
                        <a:rPr lang="it-IT"/>
                        <a:t>Coverage</a:t>
                      </a:r>
                    </a:p>
                  </a:txBody>
                  <a:tcPr/>
                </a:tc>
                <a:extLst>
                  <a:ext uri="{0D108BD9-81ED-4DB2-BD59-A6C34878D82A}">
                    <a16:rowId xmlns:a16="http://schemas.microsoft.com/office/drawing/2014/main" val="1641103358"/>
                  </a:ext>
                </a:extLst>
              </a:tr>
              <a:tr h="654493">
                <a:tc>
                  <a:txBody>
                    <a:bodyPr/>
                    <a:lstStyle/>
                    <a:p>
                      <a:pPr algn="ctr"/>
                      <a:r>
                        <a:rPr lang="it-IT" sz="2800"/>
                        <a:t>1.5</a:t>
                      </a:r>
                    </a:p>
                  </a:txBody>
                  <a:tcPr/>
                </a:tc>
                <a:tc>
                  <a:txBody>
                    <a:bodyPr/>
                    <a:lstStyle/>
                    <a:p>
                      <a:pPr algn="ctr"/>
                      <a:r>
                        <a:rPr lang="it-IT" sz="2800"/>
                        <a:t>1.5</a:t>
                      </a:r>
                    </a:p>
                  </a:txBody>
                  <a:tcPr/>
                </a:tc>
                <a:tc>
                  <a:txBody>
                    <a:bodyPr/>
                    <a:lstStyle/>
                    <a:p>
                      <a:pPr algn="ctr"/>
                      <a:r>
                        <a:rPr lang="it-IT" sz="2800"/>
                        <a:t>4</a:t>
                      </a:r>
                    </a:p>
                  </a:txBody>
                  <a:tcPr/>
                </a:tc>
                <a:tc>
                  <a:txBody>
                    <a:bodyPr/>
                    <a:lstStyle/>
                    <a:p>
                      <a:pPr algn="ctr"/>
                      <a:r>
                        <a:rPr lang="it-IT" sz="2800"/>
                        <a:t>N/A</a:t>
                      </a:r>
                    </a:p>
                  </a:txBody>
                  <a:tcPr/>
                </a:tc>
                <a:extLst>
                  <a:ext uri="{0D108BD9-81ED-4DB2-BD59-A6C34878D82A}">
                    <a16:rowId xmlns:a16="http://schemas.microsoft.com/office/drawing/2014/main" val="2570016211"/>
                  </a:ext>
                </a:extLst>
              </a:tr>
            </a:tbl>
          </a:graphicData>
        </a:graphic>
      </p:graphicFrame>
      <p:graphicFrame>
        <p:nvGraphicFramePr>
          <p:cNvPr id="4" name="Tabella 11">
            <a:extLst>
              <a:ext uri="{FF2B5EF4-FFF2-40B4-BE49-F238E27FC236}">
                <a16:creationId xmlns:a16="http://schemas.microsoft.com/office/drawing/2014/main" id="{E7A47F59-2182-44DD-8F57-A46EC9052392}"/>
              </a:ext>
            </a:extLst>
          </p:cNvPr>
          <p:cNvGraphicFramePr>
            <a:graphicFrameLocks noGrp="1"/>
          </p:cNvGraphicFramePr>
          <p:nvPr>
            <p:extLst>
              <p:ext uri="{D42A27DB-BD31-4B8C-83A1-F6EECF244321}">
                <p14:modId xmlns:p14="http://schemas.microsoft.com/office/powerpoint/2010/main" val="3923247599"/>
              </p:ext>
            </p:extLst>
          </p:nvPr>
        </p:nvGraphicFramePr>
        <p:xfrm>
          <a:off x="1397700" y="4180073"/>
          <a:ext cx="3975044" cy="1388950"/>
        </p:xfrm>
        <a:graphic>
          <a:graphicData uri="http://schemas.openxmlformats.org/drawingml/2006/table">
            <a:tbl>
              <a:tblPr firstRow="1" bandRow="1">
                <a:tableStyleId>{5C22544A-7EE6-4342-B048-85BDC9FD1C3A}</a:tableStyleId>
              </a:tblPr>
              <a:tblGrid>
                <a:gridCol w="1987522">
                  <a:extLst>
                    <a:ext uri="{9D8B030D-6E8A-4147-A177-3AD203B41FA5}">
                      <a16:colId xmlns:a16="http://schemas.microsoft.com/office/drawing/2014/main" val="2597695820"/>
                    </a:ext>
                  </a:extLst>
                </a:gridCol>
                <a:gridCol w="1987522">
                  <a:extLst>
                    <a:ext uri="{9D8B030D-6E8A-4147-A177-3AD203B41FA5}">
                      <a16:colId xmlns:a16="http://schemas.microsoft.com/office/drawing/2014/main" val="1637410847"/>
                    </a:ext>
                  </a:extLst>
                </a:gridCol>
              </a:tblGrid>
              <a:tr h="734457">
                <a:tc>
                  <a:txBody>
                    <a:bodyPr/>
                    <a:lstStyle/>
                    <a:p>
                      <a:r>
                        <a:rPr lang="it-IT"/>
                        <a:t>Total hours </a:t>
                      </a:r>
                      <a:r>
                        <a:rPr lang="it-IT" err="1"/>
                        <a:t>estimated</a:t>
                      </a:r>
                    </a:p>
                  </a:txBody>
                  <a:tcPr/>
                </a:tc>
                <a:tc>
                  <a:txBody>
                    <a:bodyPr/>
                    <a:lstStyle/>
                    <a:p>
                      <a:r>
                        <a:rPr lang="it-IT"/>
                        <a:t>Total hours </a:t>
                      </a:r>
                      <a:r>
                        <a:rPr lang="it-IT" err="1"/>
                        <a:t>spent</a:t>
                      </a:r>
                    </a:p>
                  </a:txBody>
                  <a:tcPr/>
                </a:tc>
                <a:extLst>
                  <a:ext uri="{0D108BD9-81ED-4DB2-BD59-A6C34878D82A}">
                    <a16:rowId xmlns:a16="http://schemas.microsoft.com/office/drawing/2014/main" val="1641103358"/>
                  </a:ext>
                </a:extLst>
              </a:tr>
              <a:tr h="654493">
                <a:tc>
                  <a:txBody>
                    <a:bodyPr/>
                    <a:lstStyle/>
                    <a:p>
                      <a:pPr algn="ctr"/>
                      <a:r>
                        <a:rPr lang="it-IT" sz="2800"/>
                        <a:t>1.5</a:t>
                      </a:r>
                    </a:p>
                  </a:txBody>
                  <a:tcPr/>
                </a:tc>
                <a:tc>
                  <a:txBody>
                    <a:bodyPr/>
                    <a:lstStyle/>
                    <a:p>
                      <a:pPr algn="ctr"/>
                      <a:r>
                        <a:rPr lang="it-IT" sz="2800"/>
                        <a:t>1.5</a:t>
                      </a:r>
                    </a:p>
                  </a:txBody>
                  <a:tcPr/>
                </a:tc>
                <a:extLst>
                  <a:ext uri="{0D108BD9-81ED-4DB2-BD59-A6C34878D82A}">
                    <a16:rowId xmlns:a16="http://schemas.microsoft.com/office/drawing/2014/main" val="2570016211"/>
                  </a:ext>
                </a:extLst>
              </a:tr>
            </a:tbl>
          </a:graphicData>
        </a:graphic>
      </p:graphicFrame>
      <p:sp>
        <p:nvSpPr>
          <p:cNvPr id="12" name="CasellaDiTesto 11">
            <a:extLst>
              <a:ext uri="{FF2B5EF4-FFF2-40B4-BE49-F238E27FC236}">
                <a16:creationId xmlns:a16="http://schemas.microsoft.com/office/drawing/2014/main" id="{3ADF60FE-D239-4FF0-B043-21DEDC9317C7}"/>
              </a:ext>
            </a:extLst>
          </p:cNvPr>
          <p:cNvSpPr txBox="1"/>
          <p:nvPr/>
        </p:nvSpPr>
        <p:spPr>
          <a:xfrm>
            <a:off x="1674542" y="3584400"/>
            <a:ext cx="3412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3200">
                <a:cs typeface="Calibri"/>
              </a:rPr>
              <a:t>E2E testing</a:t>
            </a:r>
          </a:p>
        </p:txBody>
      </p:sp>
      <p:sp>
        <p:nvSpPr>
          <p:cNvPr id="10" name="CasellaDiTesto 9">
            <a:extLst>
              <a:ext uri="{FF2B5EF4-FFF2-40B4-BE49-F238E27FC236}">
                <a16:creationId xmlns:a16="http://schemas.microsoft.com/office/drawing/2014/main" id="{DF91AEA7-69AE-49D5-B185-79F89F72F914}"/>
              </a:ext>
            </a:extLst>
          </p:cNvPr>
          <p:cNvSpPr txBox="1"/>
          <p:nvPr/>
        </p:nvSpPr>
        <p:spPr>
          <a:xfrm>
            <a:off x="7546822" y="3588322"/>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a:ea typeface="+mn-lt"/>
                <a:cs typeface="+mn-lt"/>
              </a:rPr>
              <a:t>Code review</a:t>
            </a:r>
            <a:endParaRPr lang="it-IT" sz="3200">
              <a:cs typeface="Calibri"/>
            </a:endParaRPr>
          </a:p>
          <a:p>
            <a:endParaRPr lang="it-IT" sz="3200">
              <a:cs typeface="Calibri"/>
            </a:endParaRPr>
          </a:p>
        </p:txBody>
      </p:sp>
      <p:graphicFrame>
        <p:nvGraphicFramePr>
          <p:cNvPr id="18" name="Tabella 11">
            <a:extLst>
              <a:ext uri="{FF2B5EF4-FFF2-40B4-BE49-F238E27FC236}">
                <a16:creationId xmlns:a16="http://schemas.microsoft.com/office/drawing/2014/main" id="{78718609-48F2-44B9-92B7-2045B5257CB8}"/>
              </a:ext>
            </a:extLst>
          </p:cNvPr>
          <p:cNvGraphicFramePr>
            <a:graphicFrameLocks noGrp="1"/>
          </p:cNvGraphicFramePr>
          <p:nvPr>
            <p:extLst>
              <p:ext uri="{D42A27DB-BD31-4B8C-83A1-F6EECF244321}">
                <p14:modId xmlns:p14="http://schemas.microsoft.com/office/powerpoint/2010/main" val="2058446832"/>
              </p:ext>
            </p:extLst>
          </p:nvPr>
        </p:nvGraphicFramePr>
        <p:xfrm>
          <a:off x="6676283" y="4159291"/>
          <a:ext cx="3975044" cy="1388950"/>
        </p:xfrm>
        <a:graphic>
          <a:graphicData uri="http://schemas.openxmlformats.org/drawingml/2006/table">
            <a:tbl>
              <a:tblPr firstRow="1" bandRow="1">
                <a:tableStyleId>{5C22544A-7EE6-4342-B048-85BDC9FD1C3A}</a:tableStyleId>
              </a:tblPr>
              <a:tblGrid>
                <a:gridCol w="1987522">
                  <a:extLst>
                    <a:ext uri="{9D8B030D-6E8A-4147-A177-3AD203B41FA5}">
                      <a16:colId xmlns:a16="http://schemas.microsoft.com/office/drawing/2014/main" val="2597695820"/>
                    </a:ext>
                  </a:extLst>
                </a:gridCol>
                <a:gridCol w="1987522">
                  <a:extLst>
                    <a:ext uri="{9D8B030D-6E8A-4147-A177-3AD203B41FA5}">
                      <a16:colId xmlns:a16="http://schemas.microsoft.com/office/drawing/2014/main" val="1637410847"/>
                    </a:ext>
                  </a:extLst>
                </a:gridCol>
              </a:tblGrid>
              <a:tr h="734457">
                <a:tc>
                  <a:txBody>
                    <a:bodyPr/>
                    <a:lstStyle/>
                    <a:p>
                      <a:r>
                        <a:rPr lang="it-IT"/>
                        <a:t>Total hours </a:t>
                      </a:r>
                      <a:r>
                        <a:rPr lang="it-IT" err="1"/>
                        <a:t>estimated</a:t>
                      </a:r>
                    </a:p>
                  </a:txBody>
                  <a:tcPr/>
                </a:tc>
                <a:tc>
                  <a:txBody>
                    <a:bodyPr/>
                    <a:lstStyle/>
                    <a:p>
                      <a:r>
                        <a:rPr lang="it-IT"/>
                        <a:t>Total hours </a:t>
                      </a:r>
                      <a:r>
                        <a:rPr lang="it-IT" err="1"/>
                        <a:t>spent</a:t>
                      </a:r>
                    </a:p>
                  </a:txBody>
                  <a:tcPr/>
                </a:tc>
                <a:extLst>
                  <a:ext uri="{0D108BD9-81ED-4DB2-BD59-A6C34878D82A}">
                    <a16:rowId xmlns:a16="http://schemas.microsoft.com/office/drawing/2014/main" val="1641103358"/>
                  </a:ext>
                </a:extLst>
              </a:tr>
              <a:tr h="654493">
                <a:tc>
                  <a:txBody>
                    <a:bodyPr/>
                    <a:lstStyle/>
                    <a:p>
                      <a:pPr algn="ctr"/>
                      <a:r>
                        <a:rPr lang="it-IT" sz="2800"/>
                        <a:t>1</a:t>
                      </a:r>
                    </a:p>
                  </a:txBody>
                  <a:tcPr/>
                </a:tc>
                <a:tc>
                  <a:txBody>
                    <a:bodyPr/>
                    <a:lstStyle/>
                    <a:p>
                      <a:pPr algn="ctr"/>
                      <a:r>
                        <a:rPr lang="it-IT" sz="2800"/>
                        <a:t>1</a:t>
                      </a:r>
                    </a:p>
                  </a:txBody>
                  <a:tcPr/>
                </a:tc>
                <a:extLst>
                  <a:ext uri="{0D108BD9-81ED-4DB2-BD59-A6C34878D82A}">
                    <a16:rowId xmlns:a16="http://schemas.microsoft.com/office/drawing/2014/main" val="2570016211"/>
                  </a:ext>
                </a:extLst>
              </a:tr>
            </a:tbl>
          </a:graphicData>
        </a:graphic>
      </p:graphicFrame>
    </p:spTree>
    <p:extLst>
      <p:ext uri="{BB962C8B-B14F-4D97-AF65-F5344CB8AC3E}">
        <p14:creationId xmlns:p14="http://schemas.microsoft.com/office/powerpoint/2010/main" val="417967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9</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830997"/>
          </a:xfrm>
          <a:prstGeom prst="rect">
            <a:avLst/>
          </a:prstGeom>
          <a:noFill/>
        </p:spPr>
        <p:txBody>
          <a:bodyPr wrap="square" rtlCol="0" anchor="t">
            <a:spAutoFit/>
          </a:bodyPr>
          <a:lstStyle/>
          <a:p>
            <a:pPr algn="ctr"/>
            <a:r>
              <a:rPr lang="it-IT" sz="4800">
                <a:solidFill>
                  <a:schemeClr val="bg2">
                    <a:lumMod val="10000"/>
                  </a:schemeClr>
                </a:solidFill>
                <a:latin typeface="Arial Nova Cond"/>
              </a:rPr>
              <a:t>2.1 Story #17 – Quality </a:t>
            </a:r>
            <a:r>
              <a:rPr lang="it-IT" sz="4800" err="1">
                <a:solidFill>
                  <a:schemeClr val="bg2">
                    <a:lumMod val="10000"/>
                  </a:schemeClr>
                </a:solidFill>
                <a:latin typeface="Arial Nova Cond"/>
              </a:rPr>
              <a:t>Measures</a:t>
            </a:r>
            <a:endParaRPr lang="it-IT" sz="4800">
              <a:solidFill>
                <a:schemeClr val="bg2">
                  <a:lumMod val="10000"/>
                </a:schemeClr>
              </a:solidFill>
              <a:latin typeface="Arial Nova Cond"/>
            </a:endParaRP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4941906" y="1425401"/>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a:t>Unit testing</a:t>
            </a:r>
            <a:endParaRPr lang="it-IT" sz="3200">
              <a:cs typeface="Calibri"/>
            </a:endParaRPr>
          </a:p>
          <a:p>
            <a:endParaRPr lang="it-IT" sz="3200" i="1">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ext uri="{D42A27DB-BD31-4B8C-83A1-F6EECF244321}">
                <p14:modId xmlns:p14="http://schemas.microsoft.com/office/powerpoint/2010/main" val="3072672016"/>
              </p:ext>
            </p:extLst>
          </p:nvPr>
        </p:nvGraphicFramePr>
        <p:xfrm>
          <a:off x="1401874" y="2058074"/>
          <a:ext cx="9271239"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gridCol w="2533879">
                  <a:extLst>
                    <a:ext uri="{9D8B030D-6E8A-4147-A177-3AD203B41FA5}">
                      <a16:colId xmlns:a16="http://schemas.microsoft.com/office/drawing/2014/main" val="2937088603"/>
                    </a:ext>
                  </a:extLst>
                </a:gridCol>
                <a:gridCol w="2101740">
                  <a:extLst>
                    <a:ext uri="{9D8B030D-6E8A-4147-A177-3AD203B41FA5}">
                      <a16:colId xmlns:a16="http://schemas.microsoft.com/office/drawing/2014/main" val="1451577431"/>
                    </a:ext>
                  </a:extLst>
                </a:gridCol>
              </a:tblGrid>
              <a:tr h="734457">
                <a:tc>
                  <a:txBody>
                    <a:bodyPr/>
                    <a:lstStyle/>
                    <a:p>
                      <a:r>
                        <a:rPr lang="it-IT"/>
                        <a:t>Total hours </a:t>
                      </a:r>
                      <a:r>
                        <a:rPr lang="it-IT" err="1"/>
                        <a:t>estimated</a:t>
                      </a:r>
                    </a:p>
                  </a:txBody>
                  <a:tcPr/>
                </a:tc>
                <a:tc>
                  <a:txBody>
                    <a:bodyPr/>
                    <a:lstStyle/>
                    <a:p>
                      <a:r>
                        <a:rPr lang="it-IT"/>
                        <a:t>Total hours </a:t>
                      </a:r>
                      <a:r>
                        <a:rPr lang="it-IT" err="1"/>
                        <a:t>spent</a:t>
                      </a:r>
                    </a:p>
                  </a:txBody>
                  <a:tcPr/>
                </a:tc>
                <a:tc>
                  <a:txBody>
                    <a:bodyPr/>
                    <a:lstStyle/>
                    <a:p>
                      <a:r>
                        <a:rPr lang="it-IT" err="1"/>
                        <a:t>Number</a:t>
                      </a:r>
                      <a:r>
                        <a:rPr lang="it-IT"/>
                        <a:t> of </a:t>
                      </a:r>
                      <a:r>
                        <a:rPr lang="it-IT" err="1"/>
                        <a:t>automated</a:t>
                      </a:r>
                      <a:r>
                        <a:rPr lang="it-IT"/>
                        <a:t> </a:t>
                      </a:r>
                      <a:r>
                        <a:rPr lang="it-IT" err="1"/>
                        <a:t>unit</a:t>
                      </a:r>
                      <a:r>
                        <a:rPr lang="it-IT"/>
                        <a:t> </a:t>
                      </a:r>
                      <a:r>
                        <a:rPr lang="it-IT" err="1"/>
                        <a:t>tests</a:t>
                      </a:r>
                    </a:p>
                  </a:txBody>
                  <a:tcPr/>
                </a:tc>
                <a:tc>
                  <a:txBody>
                    <a:bodyPr/>
                    <a:lstStyle/>
                    <a:p>
                      <a:r>
                        <a:rPr lang="it-IT"/>
                        <a:t>Coverage</a:t>
                      </a:r>
                    </a:p>
                  </a:txBody>
                  <a:tcPr/>
                </a:tc>
                <a:extLst>
                  <a:ext uri="{0D108BD9-81ED-4DB2-BD59-A6C34878D82A}">
                    <a16:rowId xmlns:a16="http://schemas.microsoft.com/office/drawing/2014/main" val="1641103358"/>
                  </a:ext>
                </a:extLst>
              </a:tr>
              <a:tr h="654493">
                <a:tc>
                  <a:txBody>
                    <a:bodyPr/>
                    <a:lstStyle/>
                    <a:p>
                      <a:pPr algn="ctr"/>
                      <a:r>
                        <a:rPr lang="it-IT" sz="2800"/>
                        <a:t>1.5</a:t>
                      </a:r>
                    </a:p>
                  </a:txBody>
                  <a:tcPr/>
                </a:tc>
                <a:tc>
                  <a:txBody>
                    <a:bodyPr/>
                    <a:lstStyle/>
                    <a:p>
                      <a:pPr algn="ctr"/>
                      <a:r>
                        <a:rPr lang="it-IT" sz="2800"/>
                        <a:t>1</a:t>
                      </a:r>
                    </a:p>
                  </a:txBody>
                  <a:tcPr/>
                </a:tc>
                <a:tc>
                  <a:txBody>
                    <a:bodyPr/>
                    <a:lstStyle/>
                    <a:p>
                      <a:pPr algn="ctr"/>
                      <a:r>
                        <a:rPr lang="it-IT" sz="2800"/>
                        <a:t>1</a:t>
                      </a:r>
                    </a:p>
                  </a:txBody>
                  <a:tcPr/>
                </a:tc>
                <a:tc>
                  <a:txBody>
                    <a:bodyPr/>
                    <a:lstStyle/>
                    <a:p>
                      <a:pPr algn="ctr"/>
                      <a:r>
                        <a:rPr lang="it-IT" sz="2800"/>
                        <a:t>N/A</a:t>
                      </a:r>
                    </a:p>
                  </a:txBody>
                  <a:tcPr/>
                </a:tc>
                <a:extLst>
                  <a:ext uri="{0D108BD9-81ED-4DB2-BD59-A6C34878D82A}">
                    <a16:rowId xmlns:a16="http://schemas.microsoft.com/office/drawing/2014/main" val="2570016211"/>
                  </a:ext>
                </a:extLst>
              </a:tr>
            </a:tbl>
          </a:graphicData>
        </a:graphic>
      </p:graphicFrame>
      <p:graphicFrame>
        <p:nvGraphicFramePr>
          <p:cNvPr id="4" name="Tabella 11">
            <a:extLst>
              <a:ext uri="{FF2B5EF4-FFF2-40B4-BE49-F238E27FC236}">
                <a16:creationId xmlns:a16="http://schemas.microsoft.com/office/drawing/2014/main" id="{E7A47F59-2182-44DD-8F57-A46EC9052392}"/>
              </a:ext>
            </a:extLst>
          </p:cNvPr>
          <p:cNvGraphicFramePr>
            <a:graphicFrameLocks noGrp="1"/>
          </p:cNvGraphicFramePr>
          <p:nvPr>
            <p:extLst>
              <p:ext uri="{D42A27DB-BD31-4B8C-83A1-F6EECF244321}">
                <p14:modId xmlns:p14="http://schemas.microsoft.com/office/powerpoint/2010/main" val="2218272055"/>
              </p:ext>
            </p:extLst>
          </p:nvPr>
        </p:nvGraphicFramePr>
        <p:xfrm>
          <a:off x="1397700" y="4180073"/>
          <a:ext cx="3975044" cy="1388950"/>
        </p:xfrm>
        <a:graphic>
          <a:graphicData uri="http://schemas.openxmlformats.org/drawingml/2006/table">
            <a:tbl>
              <a:tblPr firstRow="1" bandRow="1">
                <a:tableStyleId>{5C22544A-7EE6-4342-B048-85BDC9FD1C3A}</a:tableStyleId>
              </a:tblPr>
              <a:tblGrid>
                <a:gridCol w="1987522">
                  <a:extLst>
                    <a:ext uri="{9D8B030D-6E8A-4147-A177-3AD203B41FA5}">
                      <a16:colId xmlns:a16="http://schemas.microsoft.com/office/drawing/2014/main" val="2597695820"/>
                    </a:ext>
                  </a:extLst>
                </a:gridCol>
                <a:gridCol w="1987522">
                  <a:extLst>
                    <a:ext uri="{9D8B030D-6E8A-4147-A177-3AD203B41FA5}">
                      <a16:colId xmlns:a16="http://schemas.microsoft.com/office/drawing/2014/main" val="1637410847"/>
                    </a:ext>
                  </a:extLst>
                </a:gridCol>
              </a:tblGrid>
              <a:tr h="734457">
                <a:tc>
                  <a:txBody>
                    <a:bodyPr/>
                    <a:lstStyle/>
                    <a:p>
                      <a:r>
                        <a:rPr lang="it-IT"/>
                        <a:t>Total hours </a:t>
                      </a:r>
                      <a:r>
                        <a:rPr lang="it-IT" err="1"/>
                        <a:t>estimated</a:t>
                      </a:r>
                    </a:p>
                  </a:txBody>
                  <a:tcPr/>
                </a:tc>
                <a:tc>
                  <a:txBody>
                    <a:bodyPr/>
                    <a:lstStyle/>
                    <a:p>
                      <a:r>
                        <a:rPr lang="it-IT"/>
                        <a:t>Total hours </a:t>
                      </a:r>
                      <a:r>
                        <a:rPr lang="it-IT" err="1"/>
                        <a:t>spent</a:t>
                      </a:r>
                    </a:p>
                  </a:txBody>
                  <a:tcPr/>
                </a:tc>
                <a:extLst>
                  <a:ext uri="{0D108BD9-81ED-4DB2-BD59-A6C34878D82A}">
                    <a16:rowId xmlns:a16="http://schemas.microsoft.com/office/drawing/2014/main" val="1641103358"/>
                  </a:ext>
                </a:extLst>
              </a:tr>
              <a:tr h="654493">
                <a:tc>
                  <a:txBody>
                    <a:bodyPr/>
                    <a:lstStyle/>
                    <a:p>
                      <a:pPr algn="ctr"/>
                      <a:r>
                        <a:rPr lang="it-IT" sz="2800"/>
                        <a:t>1.5</a:t>
                      </a:r>
                    </a:p>
                  </a:txBody>
                  <a:tcPr/>
                </a:tc>
                <a:tc>
                  <a:txBody>
                    <a:bodyPr/>
                    <a:lstStyle/>
                    <a:p>
                      <a:pPr algn="ctr"/>
                      <a:r>
                        <a:rPr lang="it-IT" sz="2800"/>
                        <a:t>1</a:t>
                      </a:r>
                    </a:p>
                  </a:txBody>
                  <a:tcPr/>
                </a:tc>
                <a:extLst>
                  <a:ext uri="{0D108BD9-81ED-4DB2-BD59-A6C34878D82A}">
                    <a16:rowId xmlns:a16="http://schemas.microsoft.com/office/drawing/2014/main" val="2570016211"/>
                  </a:ext>
                </a:extLst>
              </a:tr>
            </a:tbl>
          </a:graphicData>
        </a:graphic>
      </p:graphicFrame>
      <p:sp>
        <p:nvSpPr>
          <p:cNvPr id="12" name="CasellaDiTesto 11">
            <a:extLst>
              <a:ext uri="{FF2B5EF4-FFF2-40B4-BE49-F238E27FC236}">
                <a16:creationId xmlns:a16="http://schemas.microsoft.com/office/drawing/2014/main" id="{3ADF60FE-D239-4FF0-B043-21DEDC9317C7}"/>
              </a:ext>
            </a:extLst>
          </p:cNvPr>
          <p:cNvSpPr txBox="1"/>
          <p:nvPr/>
        </p:nvSpPr>
        <p:spPr>
          <a:xfrm>
            <a:off x="1674542" y="3584400"/>
            <a:ext cx="3412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3200">
                <a:cs typeface="Calibri"/>
              </a:rPr>
              <a:t>E2E testing</a:t>
            </a:r>
          </a:p>
        </p:txBody>
      </p:sp>
      <p:sp>
        <p:nvSpPr>
          <p:cNvPr id="10" name="CasellaDiTesto 9">
            <a:extLst>
              <a:ext uri="{FF2B5EF4-FFF2-40B4-BE49-F238E27FC236}">
                <a16:creationId xmlns:a16="http://schemas.microsoft.com/office/drawing/2014/main" id="{DF91AEA7-69AE-49D5-B185-79F89F72F914}"/>
              </a:ext>
            </a:extLst>
          </p:cNvPr>
          <p:cNvSpPr txBox="1"/>
          <p:nvPr/>
        </p:nvSpPr>
        <p:spPr>
          <a:xfrm>
            <a:off x="7546822" y="3588322"/>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a:ea typeface="+mn-lt"/>
                <a:cs typeface="+mn-lt"/>
              </a:rPr>
              <a:t>Code review</a:t>
            </a:r>
            <a:endParaRPr lang="it-IT" sz="3200">
              <a:cs typeface="Calibri"/>
            </a:endParaRPr>
          </a:p>
          <a:p>
            <a:endParaRPr lang="it-IT" sz="3200">
              <a:cs typeface="Calibri"/>
            </a:endParaRPr>
          </a:p>
        </p:txBody>
      </p:sp>
      <p:graphicFrame>
        <p:nvGraphicFramePr>
          <p:cNvPr id="18" name="Tabella 11">
            <a:extLst>
              <a:ext uri="{FF2B5EF4-FFF2-40B4-BE49-F238E27FC236}">
                <a16:creationId xmlns:a16="http://schemas.microsoft.com/office/drawing/2014/main" id="{78718609-48F2-44B9-92B7-2045B5257CB8}"/>
              </a:ext>
            </a:extLst>
          </p:cNvPr>
          <p:cNvGraphicFramePr>
            <a:graphicFrameLocks noGrp="1"/>
          </p:cNvGraphicFramePr>
          <p:nvPr/>
        </p:nvGraphicFramePr>
        <p:xfrm>
          <a:off x="6676283" y="4159291"/>
          <a:ext cx="3975044" cy="1388950"/>
        </p:xfrm>
        <a:graphic>
          <a:graphicData uri="http://schemas.openxmlformats.org/drawingml/2006/table">
            <a:tbl>
              <a:tblPr firstRow="1" bandRow="1">
                <a:tableStyleId>{5C22544A-7EE6-4342-B048-85BDC9FD1C3A}</a:tableStyleId>
              </a:tblPr>
              <a:tblGrid>
                <a:gridCol w="1987522">
                  <a:extLst>
                    <a:ext uri="{9D8B030D-6E8A-4147-A177-3AD203B41FA5}">
                      <a16:colId xmlns:a16="http://schemas.microsoft.com/office/drawing/2014/main" val="2597695820"/>
                    </a:ext>
                  </a:extLst>
                </a:gridCol>
                <a:gridCol w="1987522">
                  <a:extLst>
                    <a:ext uri="{9D8B030D-6E8A-4147-A177-3AD203B41FA5}">
                      <a16:colId xmlns:a16="http://schemas.microsoft.com/office/drawing/2014/main" val="1637410847"/>
                    </a:ext>
                  </a:extLst>
                </a:gridCol>
              </a:tblGrid>
              <a:tr h="734457">
                <a:tc>
                  <a:txBody>
                    <a:bodyPr/>
                    <a:lstStyle/>
                    <a:p>
                      <a:r>
                        <a:rPr lang="it-IT"/>
                        <a:t>Total hours </a:t>
                      </a:r>
                      <a:r>
                        <a:rPr lang="it-IT" err="1"/>
                        <a:t>estimated</a:t>
                      </a:r>
                    </a:p>
                  </a:txBody>
                  <a:tcPr/>
                </a:tc>
                <a:tc>
                  <a:txBody>
                    <a:bodyPr/>
                    <a:lstStyle/>
                    <a:p>
                      <a:r>
                        <a:rPr lang="it-IT"/>
                        <a:t>Total hours </a:t>
                      </a:r>
                      <a:r>
                        <a:rPr lang="it-IT" err="1"/>
                        <a:t>spent</a:t>
                      </a:r>
                    </a:p>
                  </a:txBody>
                  <a:tcPr/>
                </a:tc>
                <a:extLst>
                  <a:ext uri="{0D108BD9-81ED-4DB2-BD59-A6C34878D82A}">
                    <a16:rowId xmlns:a16="http://schemas.microsoft.com/office/drawing/2014/main" val="1641103358"/>
                  </a:ext>
                </a:extLst>
              </a:tr>
              <a:tr h="654493">
                <a:tc>
                  <a:txBody>
                    <a:bodyPr/>
                    <a:lstStyle/>
                    <a:p>
                      <a:pPr algn="ctr"/>
                      <a:r>
                        <a:rPr lang="it-IT" sz="2800"/>
                        <a:t>1</a:t>
                      </a:r>
                    </a:p>
                  </a:txBody>
                  <a:tcPr/>
                </a:tc>
                <a:tc>
                  <a:txBody>
                    <a:bodyPr/>
                    <a:lstStyle/>
                    <a:p>
                      <a:pPr algn="ctr"/>
                      <a:r>
                        <a:rPr lang="it-IT" sz="2800"/>
                        <a:t>1</a:t>
                      </a:r>
                    </a:p>
                  </a:txBody>
                  <a:tcPr/>
                </a:tc>
                <a:extLst>
                  <a:ext uri="{0D108BD9-81ED-4DB2-BD59-A6C34878D82A}">
                    <a16:rowId xmlns:a16="http://schemas.microsoft.com/office/drawing/2014/main" val="2570016211"/>
                  </a:ext>
                </a:extLst>
              </a:tr>
            </a:tbl>
          </a:graphicData>
        </a:graphic>
      </p:graphicFrame>
    </p:spTree>
    <p:extLst>
      <p:ext uri="{BB962C8B-B14F-4D97-AF65-F5344CB8AC3E}">
        <p14:creationId xmlns:p14="http://schemas.microsoft.com/office/powerpoint/2010/main" val="88337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5B802D088B8642AA958F5CF88CB35C" ma:contentTypeVersion="6" ma:contentTypeDescription="Create a new document." ma:contentTypeScope="" ma:versionID="634047d4f603aa929ef64d936472ba98">
  <xsd:schema xmlns:xsd="http://www.w3.org/2001/XMLSchema" xmlns:xs="http://www.w3.org/2001/XMLSchema" xmlns:p="http://schemas.microsoft.com/office/2006/metadata/properties" xmlns:ns3="ceb2d092-e286-4f2e-bb68-7e4dbedb325e" targetNamespace="http://schemas.microsoft.com/office/2006/metadata/properties" ma:root="true" ma:fieldsID="eda5dc268c0ee9d604b42c2e2c8abdd4" ns3:_="">
    <xsd:import namespace="ceb2d092-e286-4f2e-bb68-7e4dbedb325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b2d092-e286-4f2e-bb68-7e4dbedb32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B1433A-C695-4CBB-981E-53C9C91C5265}">
  <ds:schemaRefs>
    <ds:schemaRef ds:uri="http://schemas.microsoft.com/sharepoint/v3/contenttype/forms"/>
  </ds:schemaRefs>
</ds:datastoreItem>
</file>

<file path=customXml/itemProps2.xml><?xml version="1.0" encoding="utf-8"?>
<ds:datastoreItem xmlns:ds="http://schemas.openxmlformats.org/officeDocument/2006/customXml" ds:itemID="{C8C3D1FE-91B6-4061-829D-911FC4218C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b2d092-e286-4f2e-bb68-7e4dbedb32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1274D0-8CAF-4704-B952-90CA1AF504E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21</Slides>
  <Notes>5</Notes>
  <HiddenSlides>0</HiddenSlides>
  <ScaleCrop>false</ScaleCrop>
  <HeadingPairs>
    <vt:vector size="4" baseType="variant">
      <vt:variant>
        <vt:lpstr>Tema</vt:lpstr>
      </vt:variant>
      <vt:variant>
        <vt:i4>1</vt:i4>
      </vt:variant>
      <vt:variant>
        <vt:lpstr>Titoli diapositive</vt:lpstr>
      </vt:variant>
      <vt:variant>
        <vt:i4>21</vt:i4>
      </vt:variant>
    </vt:vector>
  </HeadingPairs>
  <TitlesOfParts>
    <vt:vector size="22" baseType="lpstr">
      <vt:lpstr>Retrospect</vt:lpstr>
      <vt:lpstr>Sprint #4 Retrospective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3.1 Errors in estimation</vt:lpstr>
      <vt:lpstr>3.2 Lessons learned</vt:lpstr>
      <vt:lpstr>3.3 Goal achieved</vt:lpstr>
      <vt:lpstr>3.4 Failed goals</vt:lpstr>
      <vt:lpstr>3.5 Improvements</vt:lpstr>
      <vt:lpstr>3.6 What we are proud of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Retrospettive</dc:title>
  <dc:creator>Stefano Di Blasio</dc:creator>
  <cp:revision>452</cp:revision>
  <dcterms:created xsi:type="dcterms:W3CDTF">2019-10-23T09:52:53Z</dcterms:created>
  <dcterms:modified xsi:type="dcterms:W3CDTF">2020-01-19T16:14:09Z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0x010100305B802D088B8642AA958F5CF88CB35C</vt:lpwstr>
  </property>
</Properties>
</file>