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2"/>
  </p:notesMasterIdLst>
  <p:sldIdLst>
    <p:sldId id="256" r:id="rId5"/>
    <p:sldId id="257" r:id="rId6"/>
    <p:sldId id="274" r:id="rId7"/>
    <p:sldId id="258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3B645-8939-4827-B22D-DB225A2B7733}" v="55" dt="2019-10-26T17:38:52.909"/>
    <p1510:client id="{2614C2BD-4C61-4953-A899-DA14155E5D83}" v="24" dt="2019-10-26T17:39:06.164"/>
    <p1510:client id="{3221025C-789B-4EE0-BC23-13457854CBD3}" v="172" dt="2019-11-21T19:13:48.929"/>
    <p1510:client id="{359DCBA7-1339-4E3F-B200-1AB34AFFF0BB}" v="3975" dt="2019-10-26T17:03:31.482"/>
    <p1510:client id="{5CFA9D5E-E455-47C5-8BCE-B38C7CB1466E}" v="2" dt="2019-11-21T21:26:58.627"/>
    <p1510:client id="{8727688E-EBA5-4D85-BD4A-C2732F0B56EA}" v="1918" dt="2019-11-23T16:19:38.643"/>
    <p1510:client id="{A7129B52-B0A1-419D-BAB4-EDC681133409}" v="6" dt="2019-10-26T12:55:15.779"/>
    <p1510:client id="{A8E8EB5E-5D3D-43DC-8F30-E19241B63F7D}" v="14" dt="2019-11-23T14:00:36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820A7-8D58-472F-88D0-42561777C191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ED3E9-6950-47CF-A814-36565FF4AB1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524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ED3E9-6950-47CF-A814-36565FF4AB1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2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60B8-EA7F-4DCB-B606-69DB5109ACDF}" type="datetime1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32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0E89-8712-445A-8E49-4E4E9D33A121}" type="datetime1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87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A817-F86B-42BB-9F4C-0E6E3182AC6A}" type="datetime1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4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54E8-CA4E-4A70-8892-8A82C215164A}" type="datetime1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7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AA71-112D-494D-A5E6-D100E530E94C}" type="datetime1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37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A551-93E2-4280-8D1A-89069406730C}" type="datetime1">
              <a:rPr lang="en-GB" smtClean="0"/>
              <a:t>23/11/2019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85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B67-1CC9-46DB-B5B0-6F935A77B530}" type="datetime1">
              <a:rPr lang="en-GB" smtClean="0"/>
              <a:t>23/11/2019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0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997E-FD22-4E0A-B35F-C88E50069C14}" type="datetime1">
              <a:rPr lang="en-GB" smtClean="0"/>
              <a:t>23/11/2019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0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EC7C-73A4-4208-B78D-A9297F175628}" type="datetime1">
              <a:rPr lang="en-GB" smtClean="0"/>
              <a:t>23/11/2019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SE2 - Group F @ PoliTo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3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49FD43-C911-4C98-8A76-545B2EE9A846}" type="datetime1">
              <a:rPr lang="en-GB" smtClean="0"/>
              <a:t>23/11/2019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SE2 - Group F @ PoliTo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4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8F2-4C5B-4DBE-BC98-22EC9DD1CB4B}" type="datetime1">
              <a:rPr lang="en-GB" smtClean="0"/>
              <a:t>23/11/2019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SE2 - Group F @ PoliTo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9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ED25D3-E782-4900-A139-4C21ECC7D4C9}" type="datetime1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SE2 - Group F @ PoliTo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668C98-20E0-457A-B46B-012B69A69216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8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8CD6-CDCB-46B4-B8CB-8008EE475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370861"/>
            <a:ext cx="10058400" cy="205813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>
                <a:solidFill>
                  <a:schemeClr val="bg2">
                    <a:lumMod val="10000"/>
                  </a:schemeClr>
                </a:solidFill>
                <a:latin typeface="Arial Nova Cond"/>
              </a:rPr>
              <a:t>Sprint #1</a:t>
            </a:r>
            <a:br>
              <a:rPr lang="it-IT">
                <a:solidFill>
                  <a:schemeClr val="bg2">
                    <a:lumMod val="10000"/>
                  </a:schemeClr>
                </a:solidFill>
                <a:latin typeface="Arial Nova Cond"/>
              </a:rPr>
            </a:br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432BD-3FB6-4F40-8B52-EB6AE2F3E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658819"/>
            <a:ext cx="10058400" cy="155725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it-IT" cap="none">
                <a:latin typeface="Arial Nova Cond" panose="020B0506020202020204" pitchFamily="34" charset="0"/>
              </a:rPr>
              <a:t>Software engineering II</a:t>
            </a:r>
          </a:p>
          <a:p>
            <a:pPr algn="ctr">
              <a:lnSpc>
                <a:spcPct val="100000"/>
              </a:lnSpc>
            </a:pPr>
            <a:r>
              <a:rPr lang="it-IT" cap="none">
                <a:latin typeface="Arial Nova Cond" panose="020B0506020202020204" pitchFamily="34" charset="0"/>
              </a:rPr>
              <a:t>Politecnico di Torino, a. y. 2019/2020</a:t>
            </a:r>
          </a:p>
          <a:p>
            <a:pPr algn="ctr">
              <a:lnSpc>
                <a:spcPct val="100000"/>
              </a:lnSpc>
            </a:pPr>
            <a:r>
              <a:rPr lang="it-IT" cap="none">
                <a:latin typeface="Arial Nova Cond" panose="020B0506020202020204" pitchFamily="34" charset="0"/>
              </a:rPr>
              <a:t>Group F</a:t>
            </a:r>
          </a:p>
        </p:txBody>
      </p:sp>
    </p:spTree>
    <p:extLst>
      <p:ext uri="{BB962C8B-B14F-4D97-AF65-F5344CB8AC3E}">
        <p14:creationId xmlns:p14="http://schemas.microsoft.com/office/powerpoint/2010/main" val="333126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52F301-A9AD-41CF-96BB-E3D7DC5B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5354F-C43E-4E0B-9748-B8937483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2</a:t>
            </a:fld>
            <a:endParaRPr lang="en-GB" sz="1400">
              <a:latin typeface="Arial Nova Cond" panose="020B0506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0F1E4-4B24-43D9-AEA3-A5F2A99429B4}"/>
              </a:ext>
            </a:extLst>
          </p:cNvPr>
          <p:cNvSpPr txBox="1"/>
          <p:nvPr/>
        </p:nvSpPr>
        <p:spPr>
          <a:xfrm>
            <a:off x="1810327" y="498764"/>
            <a:ext cx="8571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>
                <a:solidFill>
                  <a:schemeClr val="bg2">
                    <a:lumMod val="10000"/>
                  </a:schemeClr>
                </a:solidFill>
                <a:latin typeface="Arial Nova Cond" panose="020B0506020202020204" pitchFamily="34" charset="0"/>
              </a:rPr>
              <a:t>Stories and points</a:t>
            </a:r>
            <a:endParaRPr lang="en-GB" sz="60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30E20D3-0EEF-469C-A329-CBA80C3E1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75663"/>
              </p:ext>
            </p:extLst>
          </p:nvPr>
        </p:nvGraphicFramePr>
        <p:xfrm>
          <a:off x="2757053" y="2015451"/>
          <a:ext cx="6809511" cy="2873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69837">
                  <a:extLst>
                    <a:ext uri="{9D8B030D-6E8A-4147-A177-3AD203B41FA5}">
                      <a16:colId xmlns:a16="http://schemas.microsoft.com/office/drawing/2014/main" val="1165557108"/>
                    </a:ext>
                  </a:extLst>
                </a:gridCol>
                <a:gridCol w="2269837">
                  <a:extLst>
                    <a:ext uri="{9D8B030D-6E8A-4147-A177-3AD203B41FA5}">
                      <a16:colId xmlns:a16="http://schemas.microsoft.com/office/drawing/2014/main" val="1148226482"/>
                    </a:ext>
                  </a:extLst>
                </a:gridCol>
                <a:gridCol w="2269837">
                  <a:extLst>
                    <a:ext uri="{9D8B030D-6E8A-4147-A177-3AD203B41FA5}">
                      <a16:colId xmlns:a16="http://schemas.microsoft.com/office/drawing/2014/main" val="4088717271"/>
                    </a:ext>
                  </a:extLst>
                </a:gridCol>
              </a:tblGrid>
              <a:tr h="957760">
                <a:tc>
                  <a:txBody>
                    <a:bodyPr/>
                    <a:lstStyle/>
                    <a:p>
                      <a:pPr algn="ctr"/>
                      <a:endParaRPr lang="en-GB" sz="2800"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noProof="0"/>
                        <a:t>Committed</a:t>
                      </a:r>
                      <a:endParaRPr lang="en-GB" sz="2800" b="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noProof="0"/>
                        <a:t>Implemented</a:t>
                      </a:r>
                      <a:endParaRPr lang="en-GB" sz="2800" b="0" noProof="0">
                        <a:solidFill>
                          <a:schemeClr val="bg2">
                            <a:lumMod val="10000"/>
                          </a:schemeClr>
                        </a:solidFill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613203"/>
                  </a:ext>
                </a:extLst>
              </a:tr>
              <a:tr h="957760">
                <a:tc>
                  <a:txBody>
                    <a:bodyPr/>
                    <a:lstStyle/>
                    <a:p>
                      <a:pPr algn="ctr"/>
                      <a:r>
                        <a:rPr lang="it-IT" sz="2800"/>
                        <a:t>Stories</a:t>
                      </a:r>
                      <a:endParaRPr lang="en-GB" sz="2800"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231143"/>
                  </a:ext>
                </a:extLst>
              </a:tr>
              <a:tr h="957760">
                <a:tc>
                  <a:txBody>
                    <a:bodyPr/>
                    <a:lstStyle/>
                    <a:p>
                      <a:pPr algn="ctr"/>
                      <a:r>
                        <a:rPr lang="it-IT" sz="2800"/>
                        <a:t>Points</a:t>
                      </a:r>
                      <a:endParaRPr lang="en-GB" sz="2800"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/>
                        <a:t>37</a:t>
                      </a:r>
                      <a:endParaRPr lang="en-GB" sz="2800">
                        <a:latin typeface="Arial Nova Cond" panose="020B0506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2800"/>
                        <a:t>37</a:t>
                      </a:r>
                      <a:endParaRPr lang="it-I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307416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856A1C-480A-4AED-BD90-F468EDC549A8}"/>
              </a:ext>
            </a:extLst>
          </p:cNvPr>
          <p:cNvSpPr txBox="1"/>
          <p:nvPr/>
        </p:nvSpPr>
        <p:spPr>
          <a:xfrm>
            <a:off x="2842491" y="5359400"/>
            <a:ext cx="45442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* not including story 0 (used for project setup)</a:t>
            </a:r>
          </a:p>
        </p:txBody>
      </p:sp>
    </p:spTree>
    <p:extLst>
      <p:ext uri="{BB962C8B-B14F-4D97-AF65-F5344CB8AC3E}">
        <p14:creationId xmlns:p14="http://schemas.microsoft.com/office/powerpoint/2010/main" val="113649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52F301-A9AD-41CF-96BB-E3D7DC5B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5354F-C43E-4E0B-9748-B8937483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3</a:t>
            </a:fld>
            <a:endParaRPr lang="en-GB" sz="1400">
              <a:latin typeface="Arial Nova Cond" panose="020B0506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0F1E4-4B24-43D9-AEA3-A5F2A99429B4}"/>
              </a:ext>
            </a:extLst>
          </p:cNvPr>
          <p:cNvSpPr txBox="1"/>
          <p:nvPr/>
        </p:nvSpPr>
        <p:spPr>
          <a:xfrm>
            <a:off x="1810327" y="498764"/>
            <a:ext cx="8571346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it-IT" sz="6000">
                <a:solidFill>
                  <a:schemeClr val="bg2">
                    <a:lumMod val="10000"/>
                  </a:schemeClr>
                </a:solidFill>
                <a:latin typeface="Arial Nova Cond"/>
              </a:rPr>
              <a:t>Stories and time</a:t>
            </a:r>
            <a:endParaRPr lang="en-GB" sz="60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endParaRPr>
          </a:p>
        </p:txBody>
      </p:sp>
      <p:pic>
        <p:nvPicPr>
          <p:cNvPr id="9" name="Immagine 10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E5B70F27-303F-47F6-AEBC-CDD4BD1A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958" y="1671774"/>
            <a:ext cx="8789230" cy="437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6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979E-98E1-4A7A-BEA5-CE2AACE5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 panose="020B0506020202020204" pitchFamily="34" charset="0"/>
              </a:rPr>
              <a:t>Stories organization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6EF7429-2C94-4CD1-9E53-D270678301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39002466"/>
              </p:ext>
            </p:extLst>
          </p:nvPr>
        </p:nvGraphicFramePr>
        <p:xfrm>
          <a:off x="1304781" y="1892445"/>
          <a:ext cx="9771421" cy="4114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28886">
                  <a:extLst>
                    <a:ext uri="{9D8B030D-6E8A-4147-A177-3AD203B41FA5}">
                      <a16:colId xmlns:a16="http://schemas.microsoft.com/office/drawing/2014/main" val="1997438413"/>
                    </a:ext>
                  </a:extLst>
                </a:gridCol>
                <a:gridCol w="5042535">
                  <a:extLst>
                    <a:ext uri="{9D8B030D-6E8A-4147-A177-3AD203B41FA5}">
                      <a16:colId xmlns:a16="http://schemas.microsoft.com/office/drawing/2014/main" val="1903293935"/>
                    </a:ext>
                  </a:extLst>
                </a:gridCol>
              </a:tblGrid>
              <a:tr h="441292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Story Number</a:t>
                      </a:r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Cond"/>
                        </a:rPr>
                        <a:t>#Tasks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40421"/>
                  </a:ext>
                </a:extLst>
              </a:tr>
              <a:tr h="44129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latin typeface="Arial Nova Cond"/>
                        </a:rPr>
                        <a:t>0 (setup)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latin typeface="Arial Nova Cond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8962389"/>
                  </a:ext>
                </a:extLst>
              </a:tr>
              <a:tr h="441292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248349"/>
                  </a:ext>
                </a:extLst>
              </a:tr>
              <a:tr h="441292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231198"/>
                  </a:ext>
                </a:extLst>
              </a:tr>
              <a:tr h="441292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01817"/>
                  </a:ext>
                </a:extLst>
              </a:tr>
              <a:tr h="441292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232104"/>
                  </a:ext>
                </a:extLst>
              </a:tr>
              <a:tr h="441292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721157"/>
                  </a:ext>
                </a:extLst>
              </a:tr>
              <a:tr h="44129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latin typeface="Arial Nova Cond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>
                          <a:latin typeface="Arial Nova Cond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21576"/>
                  </a:ext>
                </a:extLst>
              </a:tr>
              <a:tr h="441292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Arial Nova Cond"/>
                        </a:rPr>
                        <a:t>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97886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952BB-B6DF-4C41-B4ED-DAED9099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AB3C8-B1F0-4FCE-ADCB-3F255AE7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4</a:t>
            </a:fld>
            <a:endParaRPr lang="en-GB" sz="140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2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5C53-0382-4C44-ABE3-556E7474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What went wrong</a:t>
            </a:r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4ED70-8045-45B2-928D-590D3364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F707-1583-4780-96F3-0B3D520B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5</a:t>
            </a:fld>
            <a:endParaRPr lang="en-GB" sz="1400">
              <a:latin typeface="Arial Nova Cond" panose="020B0506020202020204" pitchFamily="34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D7E29EE-3F22-4973-8FA9-866D4608B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9867669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 algn="just">
              <a:buFont typeface="Arial" panose="020F0502020204030204" pitchFamily="34" charset="0"/>
              <a:buChar char="•"/>
            </a:pPr>
            <a:r>
              <a:rPr lang="en-GB" sz="2600">
                <a:latin typeface="Arial Nova Cond"/>
                <a:cs typeface="Calibri"/>
              </a:rPr>
              <a:t>Wrong estimations: mainly test underestimation, because no previous experience with web application testing</a:t>
            </a:r>
            <a:endParaRPr lang="en-US" sz="2600">
              <a:latin typeface="Arial Nova Cond"/>
              <a:cs typeface="Calibri"/>
            </a:endParaRPr>
          </a:p>
          <a:p>
            <a:pPr marL="383540" lvl="1" algn="just">
              <a:buFont typeface="Arial" panose="020F0502020204030204" pitchFamily="34" charset="0"/>
              <a:buChar char="•"/>
            </a:pPr>
            <a:endParaRPr lang="en-GB" sz="2600" dirty="0">
              <a:latin typeface="Arial Nova Cond"/>
              <a:cs typeface="Calibri"/>
            </a:endParaRPr>
          </a:p>
          <a:p>
            <a:pPr marL="383540" lvl="1" algn="just">
              <a:buFont typeface="Arial" panose="020F0502020204030204" pitchFamily="34" charset="0"/>
              <a:buChar char="•"/>
            </a:pPr>
            <a:r>
              <a:rPr lang="en-GB" sz="2600">
                <a:latin typeface="Arial Nova Cond"/>
                <a:ea typeface="+mn-lt"/>
                <a:cs typeface="+mn-lt"/>
              </a:rPr>
              <a:t>Unbalanced work distribution among the sprint: too much effort at the end and not much at the beginning, causing overload and stress in the last days</a:t>
            </a:r>
            <a:endParaRPr lang="en-GB" sz="2600" dirty="0">
              <a:latin typeface="Arial Nova Cond"/>
              <a:ea typeface="+mn-lt"/>
              <a:cs typeface="+mn-lt"/>
            </a:endParaRPr>
          </a:p>
          <a:p>
            <a:pPr marL="383540" lvl="1" algn="just">
              <a:buFont typeface="Arial" panose="020F0502020204030204" pitchFamily="34" charset="0"/>
              <a:buChar char="•"/>
            </a:pPr>
            <a:endParaRPr lang="en-GB" sz="2600" dirty="0">
              <a:latin typeface="Arial Nova Cond"/>
              <a:cs typeface="Calibri"/>
            </a:endParaRPr>
          </a:p>
          <a:p>
            <a:pPr marL="383540" lvl="1" algn="just">
              <a:buFont typeface="Arial" panose="020F0502020204030204" pitchFamily="34" charset="0"/>
              <a:buChar char="•"/>
            </a:pPr>
            <a:r>
              <a:rPr lang="en-GB" sz="2600">
                <a:latin typeface="Arial Nova Cond"/>
                <a:cs typeface="Calibri"/>
              </a:rPr>
              <a:t>Not full agreement on programming style: same logic implemented in different ways among different pages, making code review painful and slower</a:t>
            </a:r>
          </a:p>
          <a:p>
            <a:pPr marL="383540" lvl="1" algn="just">
              <a:buFont typeface="Arial" panose="020F0502020204030204" pitchFamily="34" charset="0"/>
              <a:buChar char="•"/>
            </a:pPr>
            <a:endParaRPr lang="en-GB" sz="2600">
              <a:latin typeface="Arial Nova Cond"/>
              <a:cs typeface="Calibri"/>
            </a:endParaRPr>
          </a:p>
          <a:p>
            <a:pPr marL="383540" lvl="1" algn="just">
              <a:buFont typeface="Arial,Sans-Serif" panose="020F0502020204030204" pitchFamily="34" charset="0"/>
              <a:buChar char="•"/>
            </a:pPr>
            <a:endParaRPr lang="en-GB" dirty="0">
              <a:cs typeface="Calibri"/>
            </a:endParaRPr>
          </a:p>
          <a:p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92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5C53-0382-4C44-ABE3-556E7474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How to improve</a:t>
            </a:r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4ED70-8045-45B2-928D-590D3364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F707-1583-4780-96F3-0B3D520B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6</a:t>
            </a:fld>
            <a:endParaRPr lang="en-GB" sz="1400">
              <a:latin typeface="Arial Nova Cond" panose="020B0506020202020204" pitchFamily="34" charset="0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636DEDE-F101-49E6-B2AE-829180679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5883" y="1912162"/>
            <a:ext cx="9926557" cy="4364753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 algn="just">
              <a:lnSpc>
                <a:spcPct val="110000"/>
              </a:lnSpc>
              <a:buFont typeface="Arial" panose="020F0502020204030204" pitchFamily="34" charset="0"/>
              <a:buChar char="•"/>
            </a:pPr>
            <a:r>
              <a:rPr lang="en-GB" sz="2600">
                <a:latin typeface="Arial Nova Cond"/>
                <a:cs typeface="Calibri"/>
              </a:rPr>
              <a:t>Testing problems, hopefully, will not affect next sprint, since we learned the basic concepts and we will be able to apply them </a:t>
            </a:r>
            <a:r>
              <a:rPr lang="en-GB" sz="2600">
                <a:ea typeface="+mn-lt"/>
                <a:cs typeface="+mn-lt"/>
              </a:rPr>
              <a:t>more easily</a:t>
            </a:r>
            <a:endParaRPr lang="en-GB" sz="2600" dirty="0">
              <a:latin typeface="Arial Nova Cond"/>
              <a:cs typeface="Calibri"/>
            </a:endParaRPr>
          </a:p>
          <a:p>
            <a:pPr marL="383540" lvl="1" algn="just">
              <a:lnSpc>
                <a:spcPct val="110000"/>
              </a:lnSpc>
              <a:buFont typeface="Arial" panose="020F0502020204030204" pitchFamily="34" charset="0"/>
              <a:buChar char="•"/>
            </a:pPr>
            <a:endParaRPr lang="en-GB" sz="2600" dirty="0">
              <a:latin typeface="Arial Nova Cond"/>
              <a:cs typeface="Calibri"/>
            </a:endParaRPr>
          </a:p>
          <a:p>
            <a:pPr marL="383540" lvl="1" algn="just">
              <a:lnSpc>
                <a:spcPct val="110000"/>
              </a:lnSpc>
              <a:buFont typeface="Arial" panose="020F0502020204030204" pitchFamily="34" charset="0"/>
              <a:buChar char="•"/>
            </a:pPr>
            <a:r>
              <a:rPr lang="en-GB" sz="2600">
                <a:latin typeface="Arial Nova Cond"/>
                <a:cs typeface="Calibri"/>
              </a:rPr>
              <a:t>Add an internal deadline a few days before the official deadline, to use the remaining time for demo preparation</a:t>
            </a:r>
            <a:endParaRPr lang="en-GB" sz="2600" dirty="0">
              <a:latin typeface="Arial Nova Cond"/>
              <a:cs typeface="Calibri"/>
            </a:endParaRPr>
          </a:p>
          <a:p>
            <a:pPr marL="383540" lvl="1" algn="just">
              <a:lnSpc>
                <a:spcPct val="110000"/>
              </a:lnSpc>
              <a:buFont typeface="Arial" panose="020F0502020204030204" pitchFamily="34" charset="0"/>
              <a:buChar char="•"/>
            </a:pPr>
            <a:endParaRPr lang="en-GB" sz="2600" dirty="0">
              <a:latin typeface="Arial Nova Cond"/>
              <a:cs typeface="Calibri"/>
            </a:endParaRPr>
          </a:p>
          <a:p>
            <a:pPr marL="383540" lvl="1" algn="just">
              <a:lnSpc>
                <a:spcPct val="110000"/>
              </a:lnSpc>
              <a:buFont typeface="Arial" panose="020F0502020204030204" pitchFamily="34" charset="0"/>
              <a:buChar char="•"/>
            </a:pPr>
            <a:r>
              <a:rPr lang="en-GB" sz="2600">
                <a:latin typeface="Arial Nova Cond"/>
                <a:cs typeface="Calibri"/>
              </a:rPr>
              <a:t>Define coding standards, internal conventions and common interfaces to make it easier to read code written by other group members</a:t>
            </a:r>
            <a:endParaRPr lang="en-GB" sz="2600" dirty="0">
              <a:latin typeface="Arial Nova Cond"/>
              <a:cs typeface="Calibri"/>
            </a:endParaRPr>
          </a:p>
          <a:p>
            <a:pPr marL="383540" lvl="1" algn="just">
              <a:lnSpc>
                <a:spcPct val="110000"/>
              </a:lnSpc>
              <a:buFont typeface="Arial" panose="020F0502020204030204" pitchFamily="34" charset="0"/>
              <a:buChar char="•"/>
            </a:pPr>
            <a:endParaRPr lang="en-GB" sz="2600" dirty="0">
              <a:latin typeface="Arial Nova Con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253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5C53-0382-4C44-ABE3-556E7474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>
                <a:solidFill>
                  <a:schemeClr val="bg2">
                    <a:lumMod val="10000"/>
                  </a:schemeClr>
                </a:solidFill>
                <a:latin typeface="Arial Nova Cond"/>
              </a:rPr>
              <a:t>What was good</a:t>
            </a:r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4ED70-8045-45B2-928D-590D3364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latin typeface="Arial Nova Cond" panose="020B0506020202020204"/>
              </a:rPr>
              <a:t>SE2 - Group F @ </a:t>
            </a:r>
            <a:r>
              <a:rPr lang="en-GB" sz="1400" err="1">
                <a:latin typeface="Arial Nova Cond" panose="020B0506020202020204"/>
              </a:rPr>
              <a:t>PoliTo</a:t>
            </a:r>
            <a:endParaRPr lang="en-GB" sz="1400">
              <a:latin typeface="Arial Nova Cond" panose="020B0506020202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F707-1583-4780-96F3-0B3D520B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8C98-20E0-457A-B46B-012B69A69216}" type="slidenum">
              <a:rPr lang="en-GB" sz="1400" smtClean="0">
                <a:latin typeface="Arial Nova Cond" panose="020B0506020202020204" pitchFamily="34" charset="0"/>
              </a:rPr>
              <a:t>7</a:t>
            </a:fld>
            <a:endParaRPr lang="en-GB" sz="1400">
              <a:latin typeface="Arial Nova Cond" panose="020B0506020202020204" pitchFamily="34" charset="0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636DEDE-F101-49E6-B2AE-829180679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9059" y="2168703"/>
            <a:ext cx="10250493" cy="3153348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en-GB" sz="2800">
                <a:latin typeface="Arial Nova Cond"/>
                <a:ea typeface="+mn-lt"/>
                <a:cs typeface="+mn-lt"/>
              </a:rPr>
              <a:t> Good organization and cooperation between team members</a:t>
            </a:r>
            <a:endParaRPr lang="it-IT">
              <a:latin typeface="Arial Nova Cond"/>
            </a:endParaRPr>
          </a:p>
          <a:p>
            <a:pPr marL="383540" lvl="1"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en-GB" sz="2800">
                <a:latin typeface="Arial Nova Cond"/>
                <a:ea typeface="+mn-lt"/>
                <a:cs typeface="+mn-lt"/>
              </a:rPr>
              <a:t> Balanced task division and </a:t>
            </a:r>
            <a:r>
              <a:rPr lang="en-GB" sz="2800">
                <a:ea typeface="+mn-lt"/>
                <a:cs typeface="+mn-lt"/>
              </a:rPr>
              <a:t>constructive discussions about implementation details</a:t>
            </a:r>
          </a:p>
          <a:p>
            <a:pPr marL="383540" lvl="1"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en-GB" sz="2800">
                <a:latin typeface="Arial Nova Cond"/>
                <a:ea typeface="+mn-lt"/>
                <a:cs typeface="+mn-lt"/>
              </a:rPr>
              <a:t> New technical skills developed (testing tools and PHP frameworks)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12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5B802D088B8642AA958F5CF88CB35C" ma:contentTypeVersion="6" ma:contentTypeDescription="Create a new document." ma:contentTypeScope="" ma:versionID="634047d4f603aa929ef64d936472ba98">
  <xsd:schema xmlns:xsd="http://www.w3.org/2001/XMLSchema" xmlns:xs="http://www.w3.org/2001/XMLSchema" xmlns:p="http://schemas.microsoft.com/office/2006/metadata/properties" xmlns:ns3="ceb2d092-e286-4f2e-bb68-7e4dbedb325e" targetNamespace="http://schemas.microsoft.com/office/2006/metadata/properties" ma:root="true" ma:fieldsID="eda5dc268c0ee9d604b42c2e2c8abdd4" ns3:_="">
    <xsd:import namespace="ceb2d092-e286-4f2e-bb68-7e4dbedb32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b2d092-e286-4f2e-bb68-7e4dbedb32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C3D1FE-91B6-4061-829D-911FC4218C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b2d092-e286-4f2e-bb68-7e4dbedb32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1274D0-8CAF-4704-B952-90CA1AF504E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BB1433A-C695-4CBB-981E-53C9C91C52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Retrospect</vt:lpstr>
      <vt:lpstr>Sprint #1 Retrospective</vt:lpstr>
      <vt:lpstr>Presentazione standard di PowerPoint</vt:lpstr>
      <vt:lpstr>Presentazione standard di PowerPoint</vt:lpstr>
      <vt:lpstr>Stories organization</vt:lpstr>
      <vt:lpstr>What went wrong</vt:lpstr>
      <vt:lpstr>How to improve</vt:lpstr>
      <vt:lpstr>What was good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Retrospettive</dc:title>
  <dc:creator>Stefano Di Blasio</dc:creator>
  <cp:revision>145</cp:revision>
  <dcterms:created xsi:type="dcterms:W3CDTF">2019-10-23T09:52:53Z</dcterms:created>
  <dcterms:modified xsi:type="dcterms:W3CDTF">2019-11-23T16:20:04Z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0x010100305B802D088B8642AA958F5CF88CB35C</vt:lpwstr>
  </property>
</Properties>
</file>