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56" r:id="rId5"/>
    <p:sldId id="276" r:id="rId6"/>
    <p:sldId id="257" r:id="rId7"/>
    <p:sldId id="277" r:id="rId8"/>
    <p:sldId id="304" r:id="rId9"/>
    <p:sldId id="280" r:id="rId10"/>
    <p:sldId id="278" r:id="rId11"/>
    <p:sldId id="281" r:id="rId12"/>
    <p:sldId id="283" r:id="rId13"/>
    <p:sldId id="305" r:id="rId14"/>
    <p:sldId id="308" r:id="rId15"/>
    <p:sldId id="307" r:id="rId16"/>
    <p:sldId id="310" r:id="rId17"/>
    <p:sldId id="309" r:id="rId18"/>
    <p:sldId id="311" r:id="rId19"/>
    <p:sldId id="312" r:id="rId20"/>
    <p:sldId id="313" r:id="rId21"/>
    <p:sldId id="279" r:id="rId22"/>
    <p:sldId id="262" r:id="rId23"/>
    <p:sldId id="298" r:id="rId24"/>
    <p:sldId id="299" r:id="rId25"/>
    <p:sldId id="300" r:id="rId26"/>
    <p:sldId id="301" r:id="rId27"/>
    <p:sldId id="3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F5A46-8DD6-40A3-9A4D-B4674D11E3E1}" v="31" dt="2019-12-22T11:50:02.998"/>
    <p1510:client id="{164207E1-230A-4F99-B657-4FB6D009779E}" v="331" dt="2019-12-22T11:40:09.935"/>
    <p1510:client id="{19C2285D-D676-458A-A918-39111F880460}" v="17" dt="2019-12-22T11:58:55.767"/>
    <p1510:client id="{2332AD8F-3D26-400F-A175-3D5467A06DA1}" v="2232" dt="2019-12-22T16:22:18.577"/>
    <p1510:client id="{45F6FE86-C31F-4A8C-A6C5-0843E8004E0B}" v="65" dt="2019-12-22T12:09:55.037"/>
    <p1510:client id="{72C4F3FF-A28D-4E1E-8D72-E7DC2791A187}" v="2669" dt="2019-12-22T19:30:21.152"/>
    <p1510:client id="{9B831CE8-4864-4C2E-8DCF-06193F92776A}" v="53" dt="2019-12-22T19:18:41.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820A7-8D58-472F-88D0-42561777C191}" type="datetimeFigureOut">
              <a:rPr lang="en-GB" smtClean="0"/>
              <a:t>22/12/2019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D3E9-6950-47CF-A814-36565FF4AB19}" type="slidenum">
              <a:rPr lang="en-GB" smtClean="0"/>
              <a:t>‹N›</a:t>
            </a:fld>
            <a:endParaRPr lang="en-GB"/>
          </a:p>
        </p:txBody>
      </p:sp>
    </p:spTree>
    <p:extLst>
      <p:ext uri="{BB962C8B-B14F-4D97-AF65-F5344CB8AC3E}">
        <p14:creationId xmlns:p14="http://schemas.microsoft.com/office/powerpoint/2010/main" val="73952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25</a:t>
            </a:fld>
            <a:endParaRPr lang="en-GB"/>
          </a:p>
        </p:txBody>
      </p:sp>
    </p:spTree>
    <p:extLst>
      <p:ext uri="{BB962C8B-B14F-4D97-AF65-F5344CB8AC3E}">
        <p14:creationId xmlns:p14="http://schemas.microsoft.com/office/powerpoint/2010/main" val="270752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27</a:t>
            </a:fld>
            <a:endParaRPr lang="en-GB"/>
          </a:p>
        </p:txBody>
      </p:sp>
    </p:spTree>
    <p:extLst>
      <p:ext uri="{BB962C8B-B14F-4D97-AF65-F5344CB8AC3E}">
        <p14:creationId xmlns:p14="http://schemas.microsoft.com/office/powerpoint/2010/main" val="146167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28</a:t>
            </a:fld>
            <a:endParaRPr lang="en-GB"/>
          </a:p>
        </p:txBody>
      </p:sp>
    </p:spTree>
    <p:extLst>
      <p:ext uri="{BB962C8B-B14F-4D97-AF65-F5344CB8AC3E}">
        <p14:creationId xmlns:p14="http://schemas.microsoft.com/office/powerpoint/2010/main" val="83777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29</a:t>
            </a:fld>
            <a:endParaRPr lang="en-GB"/>
          </a:p>
        </p:txBody>
      </p:sp>
    </p:spTree>
    <p:extLst>
      <p:ext uri="{BB962C8B-B14F-4D97-AF65-F5344CB8AC3E}">
        <p14:creationId xmlns:p14="http://schemas.microsoft.com/office/powerpoint/2010/main" val="298730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30</a:t>
            </a:fld>
            <a:endParaRPr lang="en-GB"/>
          </a:p>
        </p:txBody>
      </p:sp>
    </p:spTree>
    <p:extLst>
      <p:ext uri="{BB962C8B-B14F-4D97-AF65-F5344CB8AC3E}">
        <p14:creationId xmlns:p14="http://schemas.microsoft.com/office/powerpoint/2010/main" val="33941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03A960B8-EA7F-4DCB-B606-69DB5109ACDF}"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32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0E89-8712-445A-8E49-4E4E9D33A121}"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61687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DA817-F86B-42BB-9F4C-0E6E3182AC6A}"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715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954E8-CA4E-4A70-8892-8A82C215164A}"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0650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7AA71-112D-494D-A5E6-D100E530E94C}"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37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DCA551-93E2-4280-8D1A-89069406730C}" type="datetime1">
              <a:rPr lang="en-GB" smtClean="0"/>
              <a:t>22/12/2019</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06185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41DB67-1CC9-46DB-B5B0-6F935A77B530}" type="datetime1">
              <a:rPr lang="en-GB" smtClean="0"/>
              <a:t>22/12/2019</a:t>
            </a:fld>
            <a:endParaRPr lang="en-GB"/>
          </a:p>
        </p:txBody>
      </p:sp>
      <p:sp>
        <p:nvSpPr>
          <p:cNvPr id="8" name="Footer Placeholder 7"/>
          <p:cNvSpPr>
            <a:spLocks noGrp="1"/>
          </p:cNvSpPr>
          <p:nvPr>
            <p:ph type="ftr" sz="quarter" idx="11"/>
          </p:nvPr>
        </p:nvSpPr>
        <p:spPr/>
        <p:txBody>
          <a:body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28767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53997E-FD22-4E0A-B35F-C88E50069C14}" type="datetime1">
              <a:rPr lang="en-GB" smtClean="0"/>
              <a:t>22/12/2019</a:t>
            </a:fld>
            <a:endParaRPr lang="en-GB"/>
          </a:p>
        </p:txBody>
      </p:sp>
      <p:sp>
        <p:nvSpPr>
          <p:cNvPr id="4" name="Footer Placeholder 3"/>
          <p:cNvSpPr>
            <a:spLocks noGrp="1"/>
          </p:cNvSpPr>
          <p:nvPr>
            <p:ph type="ftr" sz="quarter" idx="11"/>
          </p:nvPr>
        </p:nvSpPr>
        <p:spPr/>
        <p:txBody>
          <a:bodyPr/>
          <a:lstStyle/>
          <a:p>
            <a:r>
              <a:rPr lang="en-GB"/>
              <a:t>SE2 - Group F @ PoliTo</a:t>
            </a:r>
          </a:p>
        </p:txBody>
      </p:sp>
      <p:sp>
        <p:nvSpPr>
          <p:cNvPr id="5" name="Slide Number Placeholder 4"/>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354000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03EC7C-73A4-4208-B78D-A9297F175628}" type="datetime1">
              <a:rPr lang="en-GB" smtClean="0"/>
              <a:t>22/12/2019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122173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49FD43-C911-4C98-8A76-545B2EE9A846}" type="datetime1">
              <a:rPr lang="en-GB" smtClean="0"/>
              <a:t>22/12/2019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SE2 - Group F @ PoliTo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668C98-20E0-457A-B46B-012B69A69216}" type="slidenum">
              <a:rPr lang="en-GB" smtClean="0"/>
              <a:t>‹N›</a:t>
            </a:fld>
            <a:endParaRPr lang="en-GB"/>
          </a:p>
        </p:txBody>
      </p:sp>
    </p:spTree>
    <p:extLst>
      <p:ext uri="{BB962C8B-B14F-4D97-AF65-F5344CB8AC3E}">
        <p14:creationId xmlns:p14="http://schemas.microsoft.com/office/powerpoint/2010/main" val="36364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268F2-4C5B-4DBE-BC98-22EC9DD1CB4B}" type="datetime1">
              <a:rPr lang="en-GB" smtClean="0"/>
              <a:t>22/12/2019</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a:t>
            </a:fld>
            <a:endParaRPr lang="en-GB"/>
          </a:p>
        </p:txBody>
      </p:sp>
    </p:spTree>
    <p:extLst>
      <p:ext uri="{BB962C8B-B14F-4D97-AF65-F5344CB8AC3E}">
        <p14:creationId xmlns:p14="http://schemas.microsoft.com/office/powerpoint/2010/main" val="6719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ED25D3-E782-4900-A139-4C21ECC7D4C9}" type="datetime1">
              <a:rPr lang="en-GB" smtClean="0"/>
              <a:t>22/12/2019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SE2 - Group F @ PoliTo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668C98-20E0-457A-B46B-012B69A69216}"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2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8CD6-CDCB-46B4-B8CB-8008EE475133}"/>
              </a:ext>
            </a:extLst>
          </p:cNvPr>
          <p:cNvSpPr>
            <a:spLocks noGrp="1"/>
          </p:cNvSpPr>
          <p:nvPr>
            <p:ph type="ctrTitle"/>
          </p:nvPr>
        </p:nvSpPr>
        <p:spPr>
          <a:xfrm>
            <a:off x="1066800" y="1370861"/>
            <a:ext cx="10058400" cy="2058139"/>
          </a:xfrm>
        </p:spPr>
        <p:txBody>
          <a:bodyPr anchor="ctr">
            <a:normAutofit fontScale="90000"/>
          </a:bodyPr>
          <a:lstStyle/>
          <a:p>
            <a:pPr algn="ctr"/>
            <a:r>
              <a:rPr lang="it-IT">
                <a:solidFill>
                  <a:schemeClr val="bg2">
                    <a:lumMod val="10000"/>
                  </a:schemeClr>
                </a:solidFill>
                <a:latin typeface="Arial Nova Cond"/>
              </a:rPr>
              <a:t>Sprint #3</a:t>
            </a:r>
            <a:br>
              <a:rPr lang="it-IT">
                <a:latin typeface="Arial Nova Cond"/>
              </a:rPr>
            </a:br>
            <a:r>
              <a:rPr lang="en-GB">
                <a:solidFill>
                  <a:schemeClr val="bg2">
                    <a:lumMod val="10000"/>
                  </a:schemeClr>
                </a:solidFill>
                <a:latin typeface="Arial Nova Cond"/>
              </a:rPr>
              <a:t>Retrospective</a:t>
            </a:r>
          </a:p>
        </p:txBody>
      </p:sp>
      <p:sp>
        <p:nvSpPr>
          <p:cNvPr id="3" name="Subtitle 2">
            <a:extLst>
              <a:ext uri="{FF2B5EF4-FFF2-40B4-BE49-F238E27FC236}">
                <a16:creationId xmlns:a16="http://schemas.microsoft.com/office/drawing/2014/main" id="{8EE432BD-3FB6-4F40-8B52-EB6AE2F3E9D9}"/>
              </a:ext>
            </a:extLst>
          </p:cNvPr>
          <p:cNvSpPr>
            <a:spLocks noGrp="1"/>
          </p:cNvSpPr>
          <p:nvPr>
            <p:ph type="subTitle" idx="1"/>
          </p:nvPr>
        </p:nvSpPr>
        <p:spPr>
          <a:xfrm>
            <a:off x="1066800" y="4658819"/>
            <a:ext cx="10058400" cy="1557253"/>
          </a:xfrm>
        </p:spPr>
        <p:txBody>
          <a:bodyPr/>
          <a:lstStyle/>
          <a:p>
            <a:pPr algn="ctr">
              <a:lnSpc>
                <a:spcPct val="100000"/>
              </a:lnSpc>
            </a:pPr>
            <a:r>
              <a:rPr lang="it-IT" cap="none">
                <a:latin typeface="Arial Nova Cond" panose="020B0506020202020204" pitchFamily="34" charset="0"/>
              </a:rPr>
              <a:t>Software engineering II</a:t>
            </a:r>
          </a:p>
          <a:p>
            <a:pPr algn="ctr">
              <a:lnSpc>
                <a:spcPct val="100000"/>
              </a:lnSpc>
            </a:pPr>
            <a:r>
              <a:rPr lang="it-IT" cap="none">
                <a:latin typeface="Arial Nova Cond" panose="020B0506020202020204" pitchFamily="34" charset="0"/>
              </a:rPr>
              <a:t>Politecnico di Torino, a. y. 2019/2020</a:t>
            </a:r>
          </a:p>
          <a:p>
            <a:pPr algn="ctr">
              <a:lnSpc>
                <a:spcPct val="100000"/>
              </a:lnSpc>
            </a:pPr>
            <a:r>
              <a:rPr lang="it-IT" cap="none">
                <a:latin typeface="Arial Nova Cond" panose="020B0506020202020204" pitchFamily="34" charset="0"/>
              </a:rPr>
              <a:t>Group F</a:t>
            </a:r>
          </a:p>
        </p:txBody>
      </p:sp>
    </p:spTree>
    <p:extLst>
      <p:ext uri="{BB962C8B-B14F-4D97-AF65-F5344CB8AC3E}">
        <p14:creationId xmlns:p14="http://schemas.microsoft.com/office/powerpoint/2010/main" val="333126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10</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#12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525040282"/>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tc>
                  <a:txBody>
                    <a:bodyPr/>
                    <a:lstStyle/>
                    <a:p>
                      <a:r>
                        <a:rPr lang="it-IT" dirty="0" err="1"/>
                        <a:t>Number</a:t>
                      </a:r>
                      <a:r>
                        <a:rPr lang="it-IT" dirty="0"/>
                        <a:t> of </a:t>
                      </a:r>
                      <a:r>
                        <a:rPr lang="it-IT" dirty="0" err="1"/>
                        <a:t>automated</a:t>
                      </a:r>
                      <a:r>
                        <a:rPr lang="it-IT" dirty="0"/>
                        <a:t> </a:t>
                      </a:r>
                      <a:r>
                        <a:rPr lang="it-IT" dirty="0" err="1"/>
                        <a:t>unit</a:t>
                      </a:r>
                      <a:r>
                        <a:rPr lang="it-IT" dirty="0"/>
                        <a:t> </a:t>
                      </a:r>
                      <a:r>
                        <a:rPr lang="it-IT" dirty="0" err="1"/>
                        <a:t>tests</a:t>
                      </a:r>
                    </a:p>
                  </a:txBody>
                  <a:tcPr/>
                </a:tc>
                <a:tc>
                  <a:txBody>
                    <a:bodyPr/>
                    <a:lstStyle/>
                    <a:p>
                      <a:r>
                        <a:rPr lang="it-IT" dirty="0"/>
                        <a:t>Coverage</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tc>
                  <a:txBody>
                    <a:bodyPr/>
                    <a:lstStyle/>
                    <a:p>
                      <a:pPr algn="ctr"/>
                      <a:r>
                        <a:rPr lang="it-IT" sz="2800" dirty="0"/>
                        <a:t>3</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2613040481"/>
              </p:ext>
            </p:extLst>
          </p:nvPr>
        </p:nvGraphicFramePr>
        <p:xfrm>
          <a:off x="3672155" y="4364800"/>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4318451" y="372294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Tree>
    <p:extLst>
      <p:ext uri="{BB962C8B-B14F-4D97-AF65-F5344CB8AC3E}">
        <p14:creationId xmlns:p14="http://schemas.microsoft.com/office/powerpoint/2010/main" val="5131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11</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#12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5068906" y="1760219"/>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nvGraphicFramePr>
        <p:xfrm>
          <a:off x="3874264" y="2386987"/>
          <a:ext cx="4635620" cy="1489938"/>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835445">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61457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12</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#13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407956582"/>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tc>
                  <a:txBody>
                    <a:bodyPr/>
                    <a:lstStyle/>
                    <a:p>
                      <a:r>
                        <a:rPr lang="it-IT" dirty="0" err="1"/>
                        <a:t>Number</a:t>
                      </a:r>
                      <a:r>
                        <a:rPr lang="it-IT" dirty="0"/>
                        <a:t> of </a:t>
                      </a:r>
                      <a:r>
                        <a:rPr lang="it-IT" dirty="0" err="1"/>
                        <a:t>automated</a:t>
                      </a:r>
                      <a:r>
                        <a:rPr lang="it-IT" dirty="0"/>
                        <a:t> </a:t>
                      </a:r>
                      <a:r>
                        <a:rPr lang="it-IT" dirty="0" err="1"/>
                        <a:t>unit</a:t>
                      </a:r>
                      <a:r>
                        <a:rPr lang="it-IT" dirty="0"/>
                        <a:t> </a:t>
                      </a:r>
                      <a:r>
                        <a:rPr lang="it-IT" dirty="0" err="1"/>
                        <a:t>tests</a:t>
                      </a:r>
                    </a:p>
                  </a:txBody>
                  <a:tcPr/>
                </a:tc>
                <a:tc>
                  <a:txBody>
                    <a:bodyPr/>
                    <a:lstStyle/>
                    <a:p>
                      <a:r>
                        <a:rPr lang="it-IT" dirty="0"/>
                        <a:t>Coverage</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tc>
                  <a:txBody>
                    <a:bodyPr/>
                    <a:lstStyle/>
                    <a:p>
                      <a:pPr algn="ctr"/>
                      <a:r>
                        <a:rPr lang="it-IT" sz="2800" dirty="0"/>
                        <a:t>9</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2302759817"/>
              </p:ext>
            </p:extLst>
          </p:nvPr>
        </p:nvGraphicFramePr>
        <p:xfrm>
          <a:off x="3672155" y="4364800"/>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4318451" y="372294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Tree>
    <p:extLst>
      <p:ext uri="{BB962C8B-B14F-4D97-AF65-F5344CB8AC3E}">
        <p14:creationId xmlns:p14="http://schemas.microsoft.com/office/powerpoint/2010/main" val="90961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13</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#13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5068906" y="1760219"/>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nvGraphicFramePr>
        <p:xfrm>
          <a:off x="3874264" y="2386987"/>
          <a:ext cx="4635620" cy="1489938"/>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835445">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793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14</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#14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560849165"/>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tc>
                  <a:txBody>
                    <a:bodyPr/>
                    <a:lstStyle/>
                    <a:p>
                      <a:r>
                        <a:rPr lang="it-IT" dirty="0" err="1"/>
                        <a:t>Number</a:t>
                      </a:r>
                      <a:r>
                        <a:rPr lang="it-IT" dirty="0"/>
                        <a:t> of </a:t>
                      </a:r>
                      <a:r>
                        <a:rPr lang="it-IT" dirty="0" err="1"/>
                        <a:t>automated</a:t>
                      </a:r>
                      <a:r>
                        <a:rPr lang="it-IT" dirty="0"/>
                        <a:t> </a:t>
                      </a:r>
                      <a:r>
                        <a:rPr lang="it-IT" dirty="0" err="1"/>
                        <a:t>unit</a:t>
                      </a:r>
                      <a:r>
                        <a:rPr lang="it-IT" dirty="0"/>
                        <a:t> </a:t>
                      </a:r>
                      <a:r>
                        <a:rPr lang="it-IT" dirty="0" err="1"/>
                        <a:t>tests</a:t>
                      </a:r>
                    </a:p>
                  </a:txBody>
                  <a:tcPr/>
                </a:tc>
                <a:tc>
                  <a:txBody>
                    <a:bodyPr/>
                    <a:lstStyle/>
                    <a:p>
                      <a:r>
                        <a:rPr lang="it-IT" dirty="0"/>
                        <a:t>Coverage</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tc>
                  <a:txBody>
                    <a:bodyPr/>
                    <a:lstStyle/>
                    <a:p>
                      <a:pPr algn="ctr"/>
                      <a:r>
                        <a:rPr lang="it-IT" sz="2800" dirty="0"/>
                        <a:t>4</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3536652845"/>
              </p:ext>
            </p:extLst>
          </p:nvPr>
        </p:nvGraphicFramePr>
        <p:xfrm>
          <a:off x="3672155" y="4364800"/>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4318451" y="372294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Tree>
    <p:extLst>
      <p:ext uri="{BB962C8B-B14F-4D97-AF65-F5344CB8AC3E}">
        <p14:creationId xmlns:p14="http://schemas.microsoft.com/office/powerpoint/2010/main" val="7610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15</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#14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5068906" y="1760219"/>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nvGraphicFramePr>
        <p:xfrm>
          <a:off x="3874264" y="2386987"/>
          <a:ext cx="4635620" cy="1489938"/>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835445">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23006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16</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#15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266300867"/>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tc>
                  <a:txBody>
                    <a:bodyPr/>
                    <a:lstStyle/>
                    <a:p>
                      <a:r>
                        <a:rPr lang="it-IT" dirty="0" err="1"/>
                        <a:t>Number</a:t>
                      </a:r>
                      <a:r>
                        <a:rPr lang="it-IT" dirty="0"/>
                        <a:t> of </a:t>
                      </a:r>
                      <a:r>
                        <a:rPr lang="it-IT" dirty="0" err="1"/>
                        <a:t>automated</a:t>
                      </a:r>
                      <a:r>
                        <a:rPr lang="it-IT" dirty="0"/>
                        <a:t> </a:t>
                      </a:r>
                      <a:r>
                        <a:rPr lang="it-IT" dirty="0" err="1"/>
                        <a:t>unit</a:t>
                      </a:r>
                      <a:r>
                        <a:rPr lang="it-IT" dirty="0"/>
                        <a:t> </a:t>
                      </a:r>
                      <a:r>
                        <a:rPr lang="it-IT" dirty="0" err="1"/>
                        <a:t>tests</a:t>
                      </a:r>
                    </a:p>
                  </a:txBody>
                  <a:tcPr/>
                </a:tc>
                <a:tc>
                  <a:txBody>
                    <a:bodyPr/>
                    <a:lstStyle/>
                    <a:p>
                      <a:r>
                        <a:rPr lang="it-IT" dirty="0"/>
                        <a:t>Coverage</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tc>
                  <a:txBody>
                    <a:bodyPr/>
                    <a:lstStyle/>
                    <a:p>
                      <a:pPr algn="ctr"/>
                      <a:r>
                        <a:rPr lang="it-IT" sz="2800" dirty="0"/>
                        <a:t>4</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4191372472"/>
              </p:ext>
            </p:extLst>
          </p:nvPr>
        </p:nvGraphicFramePr>
        <p:xfrm>
          <a:off x="3672155" y="4364800"/>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4318451" y="372294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Tree>
    <p:extLst>
      <p:ext uri="{BB962C8B-B14F-4D97-AF65-F5344CB8AC3E}">
        <p14:creationId xmlns:p14="http://schemas.microsoft.com/office/powerpoint/2010/main" val="61567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17</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#15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5068906" y="1760219"/>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46452665"/>
              </p:ext>
            </p:extLst>
          </p:nvPr>
        </p:nvGraphicFramePr>
        <p:xfrm>
          <a:off x="3874264" y="2386987"/>
          <a:ext cx="4635620" cy="1489938"/>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835445">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a:t>
                      </a:r>
                    </a:p>
                  </a:txBody>
                  <a:tcPr/>
                </a:tc>
                <a:tc>
                  <a:txBody>
                    <a:bodyPr/>
                    <a:lstStyle/>
                    <a:p>
                      <a:pPr algn="ctr"/>
                      <a:r>
                        <a:rPr lang="it-IT" sz="2800" dirty="0"/>
                        <a:t>1.5</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64840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18</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3. ASSESSMENT</a:t>
            </a:r>
            <a:endParaRPr lang="it-IT" b="1">
              <a:solidFill>
                <a:schemeClr val="bg2">
                  <a:lumMod val="10000"/>
                </a:schemeClr>
              </a:solidFill>
              <a:cs typeface="Calibri"/>
            </a:endParaRPr>
          </a:p>
        </p:txBody>
      </p:sp>
    </p:spTree>
    <p:extLst>
      <p:ext uri="{BB962C8B-B14F-4D97-AF65-F5344CB8AC3E}">
        <p14:creationId xmlns:p14="http://schemas.microsoft.com/office/powerpoint/2010/main" val="427985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3.1 Errors in estimation</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19</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a:latin typeface="Arial Nova Cond"/>
                <a:cs typeface="Calibri"/>
              </a:rPr>
              <a:t>Our estimations were quite close to the actual time spent: some stories/tasks were overestimated or underestimated, but they compensated, resulting in an overall prediction close to the real time spent.</a:t>
            </a:r>
          </a:p>
          <a:p>
            <a:pPr marL="200660" lvl="1" indent="0" algn="just">
              <a:buNone/>
            </a:pPr>
            <a:endParaRPr lang="en-GB" sz="2600" dirty="0">
              <a:latin typeface="Arial Nova Cond"/>
              <a:cs typeface="Calibri"/>
            </a:endParaRPr>
          </a:p>
          <a:p>
            <a:pPr marL="200660" lvl="1" indent="0" algn="just">
              <a:buNone/>
            </a:pPr>
            <a:r>
              <a:rPr lang="en-GB" sz="2600" dirty="0">
                <a:latin typeface="Arial Nova Cond"/>
                <a:cs typeface="Calibri"/>
              </a:rPr>
              <a:t>Our estimation ability is getting better with the passing of the sprints, as expected, since we are getting used to this kind of approximations and we can relate to our past experience.</a:t>
            </a:r>
          </a:p>
          <a:p>
            <a:pPr marL="383540" lvl="1" algn="just">
              <a:buFont typeface="Arial,Sans-Serif" panose="020F0502020204030204" pitchFamily="34" charset="0"/>
              <a:buChar char="•"/>
            </a:pPr>
            <a:endParaRPr lang="en-GB">
              <a:cs typeface="Calibri"/>
            </a:endParaRPr>
          </a:p>
          <a:p>
            <a:endParaRPr lang="it-IT">
              <a:cs typeface="Calibri"/>
            </a:endParaRPr>
          </a:p>
        </p:txBody>
      </p:sp>
    </p:spTree>
    <p:extLst>
      <p:ext uri="{BB962C8B-B14F-4D97-AF65-F5344CB8AC3E}">
        <p14:creationId xmlns:p14="http://schemas.microsoft.com/office/powerpoint/2010/main" val="11892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2</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1. PROCESS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45787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339F9-AA17-40FA-8EBD-ABD7B863F700}"/>
              </a:ext>
            </a:extLst>
          </p:cNvPr>
          <p:cNvSpPr>
            <a:spLocks noGrp="1"/>
          </p:cNvSpPr>
          <p:nvPr>
            <p:ph type="title"/>
          </p:nvPr>
        </p:nvSpPr>
        <p:spPr>
          <a:xfrm>
            <a:off x="1097280" y="459785"/>
            <a:ext cx="10058400" cy="1000485"/>
          </a:xfrm>
        </p:spPr>
        <p:txBody>
          <a:bodyPr/>
          <a:lstStyle/>
          <a:p>
            <a:pPr algn="ctr"/>
            <a:r>
              <a:rPr lang="it-IT" dirty="0">
                <a:solidFill>
                  <a:schemeClr val="bg2">
                    <a:lumMod val="10000"/>
                  </a:schemeClr>
                </a:solidFill>
                <a:latin typeface="Arial Nova Cond"/>
                <a:ea typeface="+mj-lt"/>
                <a:cs typeface="+mj-lt"/>
              </a:rPr>
              <a:t>3.2 </a:t>
            </a:r>
            <a:r>
              <a:rPr lang="it-IT" dirty="0" err="1">
                <a:solidFill>
                  <a:schemeClr val="bg2">
                    <a:lumMod val="10000"/>
                  </a:schemeClr>
                </a:solidFill>
                <a:latin typeface="Arial Nova Cond"/>
                <a:ea typeface="+mj-lt"/>
                <a:cs typeface="+mj-lt"/>
              </a:rPr>
              <a:t>Lessons</a:t>
            </a:r>
            <a:r>
              <a:rPr lang="it-IT" dirty="0">
                <a:solidFill>
                  <a:schemeClr val="bg2">
                    <a:lumMod val="10000"/>
                  </a:schemeClr>
                </a:solidFill>
                <a:latin typeface="Arial Nova Cond"/>
                <a:ea typeface="+mj-lt"/>
                <a:cs typeface="+mj-lt"/>
              </a:rPr>
              <a:t> </a:t>
            </a:r>
            <a:r>
              <a:rPr lang="it-IT" dirty="0" err="1">
                <a:solidFill>
                  <a:schemeClr val="bg2">
                    <a:lumMod val="10000"/>
                  </a:schemeClr>
                </a:solidFill>
                <a:latin typeface="Arial Nova Cond"/>
                <a:ea typeface="+mj-lt"/>
                <a:cs typeface="+mj-lt"/>
              </a:rPr>
              <a:t>learned</a:t>
            </a:r>
            <a:endParaRPr lang="it-IT" dirty="0">
              <a:solidFill>
                <a:schemeClr val="bg2">
                  <a:lumMod val="10000"/>
                </a:schemeClr>
              </a:solidFill>
              <a:latin typeface="Arial Nova Cond"/>
            </a:endParaRPr>
          </a:p>
        </p:txBody>
      </p:sp>
      <p:sp>
        <p:nvSpPr>
          <p:cNvPr id="3" name="Segnaposto contenuto 2">
            <a:extLst>
              <a:ext uri="{FF2B5EF4-FFF2-40B4-BE49-F238E27FC236}">
                <a16:creationId xmlns:a16="http://schemas.microsoft.com/office/drawing/2014/main" id="{37A97E0F-975E-4BE5-878D-D9ECD83754E8}"/>
              </a:ext>
            </a:extLst>
          </p:cNvPr>
          <p:cNvSpPr>
            <a:spLocks noGrp="1"/>
          </p:cNvSpPr>
          <p:nvPr>
            <p:ph sz="half" idx="1"/>
          </p:nvPr>
        </p:nvSpPr>
        <p:spPr/>
        <p:txBody>
          <a:bodyPr vert="horz" lIns="0" tIns="45720" rIns="0" bIns="45720" rtlCol="0" anchor="t">
            <a:normAutofit/>
          </a:bodyPr>
          <a:lstStyle/>
          <a:p>
            <a:pPr algn="ctr"/>
            <a:r>
              <a:rPr lang="it-IT" b="1" dirty="0">
                <a:cs typeface="Calibri"/>
              </a:rPr>
              <a:t>Positive</a:t>
            </a:r>
          </a:p>
          <a:p>
            <a:pPr>
              <a:buFont typeface="Arial" panose="020F0502020204030204" pitchFamily="34" charset="0"/>
              <a:buChar char="•"/>
            </a:pPr>
            <a:r>
              <a:rPr lang="it-IT" dirty="0">
                <a:cs typeface="Calibri"/>
              </a:rPr>
              <a:t> </a:t>
            </a:r>
            <a:r>
              <a:rPr lang="it-IT" dirty="0" err="1">
                <a:cs typeface="Calibri"/>
              </a:rPr>
              <a:t>Communication</a:t>
            </a:r>
            <a:r>
              <a:rPr lang="it-IT" dirty="0">
                <a:cs typeface="Calibri"/>
              </a:rPr>
              <a:t> and </a:t>
            </a:r>
            <a:r>
              <a:rPr lang="it-IT" dirty="0" err="1">
                <a:cs typeface="Calibri"/>
              </a:rPr>
              <a:t>discussions</a:t>
            </a:r>
            <a:r>
              <a:rPr lang="it-IT" dirty="0">
                <a:cs typeface="Calibri"/>
              </a:rPr>
              <a:t> can speed up </a:t>
            </a:r>
            <a:r>
              <a:rPr lang="it-IT" dirty="0" err="1">
                <a:cs typeface="Calibri"/>
              </a:rPr>
              <a:t>decision</a:t>
            </a:r>
            <a:r>
              <a:rPr lang="it-IT" dirty="0">
                <a:cs typeface="Calibri"/>
              </a:rPr>
              <a:t> making and make </a:t>
            </a:r>
            <a:r>
              <a:rPr lang="it-IT" dirty="0" err="1">
                <a:cs typeface="Calibri"/>
              </a:rPr>
              <a:t>collaboration</a:t>
            </a:r>
            <a:r>
              <a:rPr lang="it-IT" dirty="0">
                <a:cs typeface="Calibri"/>
              </a:rPr>
              <a:t> </a:t>
            </a:r>
            <a:r>
              <a:rPr lang="it-IT" dirty="0" err="1">
                <a:cs typeface="Calibri"/>
              </a:rPr>
              <a:t>easier</a:t>
            </a:r>
            <a:r>
              <a:rPr lang="it-IT" dirty="0">
                <a:cs typeface="Calibri"/>
              </a:rPr>
              <a:t>.</a:t>
            </a:r>
          </a:p>
          <a:p>
            <a:pPr>
              <a:buFont typeface="Arial" panose="020F0502020204030204" pitchFamily="34" charset="0"/>
              <a:buChar char="•"/>
            </a:pPr>
            <a:endParaRPr lang="it-IT" dirty="0">
              <a:cs typeface="Calibri"/>
            </a:endParaRPr>
          </a:p>
          <a:p>
            <a:pPr>
              <a:buFont typeface="Arial" panose="020F0502020204030204" pitchFamily="34" charset="0"/>
              <a:buChar char="•"/>
            </a:pPr>
            <a:r>
              <a:rPr lang="it-IT" dirty="0">
                <a:cs typeface="Calibri"/>
              </a:rPr>
              <a:t> A </a:t>
            </a:r>
            <a:r>
              <a:rPr lang="it-IT" dirty="0" err="1">
                <a:cs typeface="Calibri"/>
              </a:rPr>
              <a:t>strict</a:t>
            </a:r>
            <a:r>
              <a:rPr lang="it-IT" dirty="0">
                <a:cs typeface="Calibri"/>
              </a:rPr>
              <a:t> </a:t>
            </a:r>
            <a:r>
              <a:rPr lang="it-IT" dirty="0" err="1">
                <a:cs typeface="Calibri"/>
              </a:rPr>
              <a:t>subdivision</a:t>
            </a:r>
            <a:r>
              <a:rPr lang="it-IT" dirty="0">
                <a:cs typeface="Calibri"/>
              </a:rPr>
              <a:t> of the tasks of the stories,  </a:t>
            </a:r>
            <a:r>
              <a:rPr lang="it-IT" dirty="0" err="1">
                <a:cs typeface="Calibri"/>
              </a:rPr>
              <a:t>letting</a:t>
            </a:r>
            <a:r>
              <a:rPr lang="it-IT" dirty="0">
                <a:cs typeface="Calibri"/>
              </a:rPr>
              <a:t> some common tasks </a:t>
            </a:r>
            <a:r>
              <a:rPr lang="it-IT" dirty="0" err="1">
                <a:cs typeface="Calibri"/>
              </a:rPr>
              <a:t>unassigned</a:t>
            </a:r>
            <a:r>
              <a:rPr lang="it-IT" dirty="0">
                <a:cs typeface="Calibri"/>
              </a:rPr>
              <a:t> and </a:t>
            </a:r>
            <a:r>
              <a:rPr lang="it-IT" dirty="0" err="1">
                <a:cs typeface="Calibri"/>
              </a:rPr>
              <a:t>chosen</a:t>
            </a:r>
            <a:r>
              <a:rPr lang="it-IT" dirty="0">
                <a:cs typeface="Calibri"/>
              </a:rPr>
              <a:t> </a:t>
            </a:r>
            <a:r>
              <a:rPr lang="it-IT" dirty="0" err="1">
                <a:cs typeface="Calibri"/>
              </a:rPr>
              <a:t>during</a:t>
            </a:r>
            <a:r>
              <a:rPr lang="it-IT" dirty="0">
                <a:cs typeface="Calibri"/>
              </a:rPr>
              <a:t> the sprint, </a:t>
            </a:r>
            <a:r>
              <a:rPr lang="it-IT" dirty="0" err="1">
                <a:cs typeface="Calibri"/>
              </a:rPr>
              <a:t>seems</a:t>
            </a:r>
            <a:r>
              <a:rPr lang="it-IT" dirty="0">
                <a:cs typeface="Calibri"/>
              </a:rPr>
              <a:t> the best </a:t>
            </a:r>
            <a:r>
              <a:rPr lang="it-IT" dirty="0" err="1">
                <a:cs typeface="Calibri"/>
              </a:rPr>
              <a:t>solution</a:t>
            </a:r>
            <a:r>
              <a:rPr lang="it-IT" dirty="0">
                <a:cs typeface="Calibri"/>
              </a:rPr>
              <a:t> for </a:t>
            </a:r>
            <a:r>
              <a:rPr lang="it-IT" dirty="0" err="1">
                <a:cs typeface="Calibri"/>
              </a:rPr>
              <a:t>our</a:t>
            </a:r>
            <a:r>
              <a:rPr lang="it-IT" dirty="0">
                <a:cs typeface="Calibri"/>
              </a:rPr>
              <a:t> team</a:t>
            </a:r>
          </a:p>
          <a:p>
            <a:pPr>
              <a:buFont typeface="Arial" panose="020F0502020204030204" pitchFamily="34" charset="0"/>
              <a:buChar char="•"/>
            </a:pPr>
            <a:endParaRPr lang="it-IT" dirty="0">
              <a:cs typeface="Calibri"/>
            </a:endParaRPr>
          </a:p>
          <a:p>
            <a:pPr>
              <a:buFont typeface="Arial" panose="020F0502020204030204" pitchFamily="34" charset="0"/>
              <a:buChar char="•"/>
            </a:pPr>
            <a:endParaRPr lang="it-IT" dirty="0">
              <a:cs typeface="Calibri"/>
            </a:endParaRPr>
          </a:p>
        </p:txBody>
      </p:sp>
      <p:sp>
        <p:nvSpPr>
          <p:cNvPr id="4" name="Segnaposto contenuto 3">
            <a:extLst>
              <a:ext uri="{FF2B5EF4-FFF2-40B4-BE49-F238E27FC236}">
                <a16:creationId xmlns:a16="http://schemas.microsoft.com/office/drawing/2014/main" id="{A493CD52-91D0-4559-A284-412358B1911E}"/>
              </a:ext>
            </a:extLst>
          </p:cNvPr>
          <p:cNvSpPr>
            <a:spLocks noGrp="1"/>
          </p:cNvSpPr>
          <p:nvPr>
            <p:ph sz="half" idx="2"/>
          </p:nvPr>
        </p:nvSpPr>
        <p:spPr/>
        <p:txBody>
          <a:bodyPr vert="horz" lIns="0" tIns="45720" rIns="0" bIns="45720" rtlCol="0" anchor="t">
            <a:normAutofit/>
          </a:bodyPr>
          <a:lstStyle/>
          <a:p>
            <a:pPr algn="ctr"/>
            <a:r>
              <a:rPr lang="it-IT" b="1" dirty="0">
                <a:cs typeface="Calibri"/>
              </a:rPr>
              <a:t>Negative</a:t>
            </a:r>
          </a:p>
          <a:p>
            <a:pPr>
              <a:buFont typeface="Arial" panose="020F0502020204030204" pitchFamily="34" charset="0"/>
              <a:buChar char="•"/>
            </a:pPr>
            <a:r>
              <a:rPr lang="it-IT" dirty="0">
                <a:cs typeface="Calibri"/>
              </a:rPr>
              <a:t> </a:t>
            </a:r>
            <a:r>
              <a:rPr lang="it-IT" dirty="0" err="1">
                <a:cs typeface="Calibri"/>
              </a:rPr>
              <a:t>Lack</a:t>
            </a:r>
            <a:r>
              <a:rPr lang="it-IT" dirty="0">
                <a:cs typeface="Calibri"/>
              </a:rPr>
              <a:t> of </a:t>
            </a:r>
            <a:r>
              <a:rPr lang="it-IT" dirty="0" err="1">
                <a:cs typeface="Calibri"/>
              </a:rPr>
              <a:t>professionality</a:t>
            </a:r>
            <a:r>
              <a:rPr lang="it-IT" dirty="0">
                <a:cs typeface="Calibri"/>
              </a:rPr>
              <a:t> of some team </a:t>
            </a:r>
            <a:r>
              <a:rPr lang="it-IT" dirty="0" err="1">
                <a:cs typeface="Calibri"/>
              </a:rPr>
              <a:t>members</a:t>
            </a:r>
            <a:r>
              <a:rPr lang="it-IT" dirty="0">
                <a:cs typeface="Calibri"/>
              </a:rPr>
              <a:t>, </a:t>
            </a:r>
            <a:r>
              <a:rPr lang="it-IT" dirty="0" err="1">
                <a:cs typeface="Calibri"/>
              </a:rPr>
              <a:t>trying</a:t>
            </a:r>
            <a:r>
              <a:rPr lang="it-IT" dirty="0">
                <a:cs typeface="Calibri"/>
              </a:rPr>
              <a:t> to do the minimum </a:t>
            </a:r>
            <a:r>
              <a:rPr lang="it-IT" dirty="0" err="1">
                <a:cs typeface="Calibri"/>
              </a:rPr>
              <a:t>they</a:t>
            </a:r>
            <a:r>
              <a:rPr lang="it-IT" dirty="0">
                <a:cs typeface="Calibri"/>
              </a:rPr>
              <a:t> can and </a:t>
            </a:r>
            <a:r>
              <a:rPr lang="it-IT" dirty="0" err="1">
                <a:cs typeface="Calibri"/>
              </a:rPr>
              <a:t>disappearing</a:t>
            </a:r>
            <a:r>
              <a:rPr lang="it-IT" dirty="0">
                <a:cs typeface="Calibri"/>
              </a:rPr>
              <a:t>, </a:t>
            </a:r>
            <a:r>
              <a:rPr lang="it-IT" dirty="0" err="1">
                <a:cs typeface="Calibri"/>
              </a:rPr>
              <a:t>reduces</a:t>
            </a:r>
            <a:r>
              <a:rPr lang="it-IT" dirty="0">
                <a:cs typeface="Calibri"/>
              </a:rPr>
              <a:t> the </a:t>
            </a:r>
            <a:r>
              <a:rPr lang="it-IT" dirty="0" err="1">
                <a:cs typeface="Calibri"/>
              </a:rPr>
              <a:t>productivity</a:t>
            </a:r>
            <a:r>
              <a:rPr lang="it-IT" dirty="0">
                <a:cs typeface="Calibri"/>
              </a:rPr>
              <a:t> of the team. </a:t>
            </a:r>
          </a:p>
          <a:p>
            <a:pPr>
              <a:buFont typeface="Arial" panose="020F0502020204030204" pitchFamily="34" charset="0"/>
              <a:buChar char="•"/>
            </a:pPr>
            <a:endParaRPr lang="it-IT" dirty="0">
              <a:cs typeface="Calibri"/>
            </a:endParaRPr>
          </a:p>
          <a:p>
            <a:pPr>
              <a:buFont typeface="Arial" panose="020F0502020204030204" pitchFamily="34" charset="0"/>
              <a:buChar char="•"/>
            </a:pPr>
            <a:r>
              <a:rPr lang="it-IT" dirty="0">
                <a:cs typeface="Calibri"/>
              </a:rPr>
              <a:t> </a:t>
            </a:r>
            <a:r>
              <a:rPr lang="it-IT" dirty="0" err="1">
                <a:cs typeface="Calibri"/>
              </a:rPr>
              <a:t>There</a:t>
            </a:r>
            <a:r>
              <a:rPr lang="it-IT" dirty="0">
                <a:cs typeface="Calibri"/>
              </a:rPr>
              <a:t> are some code </a:t>
            </a:r>
            <a:r>
              <a:rPr lang="it-IT" dirty="0" err="1">
                <a:cs typeface="Calibri"/>
              </a:rPr>
              <a:t>smells</a:t>
            </a:r>
            <a:r>
              <a:rPr lang="it-IT" dirty="0">
                <a:cs typeface="Calibri"/>
              </a:rPr>
              <a:t> and security </a:t>
            </a:r>
            <a:r>
              <a:rPr lang="it-IT" dirty="0" err="1">
                <a:cs typeface="Calibri"/>
              </a:rPr>
              <a:t>issues</a:t>
            </a:r>
            <a:r>
              <a:rPr lang="it-IT" dirty="0">
                <a:cs typeface="Calibri"/>
              </a:rPr>
              <a:t> </a:t>
            </a:r>
            <a:r>
              <a:rPr lang="it-IT" dirty="0" err="1">
                <a:cs typeface="Calibri"/>
              </a:rPr>
              <a:t>that</a:t>
            </a:r>
            <a:r>
              <a:rPr lang="it-IT" dirty="0">
                <a:cs typeface="Calibri"/>
              </a:rPr>
              <a:t> </a:t>
            </a:r>
            <a:r>
              <a:rPr lang="it-IT" dirty="0" err="1">
                <a:cs typeface="Calibri"/>
              </a:rPr>
              <a:t>showed</a:t>
            </a:r>
            <a:r>
              <a:rPr lang="it-IT" dirty="0">
                <a:cs typeface="Calibri"/>
              </a:rPr>
              <a:t> up </a:t>
            </a:r>
            <a:r>
              <a:rPr lang="it-IT" dirty="0" err="1">
                <a:cs typeface="Calibri"/>
              </a:rPr>
              <a:t>during</a:t>
            </a:r>
            <a:r>
              <a:rPr lang="it-IT" dirty="0">
                <a:cs typeface="Calibri"/>
              </a:rPr>
              <a:t> </a:t>
            </a:r>
            <a:r>
              <a:rPr lang="it-IT" dirty="0" err="1">
                <a:cs typeface="Calibri"/>
              </a:rPr>
              <a:t>SonarCloud</a:t>
            </a:r>
            <a:r>
              <a:rPr lang="it-IT" dirty="0">
                <a:cs typeface="Calibri"/>
              </a:rPr>
              <a:t> code  </a:t>
            </a:r>
            <a:r>
              <a:rPr lang="it-IT" dirty="0" err="1">
                <a:cs typeface="Calibri"/>
              </a:rPr>
              <a:t>inspection</a:t>
            </a:r>
            <a:r>
              <a:rPr lang="it-IT" dirty="0">
                <a:cs typeface="Calibri"/>
              </a:rPr>
              <a:t>, to be </a:t>
            </a:r>
            <a:r>
              <a:rPr lang="it-IT" dirty="0" err="1">
                <a:cs typeface="Calibri"/>
              </a:rPr>
              <a:t>fixed</a:t>
            </a:r>
            <a:r>
              <a:rPr lang="it-IT" dirty="0">
                <a:cs typeface="Calibri"/>
              </a:rPr>
              <a:t> in the </a:t>
            </a:r>
            <a:r>
              <a:rPr lang="it-IT" dirty="0" err="1">
                <a:cs typeface="Calibri"/>
              </a:rPr>
              <a:t>next</a:t>
            </a:r>
            <a:r>
              <a:rPr lang="it-IT" dirty="0">
                <a:cs typeface="Calibri"/>
              </a:rPr>
              <a:t> sprint.</a:t>
            </a:r>
          </a:p>
        </p:txBody>
      </p:sp>
      <p:sp>
        <p:nvSpPr>
          <p:cNvPr id="5" name="Segnaposto piè di pagina 4">
            <a:extLst>
              <a:ext uri="{FF2B5EF4-FFF2-40B4-BE49-F238E27FC236}">
                <a16:creationId xmlns:a16="http://schemas.microsoft.com/office/drawing/2014/main" id="{CC157B80-7A35-4596-9932-A2345D0A13C8}"/>
              </a:ext>
            </a:extLst>
          </p:cNvPr>
          <p:cNvSpPr>
            <a:spLocks noGrp="1"/>
          </p:cNvSpPr>
          <p:nvPr>
            <p:ph type="ftr" sz="quarter" idx="11"/>
          </p:nvPr>
        </p:nvSpPr>
        <p:spPr/>
        <p:txBody>
          <a:bodyPr/>
          <a:lstStyle/>
          <a:p>
            <a:r>
              <a:rPr lang="en-GB"/>
              <a:t>SE2 - Group F @ PoliTo</a:t>
            </a:r>
          </a:p>
        </p:txBody>
      </p:sp>
      <p:sp>
        <p:nvSpPr>
          <p:cNvPr id="6" name="Segnaposto numero diapositiva 5">
            <a:extLst>
              <a:ext uri="{FF2B5EF4-FFF2-40B4-BE49-F238E27FC236}">
                <a16:creationId xmlns:a16="http://schemas.microsoft.com/office/drawing/2014/main" id="{DBC2BD78-B099-4E71-996A-E359867810D8}"/>
              </a:ext>
            </a:extLst>
          </p:cNvPr>
          <p:cNvSpPr>
            <a:spLocks noGrp="1"/>
          </p:cNvSpPr>
          <p:nvPr>
            <p:ph type="sldNum" sz="quarter" idx="12"/>
          </p:nvPr>
        </p:nvSpPr>
        <p:spPr/>
        <p:txBody>
          <a:bodyPr/>
          <a:lstStyle/>
          <a:p>
            <a:fld id="{52668C98-20E0-457A-B46B-012B69A69216}" type="slidenum">
              <a:rPr lang="en-GB" smtClean="0"/>
              <a:t>20</a:t>
            </a:fld>
            <a:endParaRPr lang="en-GB"/>
          </a:p>
        </p:txBody>
      </p:sp>
    </p:spTree>
    <p:extLst>
      <p:ext uri="{BB962C8B-B14F-4D97-AF65-F5344CB8AC3E}">
        <p14:creationId xmlns:p14="http://schemas.microsoft.com/office/powerpoint/2010/main" val="8577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3.3 Goal achieved</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21</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a:latin typeface="Arial Nova Cond"/>
                <a:cs typeface="Calibri"/>
              </a:rPr>
              <a:t>For the first time we were able to complete the tasks a few days in advance, being able to exploit the last days for visual testing of the whole application and demo preparation.</a:t>
            </a:r>
            <a:endParaRPr lang="it-IT" dirty="0"/>
          </a:p>
          <a:p>
            <a:pPr marL="200660" lvl="1" indent="0" algn="just">
              <a:buNone/>
            </a:pPr>
            <a:endParaRPr lang="en-GB" sz="2600" dirty="0">
              <a:latin typeface="Arial Nova Cond"/>
              <a:cs typeface="Calibri"/>
            </a:endParaRPr>
          </a:p>
          <a:p>
            <a:pPr marL="200660" lvl="1" indent="0" algn="just">
              <a:buNone/>
            </a:pPr>
            <a:r>
              <a:rPr lang="en-GB" sz="2600" dirty="0">
                <a:latin typeface="Arial Nova Cond"/>
                <a:cs typeface="Calibri"/>
              </a:rPr>
              <a:t>This was made possible by the continuous interactions that allowed us to proceed in a synchronized way, getting fast feedback and quick suggestions.</a:t>
            </a:r>
          </a:p>
          <a:p>
            <a:endParaRPr lang="it-IT">
              <a:cs typeface="Calibri"/>
            </a:endParaRPr>
          </a:p>
        </p:txBody>
      </p:sp>
    </p:spTree>
    <p:extLst>
      <p:ext uri="{BB962C8B-B14F-4D97-AF65-F5344CB8AC3E}">
        <p14:creationId xmlns:p14="http://schemas.microsoft.com/office/powerpoint/2010/main" val="26281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3.4 Failed goals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22</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r>
              <a:rPr lang="it-IT" sz="2600" dirty="0" err="1">
                <a:latin typeface="Arial Nova Cond"/>
                <a:cs typeface="Calibri"/>
              </a:rPr>
              <a:t>Having</a:t>
            </a:r>
            <a:r>
              <a:rPr lang="it-IT" sz="2600" dirty="0">
                <a:latin typeface="Arial Nova Cond"/>
                <a:cs typeface="Calibri"/>
              </a:rPr>
              <a:t> a </a:t>
            </a:r>
            <a:r>
              <a:rPr lang="it-IT" sz="2600" dirty="0" err="1">
                <a:latin typeface="Arial Nova Cond"/>
                <a:cs typeface="Calibri"/>
              </a:rPr>
              <a:t>functioning</a:t>
            </a:r>
            <a:r>
              <a:rPr lang="it-IT" sz="2600" dirty="0">
                <a:latin typeface="Arial Nova Cond"/>
                <a:cs typeface="Calibri"/>
              </a:rPr>
              <a:t> </a:t>
            </a:r>
            <a:r>
              <a:rPr lang="it-IT" sz="2600" dirty="0" err="1">
                <a:latin typeface="Arial Nova Cond"/>
                <a:cs typeface="Calibri"/>
              </a:rPr>
              <a:t>application</a:t>
            </a:r>
            <a:r>
              <a:rPr lang="it-IT" sz="2600" dirty="0">
                <a:latin typeface="Arial Nova Cond"/>
                <a:cs typeface="Calibri"/>
              </a:rPr>
              <a:t> some days </a:t>
            </a:r>
            <a:r>
              <a:rPr lang="it-IT" sz="2600" dirty="0" err="1">
                <a:latin typeface="Arial Nova Cond"/>
                <a:cs typeface="Calibri"/>
              </a:rPr>
              <a:t>before</a:t>
            </a:r>
            <a:r>
              <a:rPr lang="it-IT" sz="2600" dirty="0">
                <a:latin typeface="Arial Nova Cond"/>
                <a:cs typeface="Calibri"/>
              </a:rPr>
              <a:t> the demo: </a:t>
            </a:r>
            <a:r>
              <a:rPr lang="it-IT" sz="2600" dirty="0" err="1">
                <a:latin typeface="Arial Nova Cond"/>
                <a:cs typeface="Calibri"/>
              </a:rPr>
              <a:t>even</a:t>
            </a:r>
            <a:r>
              <a:rPr lang="it-IT" sz="2600" dirty="0">
                <a:latin typeface="Arial Nova Cond"/>
                <a:cs typeface="Calibri"/>
              </a:rPr>
              <a:t> </a:t>
            </a:r>
            <a:r>
              <a:rPr lang="it-IT" sz="2600" dirty="0" err="1">
                <a:latin typeface="Arial Nova Cond"/>
                <a:cs typeface="Calibri"/>
              </a:rPr>
              <a:t>if</a:t>
            </a:r>
            <a:r>
              <a:rPr lang="it-IT" sz="2600" dirty="0">
                <a:latin typeface="Arial Nova Cond"/>
                <a:cs typeface="Calibri"/>
              </a:rPr>
              <a:t> the stories </a:t>
            </a:r>
            <a:r>
              <a:rPr lang="it-IT" sz="2600" dirty="0" err="1">
                <a:latin typeface="Arial Nova Cond"/>
                <a:cs typeface="Calibri"/>
              </a:rPr>
              <a:t>were</a:t>
            </a:r>
            <a:r>
              <a:rPr lang="it-IT" sz="2600" dirty="0">
                <a:latin typeface="Arial Nova Cond"/>
                <a:cs typeface="Calibri"/>
              </a:rPr>
              <a:t> </a:t>
            </a:r>
            <a:r>
              <a:rPr lang="it-IT" sz="2600" dirty="0" err="1">
                <a:latin typeface="Arial Nova Cond"/>
                <a:cs typeface="Calibri"/>
              </a:rPr>
              <a:t>completed</a:t>
            </a:r>
            <a:r>
              <a:rPr lang="it-IT" sz="2600" dirty="0">
                <a:latin typeface="Arial Nova Cond"/>
                <a:cs typeface="Calibri"/>
              </a:rPr>
              <a:t> in </a:t>
            </a:r>
            <a:r>
              <a:rPr lang="it-IT" sz="2600" dirty="0" err="1">
                <a:latin typeface="Arial Nova Cond"/>
                <a:cs typeface="Calibri"/>
              </a:rPr>
              <a:t>advance</a:t>
            </a:r>
            <a:r>
              <a:rPr lang="it-IT" sz="2600" dirty="0">
                <a:latin typeface="Arial Nova Cond"/>
                <a:cs typeface="Calibri"/>
              </a:rPr>
              <a:t>, </a:t>
            </a:r>
            <a:r>
              <a:rPr lang="it-IT" sz="2600" dirty="0" err="1">
                <a:latin typeface="Arial Nova Cond"/>
                <a:cs typeface="Calibri"/>
              </a:rPr>
              <a:t>we</a:t>
            </a:r>
            <a:r>
              <a:rPr lang="it-IT" sz="2600" dirty="0">
                <a:latin typeface="Arial Nova Cond"/>
                <a:cs typeface="Calibri"/>
              </a:rPr>
              <a:t> </a:t>
            </a:r>
            <a:r>
              <a:rPr lang="it-IT" sz="2600" dirty="0" err="1">
                <a:latin typeface="Arial Nova Cond"/>
                <a:cs typeface="Calibri"/>
              </a:rPr>
              <a:t>did</a:t>
            </a:r>
            <a:r>
              <a:rPr lang="it-IT" sz="2600" dirty="0">
                <a:latin typeface="Arial Nova Cond"/>
                <a:cs typeface="Calibri"/>
              </a:rPr>
              <a:t> </a:t>
            </a:r>
            <a:r>
              <a:rPr lang="it-IT" sz="2600" dirty="0" err="1">
                <a:latin typeface="Arial Nova Cond"/>
                <a:cs typeface="Calibri"/>
              </a:rPr>
              <a:t>not</a:t>
            </a:r>
            <a:r>
              <a:rPr lang="it-IT" sz="2600" dirty="0">
                <a:latin typeface="Arial Nova Cond"/>
                <a:cs typeface="Calibri"/>
              </a:rPr>
              <a:t> test the </a:t>
            </a:r>
            <a:r>
              <a:rPr lang="it-IT" sz="2600" dirty="0" err="1">
                <a:latin typeface="Arial Nova Cond"/>
                <a:cs typeface="Calibri"/>
              </a:rPr>
              <a:t>whole</a:t>
            </a:r>
            <a:r>
              <a:rPr lang="it-IT" sz="2600" dirty="0">
                <a:latin typeface="Arial Nova Cond"/>
                <a:cs typeface="Calibri"/>
              </a:rPr>
              <a:t> system </a:t>
            </a:r>
            <a:r>
              <a:rPr lang="it-IT" sz="2600" dirty="0" err="1">
                <a:latin typeface="Arial Nova Cond"/>
                <a:cs typeface="Calibri"/>
              </a:rPr>
              <a:t>until</a:t>
            </a:r>
            <a:r>
              <a:rPr lang="it-IT" sz="2600" dirty="0">
                <a:latin typeface="Arial Nova Cond"/>
                <a:cs typeface="Calibri"/>
              </a:rPr>
              <a:t> a </a:t>
            </a:r>
            <a:r>
              <a:rPr lang="it-IT" sz="2600" dirty="0" err="1">
                <a:latin typeface="Arial Nova Cond"/>
                <a:cs typeface="Calibri"/>
              </a:rPr>
              <a:t>few</a:t>
            </a:r>
            <a:r>
              <a:rPr lang="it-IT" sz="2600" dirty="0">
                <a:latin typeface="Arial Nova Cond"/>
                <a:cs typeface="Calibri"/>
              </a:rPr>
              <a:t> days </a:t>
            </a:r>
            <a:r>
              <a:rPr lang="it-IT" sz="2600" dirty="0" err="1">
                <a:latin typeface="Arial Nova Cond"/>
                <a:cs typeface="Calibri"/>
              </a:rPr>
              <a:t>before</a:t>
            </a:r>
            <a:r>
              <a:rPr lang="it-IT" sz="2600" dirty="0">
                <a:latin typeface="Arial Nova Cond"/>
                <a:cs typeface="Calibri"/>
              </a:rPr>
              <a:t> the </a:t>
            </a:r>
            <a:r>
              <a:rPr lang="it-IT" sz="2600" dirty="0" err="1">
                <a:latin typeface="Arial Nova Cond"/>
                <a:cs typeface="Calibri"/>
              </a:rPr>
              <a:t>demonstration</a:t>
            </a:r>
            <a:r>
              <a:rPr lang="it-IT" sz="2600" dirty="0">
                <a:latin typeface="Arial Nova Cond"/>
                <a:cs typeface="Calibri"/>
              </a:rPr>
              <a:t>.</a:t>
            </a:r>
          </a:p>
          <a:p>
            <a:r>
              <a:rPr lang="it-IT" sz="2600" dirty="0">
                <a:latin typeface="Arial Nova Cond"/>
                <a:cs typeface="Calibri"/>
              </a:rPr>
              <a:t>Stories, </a:t>
            </a:r>
            <a:r>
              <a:rPr lang="it-IT" sz="2600" dirty="0" err="1">
                <a:latin typeface="Arial Nova Cond"/>
                <a:cs typeface="Calibri"/>
              </a:rPr>
              <a:t>even</a:t>
            </a:r>
            <a:r>
              <a:rPr lang="it-IT" sz="2600" dirty="0">
                <a:latin typeface="Arial Nova Cond"/>
                <a:cs typeface="Calibri"/>
              </a:rPr>
              <a:t> </a:t>
            </a:r>
            <a:r>
              <a:rPr lang="it-IT" sz="2600" dirty="0" err="1">
                <a:latin typeface="Arial Nova Cond"/>
                <a:cs typeface="Calibri"/>
              </a:rPr>
              <a:t>if</a:t>
            </a:r>
            <a:r>
              <a:rPr lang="it-IT" sz="2600" dirty="0">
                <a:latin typeface="Arial Nova Cond"/>
                <a:cs typeface="Calibri"/>
              </a:rPr>
              <a:t> </a:t>
            </a:r>
            <a:r>
              <a:rPr lang="it-IT" sz="2600" dirty="0" err="1">
                <a:latin typeface="Arial Nova Cond"/>
                <a:cs typeface="Calibri"/>
              </a:rPr>
              <a:t>completed</a:t>
            </a:r>
            <a:r>
              <a:rPr lang="it-IT" sz="2600" dirty="0">
                <a:latin typeface="Arial Nova Cond"/>
                <a:cs typeface="Calibri"/>
              </a:rPr>
              <a:t>, </a:t>
            </a:r>
            <a:r>
              <a:rPr lang="it-IT" sz="2600" dirty="0" err="1">
                <a:latin typeface="Arial Nova Cond"/>
                <a:cs typeface="Calibri"/>
              </a:rPr>
              <a:t>were</a:t>
            </a:r>
            <a:r>
              <a:rPr lang="it-IT" sz="2600" dirty="0">
                <a:latin typeface="Arial Nova Cond"/>
                <a:cs typeface="Calibri"/>
              </a:rPr>
              <a:t> </a:t>
            </a:r>
            <a:r>
              <a:rPr lang="it-IT" sz="2600" dirty="0" err="1">
                <a:latin typeface="Arial Nova Cond"/>
                <a:cs typeface="Calibri"/>
              </a:rPr>
              <a:t>not</a:t>
            </a:r>
            <a:r>
              <a:rPr lang="it-IT" sz="2600" dirty="0">
                <a:latin typeface="Arial Nova Cond"/>
                <a:cs typeface="Calibri"/>
              </a:rPr>
              <a:t> </a:t>
            </a:r>
            <a:r>
              <a:rPr lang="it-IT" sz="2600" dirty="0" err="1">
                <a:latin typeface="Arial Nova Cond"/>
                <a:cs typeface="Calibri"/>
              </a:rPr>
              <a:t>working</a:t>
            </a:r>
            <a:r>
              <a:rPr lang="it-IT" sz="2600" dirty="0">
                <a:latin typeface="Arial Nova Cond"/>
                <a:cs typeface="Calibri"/>
              </a:rPr>
              <a:t> </a:t>
            </a:r>
            <a:r>
              <a:rPr lang="it-IT" sz="2600" dirty="0" err="1">
                <a:latin typeface="Arial Nova Cond"/>
                <a:cs typeface="Calibri"/>
              </a:rPr>
              <a:t>properly</a:t>
            </a:r>
            <a:r>
              <a:rPr lang="it-IT" sz="2600" dirty="0">
                <a:latin typeface="Arial Nova Cond"/>
                <a:cs typeface="Calibri"/>
              </a:rPr>
              <a:t> </a:t>
            </a:r>
            <a:r>
              <a:rPr lang="it-IT" sz="2600" dirty="0" err="1">
                <a:latin typeface="Arial Nova Cond"/>
                <a:cs typeface="Calibri"/>
              </a:rPr>
              <a:t>together</a:t>
            </a:r>
            <a:r>
              <a:rPr lang="it-IT" sz="2600" dirty="0">
                <a:latin typeface="Arial Nova Cond"/>
                <a:cs typeface="Calibri"/>
              </a:rPr>
              <a:t> and the </a:t>
            </a:r>
            <a:r>
              <a:rPr lang="it-IT" sz="2600" dirty="0" err="1">
                <a:latin typeface="Arial Nova Cond"/>
                <a:cs typeface="Calibri"/>
              </a:rPr>
              <a:t>behaviour</a:t>
            </a:r>
            <a:r>
              <a:rPr lang="it-IT" sz="2600" dirty="0">
                <a:latin typeface="Arial Nova Cond"/>
                <a:cs typeface="Calibri"/>
              </a:rPr>
              <a:t> </a:t>
            </a:r>
            <a:r>
              <a:rPr lang="it-IT" sz="2600" dirty="0" err="1">
                <a:latin typeface="Arial Nova Cond"/>
                <a:cs typeface="Calibri"/>
              </a:rPr>
              <a:t>was</a:t>
            </a:r>
            <a:r>
              <a:rPr lang="it-IT" sz="2600" dirty="0">
                <a:latin typeface="Arial Nova Cond"/>
                <a:cs typeface="Calibri"/>
              </a:rPr>
              <a:t> </a:t>
            </a:r>
            <a:r>
              <a:rPr lang="it-IT" sz="2600" dirty="0" err="1">
                <a:latin typeface="Arial Nova Cond"/>
                <a:cs typeface="Calibri"/>
              </a:rPr>
              <a:t>not</a:t>
            </a:r>
            <a:r>
              <a:rPr lang="it-IT" sz="2600" dirty="0">
                <a:latin typeface="Arial Nova Cond"/>
                <a:cs typeface="Calibri"/>
              </a:rPr>
              <a:t> the </a:t>
            </a:r>
            <a:r>
              <a:rPr lang="it-IT" sz="2600" dirty="0" err="1">
                <a:latin typeface="Arial Nova Cond"/>
                <a:cs typeface="Calibri"/>
              </a:rPr>
              <a:t>same</a:t>
            </a:r>
            <a:r>
              <a:rPr lang="it-IT" sz="2600" dirty="0">
                <a:latin typeface="Arial Nova Cond"/>
                <a:cs typeface="Calibri"/>
              </a:rPr>
              <a:t> on </a:t>
            </a:r>
            <a:r>
              <a:rPr lang="it-IT" sz="2600" dirty="0" err="1">
                <a:latin typeface="Arial Nova Cond"/>
                <a:cs typeface="Calibri"/>
              </a:rPr>
              <a:t>different</a:t>
            </a:r>
            <a:r>
              <a:rPr lang="it-IT" sz="2600" dirty="0">
                <a:latin typeface="Arial Nova Cond"/>
                <a:cs typeface="Calibri"/>
              </a:rPr>
              <a:t> </a:t>
            </a:r>
            <a:r>
              <a:rPr lang="it-IT" sz="2600" dirty="0" err="1">
                <a:latin typeface="Arial Nova Cond"/>
                <a:cs typeface="Calibri"/>
              </a:rPr>
              <a:t>operating</a:t>
            </a:r>
            <a:r>
              <a:rPr lang="it-IT" sz="2600" dirty="0">
                <a:latin typeface="Arial Nova Cond"/>
                <a:cs typeface="Calibri"/>
              </a:rPr>
              <a:t> systems.</a:t>
            </a:r>
          </a:p>
        </p:txBody>
      </p:sp>
    </p:spTree>
    <p:extLst>
      <p:ext uri="{BB962C8B-B14F-4D97-AF65-F5344CB8AC3E}">
        <p14:creationId xmlns:p14="http://schemas.microsoft.com/office/powerpoint/2010/main" val="40893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3.5 Improvements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23</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0" indent="0">
              <a:buNone/>
            </a:pPr>
            <a:r>
              <a:rPr lang="it-IT" sz="2600" dirty="0" err="1">
                <a:latin typeface="Arial Nova Cond"/>
                <a:cs typeface="Calibri"/>
              </a:rPr>
              <a:t>Referring</a:t>
            </a:r>
            <a:r>
              <a:rPr lang="it-IT" sz="2600" dirty="0">
                <a:latin typeface="Arial Nova Cond"/>
                <a:cs typeface="Calibri"/>
              </a:rPr>
              <a:t> to the </a:t>
            </a:r>
            <a:r>
              <a:rPr lang="it-IT" sz="2600" dirty="0" err="1">
                <a:latin typeface="Arial Nova Cond"/>
                <a:cs typeface="Calibri"/>
              </a:rPr>
              <a:t>previous</a:t>
            </a:r>
            <a:r>
              <a:rPr lang="it-IT" sz="2600" dirty="0">
                <a:latin typeface="Arial Nova Cond"/>
                <a:cs typeface="Calibri"/>
              </a:rPr>
              <a:t> slide, the </a:t>
            </a:r>
            <a:r>
              <a:rPr lang="it-IT" sz="2600" dirty="0" err="1">
                <a:latin typeface="Arial Nova Cond"/>
                <a:cs typeface="Calibri"/>
              </a:rPr>
              <a:t>main</a:t>
            </a:r>
            <a:r>
              <a:rPr lang="it-IT" sz="2600" dirty="0">
                <a:latin typeface="Arial Nova Cond"/>
                <a:cs typeface="Calibri"/>
              </a:rPr>
              <a:t> </a:t>
            </a:r>
            <a:r>
              <a:rPr lang="it-IT" sz="2600" dirty="0" err="1">
                <a:latin typeface="Arial Nova Cond"/>
                <a:cs typeface="Calibri"/>
              </a:rPr>
              <a:t>solution</a:t>
            </a:r>
            <a:r>
              <a:rPr lang="it-IT" sz="2600" dirty="0">
                <a:latin typeface="Arial Nova Cond"/>
                <a:cs typeface="Calibri"/>
              </a:rPr>
              <a:t> </a:t>
            </a:r>
            <a:r>
              <a:rPr lang="it-IT" sz="2600" dirty="0" err="1">
                <a:latin typeface="Arial Nova Cond"/>
                <a:cs typeface="Calibri"/>
              </a:rPr>
              <a:t>is</a:t>
            </a:r>
            <a:r>
              <a:rPr lang="it-IT" sz="2600" dirty="0">
                <a:latin typeface="Arial Nova Cond"/>
                <a:cs typeface="Calibri"/>
              </a:rPr>
              <a:t> to use Docker container to </a:t>
            </a:r>
            <a:r>
              <a:rPr lang="it-IT" sz="2600" dirty="0" err="1">
                <a:latin typeface="Arial Nova Cond"/>
                <a:cs typeface="Calibri"/>
              </a:rPr>
              <a:t>try</a:t>
            </a:r>
            <a:r>
              <a:rPr lang="it-IT" sz="2600" dirty="0">
                <a:latin typeface="Arial Nova Cond"/>
                <a:cs typeface="Calibri"/>
              </a:rPr>
              <a:t> the </a:t>
            </a:r>
            <a:r>
              <a:rPr lang="it-IT" sz="2600" dirty="0" err="1">
                <a:latin typeface="Arial Nova Cond"/>
                <a:cs typeface="Calibri"/>
              </a:rPr>
              <a:t>application</a:t>
            </a:r>
            <a:r>
              <a:rPr lang="it-IT" sz="2600" dirty="0">
                <a:latin typeface="Arial Nova Cond"/>
                <a:cs typeface="Calibri"/>
              </a:rPr>
              <a:t> </a:t>
            </a:r>
            <a:r>
              <a:rPr lang="it-IT" sz="2600" dirty="0" err="1">
                <a:latin typeface="Arial Nova Cond"/>
                <a:cs typeface="Calibri"/>
              </a:rPr>
              <a:t>before</a:t>
            </a:r>
            <a:r>
              <a:rPr lang="it-IT" sz="2600" dirty="0">
                <a:latin typeface="Arial Nova Cond"/>
                <a:cs typeface="Calibri"/>
              </a:rPr>
              <a:t> the demo, </a:t>
            </a:r>
            <a:r>
              <a:rPr lang="it-IT" sz="2600" dirty="0" err="1">
                <a:latin typeface="Arial Nova Cond"/>
                <a:cs typeface="Calibri"/>
              </a:rPr>
              <a:t>as</a:t>
            </a:r>
            <a:r>
              <a:rPr lang="it-IT" sz="2600" dirty="0">
                <a:latin typeface="Arial Nova Cond"/>
                <a:cs typeface="Calibri"/>
              </a:rPr>
              <a:t> </a:t>
            </a:r>
            <a:r>
              <a:rPr lang="it-IT" sz="2600" dirty="0" err="1">
                <a:latin typeface="Arial Nova Cond"/>
                <a:cs typeface="Calibri"/>
              </a:rPr>
              <a:t>suggested</a:t>
            </a:r>
            <a:r>
              <a:rPr lang="it-IT" sz="2600" dirty="0">
                <a:latin typeface="Arial Nova Cond"/>
                <a:cs typeface="Calibri"/>
              </a:rPr>
              <a:t> in the </a:t>
            </a:r>
            <a:r>
              <a:rPr lang="it-IT" sz="2600" dirty="0" err="1">
                <a:latin typeface="Arial Nova Cond"/>
                <a:cs typeface="Calibri"/>
              </a:rPr>
              <a:t>course</a:t>
            </a:r>
            <a:r>
              <a:rPr lang="it-IT" sz="2600" dirty="0">
                <a:latin typeface="Arial Nova Cond"/>
                <a:cs typeface="Calibri"/>
              </a:rPr>
              <a:t>.</a:t>
            </a:r>
          </a:p>
          <a:p>
            <a:pPr marL="0" indent="0">
              <a:buNone/>
            </a:pPr>
            <a:r>
              <a:rPr lang="it-IT" sz="2600" dirty="0">
                <a:latin typeface="Arial Nova Cond"/>
                <a:cs typeface="Calibri"/>
              </a:rPr>
              <a:t>In </a:t>
            </a:r>
            <a:r>
              <a:rPr lang="it-IT" sz="2600" err="1">
                <a:latin typeface="Arial Nova Cond"/>
                <a:cs typeface="Calibri"/>
              </a:rPr>
              <a:t>this</a:t>
            </a:r>
            <a:r>
              <a:rPr lang="it-IT" sz="2600" dirty="0">
                <a:latin typeface="Arial Nova Cond"/>
                <a:cs typeface="Calibri"/>
              </a:rPr>
              <a:t> way </a:t>
            </a:r>
            <a:r>
              <a:rPr lang="it-IT" sz="2600" err="1">
                <a:latin typeface="Arial Nova Cond"/>
                <a:cs typeface="Calibri"/>
              </a:rPr>
              <a:t>we</a:t>
            </a:r>
            <a:r>
              <a:rPr lang="it-IT" sz="2600" dirty="0">
                <a:latin typeface="Arial Nova Cond"/>
                <a:cs typeface="Calibri"/>
              </a:rPr>
              <a:t> can be </a:t>
            </a:r>
            <a:r>
              <a:rPr lang="it-IT" sz="2600" err="1">
                <a:latin typeface="Arial Nova Cond"/>
                <a:cs typeface="Calibri"/>
              </a:rPr>
              <a:t>sure</a:t>
            </a:r>
            <a:r>
              <a:rPr lang="it-IT" sz="2600" dirty="0">
                <a:latin typeface="Arial Nova Cond"/>
                <a:cs typeface="Calibri"/>
              </a:rPr>
              <a:t> </a:t>
            </a:r>
            <a:r>
              <a:rPr lang="it-IT" sz="2600" err="1">
                <a:latin typeface="Arial Nova Cond"/>
                <a:cs typeface="Calibri"/>
              </a:rPr>
              <a:t>that</a:t>
            </a:r>
            <a:r>
              <a:rPr lang="it-IT" sz="2600" dirty="0">
                <a:latin typeface="Arial Nova Cond"/>
                <a:cs typeface="Calibri"/>
              </a:rPr>
              <a:t> </a:t>
            </a:r>
            <a:r>
              <a:rPr lang="it-IT" sz="2600" err="1">
                <a:latin typeface="Arial Nova Cond"/>
                <a:cs typeface="Calibri"/>
              </a:rPr>
              <a:t>everything</a:t>
            </a:r>
            <a:r>
              <a:rPr lang="it-IT" sz="2600" dirty="0">
                <a:latin typeface="Arial Nova Cond"/>
                <a:cs typeface="Calibri"/>
              </a:rPr>
              <a:t> </a:t>
            </a:r>
            <a:r>
              <a:rPr lang="it-IT" sz="2600" err="1">
                <a:latin typeface="Arial Nova Cond"/>
                <a:cs typeface="Calibri"/>
              </a:rPr>
              <a:t>is</a:t>
            </a:r>
            <a:r>
              <a:rPr lang="it-IT" sz="2600" dirty="0">
                <a:latin typeface="Arial Nova Cond"/>
                <a:cs typeface="Calibri"/>
              </a:rPr>
              <a:t> fine and the </a:t>
            </a:r>
            <a:r>
              <a:rPr lang="it-IT" sz="2600" err="1">
                <a:latin typeface="Arial Nova Cond"/>
                <a:cs typeface="Calibri"/>
              </a:rPr>
              <a:t>application</a:t>
            </a:r>
            <a:r>
              <a:rPr lang="it-IT" sz="2600" dirty="0">
                <a:latin typeface="Arial Nova Cond"/>
                <a:cs typeface="Calibri"/>
              </a:rPr>
              <a:t> </a:t>
            </a:r>
            <a:r>
              <a:rPr lang="it-IT" sz="2600" err="1">
                <a:latin typeface="Arial Nova Cond"/>
                <a:cs typeface="Calibri"/>
              </a:rPr>
              <a:t>behaviour</a:t>
            </a:r>
            <a:r>
              <a:rPr lang="it-IT" sz="2600" dirty="0">
                <a:latin typeface="Arial Nova Cond"/>
                <a:cs typeface="Calibri"/>
              </a:rPr>
              <a:t> </a:t>
            </a:r>
            <a:r>
              <a:rPr lang="it-IT" sz="2600" err="1">
                <a:latin typeface="Arial Nova Cond"/>
                <a:cs typeface="Calibri"/>
              </a:rPr>
              <a:t>is</a:t>
            </a:r>
            <a:r>
              <a:rPr lang="it-IT" sz="2600" dirty="0">
                <a:latin typeface="Arial Nova Cond"/>
                <a:cs typeface="Calibri"/>
              </a:rPr>
              <a:t> the one </a:t>
            </a:r>
            <a:r>
              <a:rPr lang="it-IT" sz="2600" err="1">
                <a:latin typeface="Arial Nova Cond"/>
                <a:cs typeface="Calibri"/>
              </a:rPr>
              <a:t>expected</a:t>
            </a:r>
            <a:r>
              <a:rPr lang="it-IT" sz="2600" dirty="0">
                <a:latin typeface="Arial Nova Cond"/>
                <a:cs typeface="Calibri"/>
              </a:rPr>
              <a:t> in the target </a:t>
            </a:r>
            <a:r>
              <a:rPr lang="it-IT" sz="2600" err="1">
                <a:latin typeface="Arial Nova Cond"/>
                <a:cs typeface="Calibri"/>
              </a:rPr>
              <a:t>operating</a:t>
            </a:r>
            <a:r>
              <a:rPr lang="it-IT" sz="2600" dirty="0">
                <a:latin typeface="Arial Nova Cond"/>
                <a:cs typeface="Calibri"/>
              </a:rPr>
              <a:t> system.</a:t>
            </a:r>
          </a:p>
        </p:txBody>
      </p:sp>
    </p:spTree>
    <p:extLst>
      <p:ext uri="{BB962C8B-B14F-4D97-AF65-F5344CB8AC3E}">
        <p14:creationId xmlns:p14="http://schemas.microsoft.com/office/powerpoint/2010/main" val="21793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3.6 What we are proud of</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24</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383540" lvl="1" algn="just"/>
            <a:r>
              <a:rPr lang="it-IT" sz="2600" dirty="0" err="1">
                <a:ea typeface="+mn-lt"/>
                <a:cs typeface="+mn-lt"/>
              </a:rPr>
              <a:t>Improved</a:t>
            </a:r>
            <a:r>
              <a:rPr lang="it-IT" sz="2600" dirty="0">
                <a:ea typeface="+mn-lt"/>
                <a:cs typeface="+mn-lt"/>
              </a:rPr>
              <a:t> technical </a:t>
            </a:r>
            <a:r>
              <a:rPr lang="it-IT" sz="2600" dirty="0" err="1">
                <a:ea typeface="+mn-lt"/>
                <a:cs typeface="+mn-lt"/>
              </a:rPr>
              <a:t>abilities</a:t>
            </a:r>
            <a:r>
              <a:rPr lang="it-IT" sz="2600" dirty="0">
                <a:ea typeface="+mn-lt"/>
                <a:cs typeface="+mn-lt"/>
              </a:rPr>
              <a:t> in </a:t>
            </a:r>
            <a:r>
              <a:rPr lang="it-IT" sz="2600" dirty="0" err="1">
                <a:ea typeface="+mn-lt"/>
                <a:cs typeface="+mn-lt"/>
              </a:rPr>
              <a:t>both</a:t>
            </a:r>
            <a:r>
              <a:rPr lang="it-IT" sz="2600" dirty="0">
                <a:ea typeface="+mn-lt"/>
                <a:cs typeface="+mn-lt"/>
              </a:rPr>
              <a:t> writing code and reading code </a:t>
            </a:r>
            <a:r>
              <a:rPr lang="it-IT" sz="2600" dirty="0" err="1">
                <a:ea typeface="+mn-lt"/>
                <a:cs typeface="+mn-lt"/>
              </a:rPr>
              <a:t>written</a:t>
            </a:r>
            <a:r>
              <a:rPr lang="it-IT" sz="2600" dirty="0">
                <a:ea typeface="+mn-lt"/>
                <a:cs typeface="+mn-lt"/>
              </a:rPr>
              <a:t> by </a:t>
            </a:r>
            <a:r>
              <a:rPr lang="it-IT" sz="2600" dirty="0" err="1">
                <a:ea typeface="+mn-lt"/>
                <a:cs typeface="+mn-lt"/>
              </a:rPr>
              <a:t>someone</a:t>
            </a:r>
            <a:r>
              <a:rPr lang="it-IT" sz="2600" dirty="0">
                <a:ea typeface="+mn-lt"/>
                <a:cs typeface="+mn-lt"/>
              </a:rPr>
              <a:t> else. </a:t>
            </a:r>
            <a:endParaRPr lang="it-IT" dirty="0"/>
          </a:p>
          <a:p>
            <a:pPr marL="383540" lvl="1" algn="just"/>
            <a:endParaRPr lang="it-IT" sz="2600" dirty="0">
              <a:ea typeface="+mn-lt"/>
              <a:cs typeface="+mn-lt"/>
            </a:endParaRPr>
          </a:p>
          <a:p>
            <a:pPr marL="383540" lvl="1" algn="just"/>
            <a:r>
              <a:rPr lang="it-IT" sz="2600" dirty="0" err="1">
                <a:ea typeface="+mn-lt"/>
                <a:cs typeface="+mn-lt"/>
              </a:rPr>
              <a:t>Ability</a:t>
            </a:r>
            <a:r>
              <a:rPr lang="it-IT" sz="2600" dirty="0">
                <a:ea typeface="+mn-lt"/>
                <a:cs typeface="+mn-lt"/>
              </a:rPr>
              <a:t> of </a:t>
            </a:r>
            <a:r>
              <a:rPr lang="it-IT" sz="2600" dirty="0" err="1">
                <a:ea typeface="+mn-lt"/>
                <a:cs typeface="+mn-lt"/>
              </a:rPr>
              <a:t>working</a:t>
            </a:r>
            <a:r>
              <a:rPr lang="it-IT" sz="2600" dirty="0">
                <a:ea typeface="+mn-lt"/>
                <a:cs typeface="+mn-lt"/>
              </a:rPr>
              <a:t> </a:t>
            </a:r>
            <a:r>
              <a:rPr lang="it-IT" sz="2600" dirty="0" err="1">
                <a:ea typeface="+mn-lt"/>
                <a:cs typeface="+mn-lt"/>
              </a:rPr>
              <a:t>together</a:t>
            </a:r>
            <a:r>
              <a:rPr lang="it-IT" sz="2600" dirty="0">
                <a:ea typeface="+mn-lt"/>
                <a:cs typeface="+mn-lt"/>
              </a:rPr>
              <a:t> </a:t>
            </a:r>
            <a:r>
              <a:rPr lang="it-IT" sz="2600" dirty="0" err="1">
                <a:ea typeface="+mn-lt"/>
                <a:cs typeface="+mn-lt"/>
              </a:rPr>
              <a:t>as</a:t>
            </a:r>
            <a:r>
              <a:rPr lang="it-IT" sz="2600" dirty="0">
                <a:ea typeface="+mn-lt"/>
                <a:cs typeface="+mn-lt"/>
              </a:rPr>
              <a:t> a team, </a:t>
            </a:r>
            <a:r>
              <a:rPr lang="it-IT" sz="2600" dirty="0" err="1">
                <a:ea typeface="+mn-lt"/>
                <a:cs typeface="+mn-lt"/>
              </a:rPr>
              <a:t>coordinating</a:t>
            </a:r>
            <a:r>
              <a:rPr lang="it-IT" sz="2600" dirty="0">
                <a:ea typeface="+mn-lt"/>
                <a:cs typeface="+mn-lt"/>
              </a:rPr>
              <a:t> the </a:t>
            </a:r>
            <a:r>
              <a:rPr lang="it-IT" sz="2600" dirty="0" err="1">
                <a:ea typeface="+mn-lt"/>
                <a:cs typeface="+mn-lt"/>
              </a:rPr>
              <a:t>development</a:t>
            </a:r>
            <a:r>
              <a:rPr lang="it-IT" sz="2600" dirty="0">
                <a:ea typeface="+mn-lt"/>
                <a:cs typeface="+mn-lt"/>
              </a:rPr>
              <a:t> and </a:t>
            </a:r>
            <a:r>
              <a:rPr lang="it-IT" sz="2600" dirty="0" err="1">
                <a:ea typeface="+mn-lt"/>
                <a:cs typeface="+mn-lt"/>
              </a:rPr>
              <a:t>helping</a:t>
            </a:r>
            <a:r>
              <a:rPr lang="it-IT" sz="2600" dirty="0">
                <a:ea typeface="+mn-lt"/>
                <a:cs typeface="+mn-lt"/>
              </a:rPr>
              <a:t> </a:t>
            </a:r>
            <a:r>
              <a:rPr lang="it-IT" sz="2600" dirty="0" err="1">
                <a:ea typeface="+mn-lt"/>
                <a:cs typeface="+mn-lt"/>
              </a:rPr>
              <a:t>each</a:t>
            </a:r>
            <a:r>
              <a:rPr lang="it-IT" sz="2600" dirty="0">
                <a:ea typeface="+mn-lt"/>
                <a:cs typeface="+mn-lt"/>
              </a:rPr>
              <a:t> </a:t>
            </a:r>
            <a:r>
              <a:rPr lang="it-IT" sz="2600" dirty="0" err="1">
                <a:ea typeface="+mn-lt"/>
                <a:cs typeface="+mn-lt"/>
              </a:rPr>
              <a:t>other</a:t>
            </a:r>
            <a:r>
              <a:rPr lang="it-IT" sz="2600" dirty="0">
                <a:ea typeface="+mn-lt"/>
                <a:cs typeface="+mn-lt"/>
              </a:rPr>
              <a:t>.</a:t>
            </a:r>
          </a:p>
          <a:p>
            <a:pPr marL="383540" lvl="1" algn="just"/>
            <a:endParaRPr lang="it-IT" sz="2600" dirty="0">
              <a:ea typeface="+mn-lt"/>
              <a:cs typeface="+mn-lt"/>
            </a:endParaRPr>
          </a:p>
          <a:p>
            <a:pPr marL="383540" lvl="1" algn="just"/>
            <a:endParaRPr lang="it-IT" sz="2600" dirty="0">
              <a:ea typeface="+mn-lt"/>
              <a:cs typeface="+mn-lt"/>
            </a:endParaRPr>
          </a:p>
          <a:p>
            <a:pPr marL="383540" lvl="1" algn="just"/>
            <a:endParaRPr lang="en-GB" sz="2600" dirty="0">
              <a:ea typeface="+mn-lt"/>
              <a:cs typeface="+mn-lt"/>
            </a:endParaRPr>
          </a:p>
          <a:p>
            <a:endParaRPr lang="it-IT" sz="2600" dirty="0">
              <a:ea typeface="+mn-lt"/>
              <a:cs typeface="+mn-lt"/>
            </a:endParaRPr>
          </a:p>
          <a:p>
            <a:pPr marL="383540" lvl="1" algn="just"/>
            <a:endParaRPr lang="it-IT" sz="2600" dirty="0">
              <a:cs typeface="Calibri"/>
            </a:endParaRPr>
          </a:p>
          <a:p>
            <a:pPr marL="383540" lvl="1" algn="just">
              <a:buNone/>
            </a:pPr>
            <a:endParaRPr lang="it-IT">
              <a:cs typeface="Calibri"/>
            </a:endParaRPr>
          </a:p>
        </p:txBody>
      </p:sp>
    </p:spTree>
    <p:extLst>
      <p:ext uri="{BB962C8B-B14F-4D97-AF65-F5344CB8AC3E}">
        <p14:creationId xmlns:p14="http://schemas.microsoft.com/office/powerpoint/2010/main" val="33165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3</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1015663"/>
          </a:xfrm>
          <a:prstGeom prst="rect">
            <a:avLst/>
          </a:prstGeom>
          <a:noFill/>
        </p:spPr>
        <p:txBody>
          <a:bodyPr wrap="square" rtlCol="0" anchor="t">
            <a:spAutoFit/>
          </a:bodyPr>
          <a:lstStyle/>
          <a:p>
            <a:pPr algn="ctr"/>
            <a:r>
              <a:rPr lang="it-IT" sz="6000" i="1">
                <a:solidFill>
                  <a:schemeClr val="bg2">
                    <a:lumMod val="10000"/>
                  </a:schemeClr>
                </a:solidFill>
                <a:latin typeface="Arial Nova Cond"/>
              </a:rPr>
              <a:t>1.1 Macro </a:t>
            </a:r>
            <a:r>
              <a:rPr lang="it-IT" sz="6000" i="1" err="1">
                <a:solidFill>
                  <a:schemeClr val="bg2">
                    <a:lumMod val="10000"/>
                  </a:schemeClr>
                </a:solidFill>
                <a:latin typeface="Arial Nova Cond"/>
              </a:rPr>
              <a:t>Statistics</a:t>
            </a:r>
            <a:endParaRPr lang="it-IT" err="1">
              <a:solidFill>
                <a:schemeClr val="bg2">
                  <a:lumMod val="10000"/>
                </a:schemeClr>
              </a:solidFill>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123522496"/>
              </p:ext>
            </p:extLst>
          </p:nvPr>
        </p:nvGraphicFramePr>
        <p:xfrm>
          <a:off x="2828940" y="1713527"/>
          <a:ext cx="6760164" cy="2384319"/>
        </p:xfrm>
        <a:graphic>
          <a:graphicData uri="http://schemas.openxmlformats.org/drawingml/2006/table">
            <a:tbl>
              <a:tblPr firstRow="1" bandRow="1">
                <a:tableStyleId>{00A15C55-8517-42AA-B614-E9B94910E393}</a:tableStyleId>
              </a:tblPr>
              <a:tblGrid>
                <a:gridCol w="2253388">
                  <a:extLst>
                    <a:ext uri="{9D8B030D-6E8A-4147-A177-3AD203B41FA5}">
                      <a16:colId xmlns:a16="http://schemas.microsoft.com/office/drawing/2014/main" val="1165557108"/>
                    </a:ext>
                  </a:extLst>
                </a:gridCol>
                <a:gridCol w="2253388">
                  <a:extLst>
                    <a:ext uri="{9D8B030D-6E8A-4147-A177-3AD203B41FA5}">
                      <a16:colId xmlns:a16="http://schemas.microsoft.com/office/drawing/2014/main" val="1148226482"/>
                    </a:ext>
                  </a:extLst>
                </a:gridCol>
                <a:gridCol w="2253388">
                  <a:extLst>
                    <a:ext uri="{9D8B030D-6E8A-4147-A177-3AD203B41FA5}">
                      <a16:colId xmlns:a16="http://schemas.microsoft.com/office/drawing/2014/main" val="4088717271"/>
                    </a:ext>
                  </a:extLst>
                </a:gridCol>
              </a:tblGrid>
              <a:tr h="794773">
                <a:tc>
                  <a:txBody>
                    <a:bodyPr/>
                    <a:lstStyle/>
                    <a:p>
                      <a:pPr algn="ctr"/>
                      <a:endParaRPr lang="en-GB" sz="2800">
                        <a:latin typeface="Arial Nova Cond" panose="020B0506020202020204" pitchFamily="34" charset="0"/>
                      </a:endParaRPr>
                    </a:p>
                  </a:txBody>
                  <a:tcPr anchor="ctr"/>
                </a:tc>
                <a:tc>
                  <a:txBody>
                    <a:bodyPr/>
                    <a:lstStyle/>
                    <a:p>
                      <a:pPr algn="ctr"/>
                      <a:r>
                        <a:rPr lang="en-GB" sz="2800" noProof="0"/>
                        <a:t>Committed</a:t>
                      </a:r>
                      <a:endParaRPr lang="en-GB" sz="2800" b="0">
                        <a:solidFill>
                          <a:schemeClr val="bg2">
                            <a:lumMod val="10000"/>
                          </a:schemeClr>
                        </a:solidFill>
                        <a:latin typeface="Arial Nova Cond" panose="020B0506020202020204" pitchFamily="34" charset="0"/>
                      </a:endParaRPr>
                    </a:p>
                  </a:txBody>
                  <a:tcPr anchor="ctr"/>
                </a:tc>
                <a:tc>
                  <a:txBody>
                    <a:bodyPr/>
                    <a:lstStyle/>
                    <a:p>
                      <a:pPr algn="ctr"/>
                      <a:r>
                        <a:rPr lang="en-GB" sz="2800" noProof="0"/>
                        <a:t>Implemented</a:t>
                      </a:r>
                      <a:endParaRPr lang="en-GB" sz="2800" b="0" noProof="0">
                        <a:solidFill>
                          <a:schemeClr val="bg2">
                            <a:lumMod val="10000"/>
                          </a:schemeClr>
                        </a:solidFill>
                        <a:latin typeface="Arial Nova Cond" panose="020B0506020202020204" pitchFamily="34" charset="0"/>
                      </a:endParaRPr>
                    </a:p>
                  </a:txBody>
                  <a:tcPr anchor="ctr"/>
                </a:tc>
                <a:extLst>
                  <a:ext uri="{0D108BD9-81ED-4DB2-BD59-A6C34878D82A}">
                    <a16:rowId xmlns:a16="http://schemas.microsoft.com/office/drawing/2014/main" val="669613203"/>
                  </a:ext>
                </a:extLst>
              </a:tr>
              <a:tr h="794773">
                <a:tc>
                  <a:txBody>
                    <a:bodyPr/>
                    <a:lstStyle/>
                    <a:p>
                      <a:pPr algn="ctr"/>
                      <a:r>
                        <a:rPr lang="it-IT" sz="2800"/>
                        <a:t>Stories</a:t>
                      </a:r>
                      <a:endParaRPr lang="en-GB" sz="2800">
                        <a:latin typeface="Arial Nova Cond" panose="020B0506020202020204" pitchFamily="34" charset="0"/>
                      </a:endParaRPr>
                    </a:p>
                  </a:txBody>
                  <a:tcPr anchor="ctr"/>
                </a:tc>
                <a:tc>
                  <a:txBody>
                    <a:bodyPr/>
                    <a:lstStyle/>
                    <a:p>
                      <a:pPr algn="ctr"/>
                      <a:r>
                        <a:rPr lang="it-IT" sz="2800"/>
                        <a:t>5</a:t>
                      </a:r>
                    </a:p>
                  </a:txBody>
                  <a:tcPr anchor="ctr"/>
                </a:tc>
                <a:tc>
                  <a:txBody>
                    <a:bodyPr/>
                    <a:lstStyle/>
                    <a:p>
                      <a:pPr algn="ctr"/>
                      <a:r>
                        <a:rPr lang="it-IT" sz="2800"/>
                        <a:t>5</a:t>
                      </a:r>
                    </a:p>
                  </a:txBody>
                  <a:tcPr anchor="ctr"/>
                </a:tc>
                <a:extLst>
                  <a:ext uri="{0D108BD9-81ED-4DB2-BD59-A6C34878D82A}">
                    <a16:rowId xmlns:a16="http://schemas.microsoft.com/office/drawing/2014/main" val="1190231143"/>
                  </a:ext>
                </a:extLst>
              </a:tr>
              <a:tr h="794773">
                <a:tc>
                  <a:txBody>
                    <a:bodyPr/>
                    <a:lstStyle/>
                    <a:p>
                      <a:pPr algn="ctr"/>
                      <a:r>
                        <a:rPr lang="it-IT" sz="2800"/>
                        <a:t>Points</a:t>
                      </a:r>
                      <a:endParaRPr lang="en-GB" sz="2800">
                        <a:latin typeface="Arial Nova Cond" panose="020B0506020202020204" pitchFamily="34" charset="0"/>
                      </a:endParaRPr>
                    </a:p>
                  </a:txBody>
                  <a:tcPr anchor="ctr"/>
                </a:tc>
                <a:tc>
                  <a:txBody>
                    <a:bodyPr/>
                    <a:lstStyle/>
                    <a:p>
                      <a:pPr algn="ctr"/>
                      <a:r>
                        <a:rPr lang="it-IT" sz="2800"/>
                        <a:t>28</a:t>
                      </a:r>
                    </a:p>
                  </a:txBody>
                  <a:tcPr anchor="ctr"/>
                </a:tc>
                <a:tc>
                  <a:txBody>
                    <a:bodyPr/>
                    <a:lstStyle/>
                    <a:p>
                      <a:pPr lvl="0" algn="ctr">
                        <a:buNone/>
                      </a:pPr>
                      <a:r>
                        <a:rPr lang="it-IT" sz="2800"/>
                        <a:t>28</a:t>
                      </a:r>
                    </a:p>
                  </a:txBody>
                  <a:tcPr anchor="ctr"/>
                </a:tc>
                <a:extLst>
                  <a:ext uri="{0D108BD9-81ED-4DB2-BD59-A6C34878D82A}">
                    <a16:rowId xmlns:a16="http://schemas.microsoft.com/office/drawing/2014/main" val="441307416"/>
                  </a:ext>
                </a:extLst>
              </a:tr>
            </a:tbl>
          </a:graphicData>
        </a:graphic>
      </p:graphicFrame>
      <p:graphicFrame>
        <p:nvGraphicFramePr>
          <p:cNvPr id="9" name="Table 6">
            <a:extLst>
              <a:ext uri="{FF2B5EF4-FFF2-40B4-BE49-F238E27FC236}">
                <a16:creationId xmlns:a16="http://schemas.microsoft.com/office/drawing/2014/main" id="{B293743E-4A7C-417B-8AC5-841A0196B86B}"/>
              </a:ext>
            </a:extLst>
          </p:cNvPr>
          <p:cNvGraphicFramePr>
            <a:graphicFrameLocks noGrp="1"/>
          </p:cNvGraphicFramePr>
          <p:nvPr>
            <p:extLst>
              <p:ext uri="{D42A27DB-BD31-4B8C-83A1-F6EECF244321}">
                <p14:modId xmlns:p14="http://schemas.microsoft.com/office/powerpoint/2010/main" val="4066853451"/>
              </p:ext>
            </p:extLst>
          </p:nvPr>
        </p:nvGraphicFramePr>
        <p:xfrm>
          <a:off x="2823189" y="4310077"/>
          <a:ext cx="6809511" cy="1646902"/>
        </p:xfrm>
        <a:graphic>
          <a:graphicData uri="http://schemas.openxmlformats.org/drawingml/2006/table">
            <a:tbl>
              <a:tblPr firstRow="1" bandRow="1">
                <a:tableStyleId>{00A15C55-8517-42AA-B614-E9B94910E393}</a:tableStyleId>
              </a:tblPr>
              <a:tblGrid>
                <a:gridCol w="2269837">
                  <a:extLst>
                    <a:ext uri="{9D8B030D-6E8A-4147-A177-3AD203B41FA5}">
                      <a16:colId xmlns:a16="http://schemas.microsoft.com/office/drawing/2014/main" val="1165557108"/>
                    </a:ext>
                  </a:extLst>
                </a:gridCol>
                <a:gridCol w="2269837">
                  <a:extLst>
                    <a:ext uri="{9D8B030D-6E8A-4147-A177-3AD203B41FA5}">
                      <a16:colId xmlns:a16="http://schemas.microsoft.com/office/drawing/2014/main" val="1148226482"/>
                    </a:ext>
                  </a:extLst>
                </a:gridCol>
                <a:gridCol w="2269837">
                  <a:extLst>
                    <a:ext uri="{9D8B030D-6E8A-4147-A177-3AD203B41FA5}">
                      <a16:colId xmlns:a16="http://schemas.microsoft.com/office/drawing/2014/main" val="4088717271"/>
                    </a:ext>
                  </a:extLst>
                </a:gridCol>
              </a:tblGrid>
              <a:tr h="823451">
                <a:tc>
                  <a:txBody>
                    <a:bodyPr/>
                    <a:lstStyle/>
                    <a:p>
                      <a:pPr algn="ctr"/>
                      <a:endParaRPr lang="en-GB" sz="2800">
                        <a:latin typeface="Arial Nova Cond" panose="020B0506020202020204" pitchFamily="34" charset="0"/>
                      </a:endParaRPr>
                    </a:p>
                  </a:txBody>
                  <a:tcPr anchor="ctr"/>
                </a:tc>
                <a:tc>
                  <a:txBody>
                    <a:bodyPr/>
                    <a:lstStyle/>
                    <a:p>
                      <a:pPr algn="ctr"/>
                      <a:r>
                        <a:rPr lang="en-GB" sz="2800" noProof="0" dirty="0"/>
                        <a:t>Planned</a:t>
                      </a:r>
                      <a:endParaRPr lang="en-GB" sz="2800" b="0" dirty="0">
                        <a:solidFill>
                          <a:schemeClr val="bg2">
                            <a:lumMod val="10000"/>
                          </a:schemeClr>
                        </a:solidFill>
                        <a:latin typeface="Arial Nova Cond" panose="020B0506020202020204" pitchFamily="34" charset="0"/>
                      </a:endParaRPr>
                    </a:p>
                  </a:txBody>
                  <a:tcPr anchor="ctr"/>
                </a:tc>
                <a:tc>
                  <a:txBody>
                    <a:bodyPr/>
                    <a:lstStyle/>
                    <a:p>
                      <a:pPr algn="ctr"/>
                      <a:r>
                        <a:rPr lang="en-GB" sz="2800" noProof="0" dirty="0"/>
                        <a:t>Spent</a:t>
                      </a:r>
                    </a:p>
                  </a:txBody>
                  <a:tcPr anchor="ctr"/>
                </a:tc>
                <a:extLst>
                  <a:ext uri="{0D108BD9-81ED-4DB2-BD59-A6C34878D82A}">
                    <a16:rowId xmlns:a16="http://schemas.microsoft.com/office/drawing/2014/main" val="669613203"/>
                  </a:ext>
                </a:extLst>
              </a:tr>
              <a:tr h="823451">
                <a:tc>
                  <a:txBody>
                    <a:bodyPr/>
                    <a:lstStyle/>
                    <a:p>
                      <a:pPr algn="ctr"/>
                      <a:r>
                        <a:rPr lang="it-IT" sz="2800" dirty="0"/>
                        <a:t>Hours</a:t>
                      </a:r>
                      <a:endParaRPr lang="en-GB" sz="2800" dirty="0">
                        <a:latin typeface="Arial Nova Cond" panose="020B0506020202020204" pitchFamily="34" charset="0"/>
                      </a:endParaRPr>
                    </a:p>
                  </a:txBody>
                  <a:tcPr anchor="ctr"/>
                </a:tc>
                <a:tc>
                  <a:txBody>
                    <a:bodyPr/>
                    <a:lstStyle/>
                    <a:p>
                      <a:pPr algn="ctr"/>
                      <a:r>
                        <a:rPr lang="it-IT" sz="2800" dirty="0"/>
                        <a:t>54.5</a:t>
                      </a:r>
                    </a:p>
                  </a:txBody>
                  <a:tcPr anchor="ctr"/>
                </a:tc>
                <a:tc>
                  <a:txBody>
                    <a:bodyPr/>
                    <a:lstStyle/>
                    <a:p>
                      <a:pPr algn="ctr"/>
                      <a:r>
                        <a:rPr lang="it-IT" sz="2800" dirty="0"/>
                        <a:t>58</a:t>
                      </a:r>
                    </a:p>
                  </a:txBody>
                  <a:tcPr anchor="ctr"/>
                </a:tc>
                <a:extLst>
                  <a:ext uri="{0D108BD9-81ED-4DB2-BD59-A6C34878D82A}">
                    <a16:rowId xmlns:a16="http://schemas.microsoft.com/office/drawing/2014/main" val="1190231143"/>
                  </a:ext>
                </a:extLst>
              </a:tr>
            </a:tbl>
          </a:graphicData>
        </a:graphic>
      </p:graphicFrame>
    </p:spTree>
    <p:extLst>
      <p:ext uri="{BB962C8B-B14F-4D97-AF65-F5344CB8AC3E}">
        <p14:creationId xmlns:p14="http://schemas.microsoft.com/office/powerpoint/2010/main" val="1136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4</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1015663"/>
          </a:xfrm>
          <a:prstGeom prst="rect">
            <a:avLst/>
          </a:prstGeom>
          <a:noFill/>
        </p:spPr>
        <p:txBody>
          <a:bodyPr wrap="square" rtlCol="0" anchor="t">
            <a:spAutoFit/>
          </a:bodyPr>
          <a:lstStyle/>
          <a:p>
            <a:pPr algn="ctr"/>
            <a:r>
              <a:rPr lang="it-IT" sz="6000" i="1" dirty="0">
                <a:solidFill>
                  <a:schemeClr val="bg2">
                    <a:lumMod val="10000"/>
                  </a:schemeClr>
                </a:solidFill>
                <a:latin typeface="Arial Nova Cond"/>
              </a:rPr>
              <a:t>1.2 </a:t>
            </a:r>
            <a:r>
              <a:rPr lang="it-IT" sz="6000" i="1" dirty="0" err="1">
                <a:solidFill>
                  <a:schemeClr val="bg2">
                    <a:lumMod val="10000"/>
                  </a:schemeClr>
                </a:solidFill>
                <a:latin typeface="Arial Nova Cond"/>
              </a:rPr>
              <a:t>Detailed</a:t>
            </a:r>
            <a:r>
              <a:rPr lang="it-IT" sz="6000" i="1" dirty="0">
                <a:solidFill>
                  <a:schemeClr val="bg2">
                    <a:lumMod val="10000"/>
                  </a:schemeClr>
                </a:solidFill>
                <a:latin typeface="Arial Nova Cond"/>
              </a:rPr>
              <a:t> </a:t>
            </a:r>
            <a:r>
              <a:rPr lang="it-IT" sz="6000" i="1" dirty="0" err="1">
                <a:solidFill>
                  <a:schemeClr val="bg2">
                    <a:lumMod val="10000"/>
                  </a:schemeClr>
                </a:solidFill>
                <a:latin typeface="Arial Nova Cond"/>
              </a:rPr>
              <a:t>Statistics</a:t>
            </a:r>
            <a:r>
              <a:rPr lang="it-IT" sz="6000" i="1" dirty="0">
                <a:solidFill>
                  <a:schemeClr val="bg2">
                    <a:lumMod val="10000"/>
                  </a:schemeClr>
                </a:solidFill>
                <a:latin typeface="Arial Nova Cond"/>
              </a:rPr>
              <a:t> </a:t>
            </a:r>
            <a:r>
              <a:rPr lang="it-IT" sz="3200" i="1" dirty="0">
                <a:solidFill>
                  <a:schemeClr val="bg2">
                    <a:lumMod val="10000"/>
                  </a:schemeClr>
                </a:solidFill>
                <a:latin typeface="Arial Nova Cond"/>
              </a:rPr>
              <a:t>(</a:t>
            </a:r>
            <a:r>
              <a:rPr lang="it-IT" sz="3200" i="1" dirty="0" err="1">
                <a:solidFill>
                  <a:schemeClr val="bg2">
                    <a:lumMod val="10000"/>
                  </a:schemeClr>
                </a:solidFill>
                <a:latin typeface="Arial Nova Cond"/>
              </a:rPr>
              <a:t>continued</a:t>
            </a:r>
            <a:r>
              <a:rPr lang="it-IT" sz="3200" i="1" dirty="0">
                <a:solidFill>
                  <a:schemeClr val="bg2">
                    <a:lumMod val="10000"/>
                  </a:schemeClr>
                </a:solidFill>
                <a:latin typeface="Arial Nova Cond"/>
              </a:rPr>
              <a:t>)</a:t>
            </a:r>
            <a:endParaRPr lang="it-IT" sz="3200" dirty="0" err="1">
              <a:solidFill>
                <a:schemeClr val="bg2">
                  <a:lumMod val="10000"/>
                </a:schemeClr>
              </a:solidFill>
            </a:endParaRPr>
          </a:p>
        </p:txBody>
      </p:sp>
      <p:graphicFrame>
        <p:nvGraphicFramePr>
          <p:cNvPr id="4" name="Table 11">
            <a:extLst>
              <a:ext uri="{FF2B5EF4-FFF2-40B4-BE49-F238E27FC236}">
                <a16:creationId xmlns:a16="http://schemas.microsoft.com/office/drawing/2014/main" id="{B4FC8AF3-D0A6-4D00-8388-909023BB95D9}"/>
              </a:ext>
            </a:extLst>
          </p:cNvPr>
          <p:cNvGraphicFramePr>
            <a:graphicFrameLocks/>
          </p:cNvGraphicFramePr>
          <p:nvPr>
            <p:extLst>
              <p:ext uri="{D42A27DB-BD31-4B8C-83A1-F6EECF244321}">
                <p14:modId xmlns:p14="http://schemas.microsoft.com/office/powerpoint/2010/main" val="1994730335"/>
              </p:ext>
            </p:extLst>
          </p:nvPr>
        </p:nvGraphicFramePr>
        <p:xfrm>
          <a:off x="1345300" y="1633653"/>
          <a:ext cx="9771416" cy="4023360"/>
        </p:xfrm>
        <a:graphic>
          <a:graphicData uri="http://schemas.openxmlformats.org/drawingml/2006/table">
            <a:tbl>
              <a:tblPr firstRow="1" bandRow="1">
                <a:tableStyleId>{7DF18680-E054-41AD-8BC1-D1AEF772440D}</a:tableStyleId>
              </a:tblPr>
              <a:tblGrid>
                <a:gridCol w="1855812">
                  <a:extLst>
                    <a:ext uri="{9D8B030D-6E8A-4147-A177-3AD203B41FA5}">
                      <a16:colId xmlns:a16="http://schemas.microsoft.com/office/drawing/2014/main" val="1997438413"/>
                    </a:ext>
                  </a:extLst>
                </a:gridCol>
                <a:gridCol w="1978901">
                  <a:extLst>
                    <a:ext uri="{9D8B030D-6E8A-4147-A177-3AD203B41FA5}">
                      <a16:colId xmlns:a16="http://schemas.microsoft.com/office/drawing/2014/main" val="1903293935"/>
                    </a:ext>
                  </a:extLst>
                </a:gridCol>
                <a:gridCol w="1978901">
                  <a:extLst>
                    <a:ext uri="{9D8B030D-6E8A-4147-A177-3AD203B41FA5}">
                      <a16:colId xmlns:a16="http://schemas.microsoft.com/office/drawing/2014/main" val="491505886"/>
                    </a:ext>
                  </a:extLst>
                </a:gridCol>
                <a:gridCol w="1978901">
                  <a:extLst>
                    <a:ext uri="{9D8B030D-6E8A-4147-A177-3AD203B41FA5}">
                      <a16:colId xmlns:a16="http://schemas.microsoft.com/office/drawing/2014/main" val="3249798192"/>
                    </a:ext>
                  </a:extLst>
                </a:gridCol>
                <a:gridCol w="1978901">
                  <a:extLst>
                    <a:ext uri="{9D8B030D-6E8A-4147-A177-3AD203B41FA5}">
                      <a16:colId xmlns:a16="http://schemas.microsoft.com/office/drawing/2014/main" val="156791798"/>
                    </a:ext>
                  </a:extLst>
                </a:gridCol>
              </a:tblGrid>
              <a:tr h="441292">
                <a:tc>
                  <a:txBody>
                    <a:bodyPr/>
                    <a:lstStyle/>
                    <a:p>
                      <a:pPr algn="ctr"/>
                      <a:r>
                        <a:rPr lang="en-GB" sz="2400" dirty="0">
                          <a:solidFill>
                            <a:schemeClr val="bg2">
                              <a:lumMod val="10000"/>
                            </a:schemeClr>
                          </a:solidFill>
                          <a:latin typeface="Arial Nova Cond"/>
                        </a:rPr>
                        <a:t>Story Number</a:t>
                      </a:r>
                      <a:endParaRPr lang="it-IT" dirty="0"/>
                    </a:p>
                  </a:txBody>
                  <a:tcPr anchor="ctr"/>
                </a:tc>
                <a:tc>
                  <a:txBody>
                    <a:bodyPr/>
                    <a:lstStyle/>
                    <a:p>
                      <a:pPr algn="ctr"/>
                      <a:r>
                        <a:rPr lang="en-GB" sz="2400" dirty="0">
                          <a:solidFill>
                            <a:schemeClr val="bg2">
                              <a:lumMod val="10000"/>
                            </a:schemeClr>
                          </a:solidFill>
                          <a:latin typeface="Arial Nova Cond"/>
                        </a:rPr>
                        <a:t>#Tasks</a:t>
                      </a:r>
                    </a:p>
                  </a:txBody>
                  <a:tcPr anchor="ctr"/>
                </a:tc>
                <a:tc>
                  <a:txBody>
                    <a:bodyPr/>
                    <a:lstStyle/>
                    <a:p>
                      <a:pPr lvl="0" algn="ctr">
                        <a:buNone/>
                      </a:pPr>
                      <a:r>
                        <a:rPr lang="en-GB" sz="2400" dirty="0">
                          <a:solidFill>
                            <a:schemeClr val="bg2">
                              <a:lumMod val="10000"/>
                            </a:schemeClr>
                          </a:solidFill>
                          <a:latin typeface="Arial Nova Cond"/>
                        </a:rPr>
                        <a:t>Points</a:t>
                      </a:r>
                    </a:p>
                  </a:txBody>
                  <a:tcPr anchor="ctr"/>
                </a:tc>
                <a:tc>
                  <a:txBody>
                    <a:bodyPr/>
                    <a:lstStyle/>
                    <a:p>
                      <a:pPr lvl="0" algn="ctr">
                        <a:buNone/>
                      </a:pPr>
                      <a:r>
                        <a:rPr lang="en-GB" sz="2400" dirty="0">
                          <a:solidFill>
                            <a:schemeClr val="bg2">
                              <a:lumMod val="10000"/>
                            </a:schemeClr>
                          </a:solidFill>
                          <a:latin typeface="Arial Nova Cond"/>
                        </a:rPr>
                        <a:t>Total Hours Estimation</a:t>
                      </a:r>
                    </a:p>
                  </a:txBody>
                  <a:tcPr anchor="ctr"/>
                </a:tc>
                <a:tc>
                  <a:txBody>
                    <a:bodyPr/>
                    <a:lstStyle/>
                    <a:p>
                      <a:pPr lvl="0" algn="ctr">
                        <a:buNone/>
                      </a:pPr>
                      <a:r>
                        <a:rPr lang="en-GB" sz="2400" dirty="0">
                          <a:solidFill>
                            <a:schemeClr val="bg2">
                              <a:lumMod val="10000"/>
                            </a:schemeClr>
                          </a:solidFill>
                          <a:latin typeface="Arial Nova Cond"/>
                        </a:rPr>
                        <a:t>Total Hours Spent</a:t>
                      </a:r>
                    </a:p>
                  </a:txBody>
                  <a:tcPr anchor="ctr"/>
                </a:tc>
                <a:extLst>
                  <a:ext uri="{0D108BD9-81ED-4DB2-BD59-A6C34878D82A}">
                    <a16:rowId xmlns:a16="http://schemas.microsoft.com/office/drawing/2014/main" val="1642740421"/>
                  </a:ext>
                </a:extLst>
              </a:tr>
              <a:tr h="441291">
                <a:tc>
                  <a:txBody>
                    <a:bodyPr/>
                    <a:lstStyle/>
                    <a:p>
                      <a:pPr lvl="0" algn="ctr">
                        <a:buNone/>
                      </a:pPr>
                      <a:r>
                        <a:rPr lang="en-GB" sz="2400" dirty="0">
                          <a:latin typeface="Arial Nova Cond"/>
                        </a:rPr>
                        <a:t>0</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a:t>
                      </a:r>
                    </a:p>
                  </a:txBody>
                  <a:tcPr anchor="ctr"/>
                </a:tc>
                <a:tc>
                  <a:txBody>
                    <a:bodyPr/>
                    <a:lstStyle/>
                    <a:p>
                      <a:pPr lvl="0" algn="ctr">
                        <a:buNone/>
                      </a:pPr>
                      <a:r>
                        <a:rPr lang="en-GB" sz="2400" dirty="0">
                          <a:latin typeface="Arial Nova Cond"/>
                        </a:rPr>
                        <a:t>14.5</a:t>
                      </a:r>
                    </a:p>
                  </a:txBody>
                  <a:tcPr anchor="ctr"/>
                </a:tc>
                <a:tc>
                  <a:txBody>
                    <a:bodyPr/>
                    <a:lstStyle/>
                    <a:p>
                      <a:pPr lvl="0" algn="ctr">
                        <a:buNone/>
                      </a:pPr>
                      <a:r>
                        <a:rPr lang="en-GB" sz="2400" dirty="0">
                          <a:latin typeface="Arial Nova Cond"/>
                        </a:rPr>
                        <a:t>14.5</a:t>
                      </a:r>
                    </a:p>
                  </a:txBody>
                  <a:tcPr anchor="ctr"/>
                </a:tc>
                <a:extLst>
                  <a:ext uri="{0D108BD9-81ED-4DB2-BD59-A6C34878D82A}">
                    <a16:rowId xmlns:a16="http://schemas.microsoft.com/office/drawing/2014/main" val="1319848838"/>
                  </a:ext>
                </a:extLst>
              </a:tr>
              <a:tr h="441292">
                <a:tc>
                  <a:txBody>
                    <a:bodyPr/>
                    <a:lstStyle/>
                    <a:p>
                      <a:pPr algn="ctr"/>
                      <a:r>
                        <a:rPr lang="en-GB" sz="2400" dirty="0">
                          <a:latin typeface="Arial Nova Cond"/>
                        </a:rPr>
                        <a:t>11</a:t>
                      </a:r>
                    </a:p>
                  </a:txBody>
                  <a:tcPr anchor="ctr"/>
                </a:tc>
                <a:tc>
                  <a:txBody>
                    <a:bodyPr/>
                    <a:lstStyle/>
                    <a:p>
                      <a:pPr algn="ctr"/>
                      <a:r>
                        <a:rPr lang="en-GB" sz="2400" dirty="0">
                          <a:latin typeface="Arial Nova Cond"/>
                        </a:rPr>
                        <a:t>8</a:t>
                      </a:r>
                    </a:p>
                  </a:txBody>
                  <a:tcPr anchor="ctr"/>
                </a:tc>
                <a:tc>
                  <a:txBody>
                    <a:bodyPr/>
                    <a:lstStyle/>
                    <a:p>
                      <a:pPr lvl="0" algn="ctr">
                        <a:buNone/>
                      </a:pPr>
                      <a:r>
                        <a:rPr lang="en-GB" sz="2400" dirty="0">
                          <a:latin typeface="Arial Nova Cond"/>
                        </a:rPr>
                        <a:t>2</a:t>
                      </a:r>
                    </a:p>
                  </a:txBody>
                  <a:tcPr anchor="ctr"/>
                </a:tc>
                <a:tc>
                  <a:txBody>
                    <a:bodyPr/>
                    <a:lstStyle/>
                    <a:p>
                      <a:pPr lvl="0" algn="ctr">
                        <a:buNone/>
                      </a:pPr>
                      <a:r>
                        <a:rPr lang="en-GB" sz="2400" dirty="0">
                          <a:latin typeface="Arial Nova Cond"/>
                        </a:rPr>
                        <a:t>11</a:t>
                      </a:r>
                    </a:p>
                  </a:txBody>
                  <a:tcPr anchor="ctr"/>
                </a:tc>
                <a:tc>
                  <a:txBody>
                    <a:bodyPr/>
                    <a:lstStyle/>
                    <a:p>
                      <a:pPr lvl="0" algn="ctr">
                        <a:buNone/>
                      </a:pPr>
                      <a:r>
                        <a:rPr lang="en-GB" sz="2400" dirty="0">
                          <a:latin typeface="Arial Nova Cond"/>
                        </a:rPr>
                        <a:t>11.5</a:t>
                      </a:r>
                    </a:p>
                  </a:txBody>
                  <a:tcPr anchor="ctr"/>
                </a:tc>
                <a:extLst>
                  <a:ext uri="{0D108BD9-81ED-4DB2-BD59-A6C34878D82A}">
                    <a16:rowId xmlns:a16="http://schemas.microsoft.com/office/drawing/2014/main" val="494248349"/>
                  </a:ext>
                </a:extLst>
              </a:tr>
              <a:tr h="441292">
                <a:tc>
                  <a:txBody>
                    <a:bodyPr/>
                    <a:lstStyle/>
                    <a:p>
                      <a:pPr algn="ctr"/>
                      <a:r>
                        <a:rPr lang="en-GB" sz="2400" dirty="0">
                          <a:latin typeface="Arial Nova Cond"/>
                        </a:rPr>
                        <a:t>12</a:t>
                      </a:r>
                    </a:p>
                  </a:txBody>
                  <a:tcPr anchor="ctr"/>
                </a:tc>
                <a:tc>
                  <a:txBody>
                    <a:bodyPr/>
                    <a:lstStyle/>
                    <a:p>
                      <a:pPr algn="ctr"/>
                      <a:r>
                        <a:rPr lang="en-GB" sz="2400" dirty="0">
                          <a:latin typeface="Arial Nova Cond"/>
                        </a:rPr>
                        <a:t>5</a:t>
                      </a:r>
                    </a:p>
                  </a:txBody>
                  <a:tcPr anchor="ctr"/>
                </a:tc>
                <a:tc>
                  <a:txBody>
                    <a:bodyPr/>
                    <a:lstStyle/>
                    <a:p>
                      <a:pPr lvl="0" algn="ctr">
                        <a:buNone/>
                      </a:pPr>
                      <a:r>
                        <a:rPr lang="en-GB" sz="2400" dirty="0">
                          <a:latin typeface="Arial Nova Cond"/>
                        </a:rPr>
                        <a:t>2</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6</a:t>
                      </a:r>
                    </a:p>
                  </a:txBody>
                  <a:tcPr anchor="ctr"/>
                </a:tc>
                <a:extLst>
                  <a:ext uri="{0D108BD9-81ED-4DB2-BD59-A6C34878D82A}">
                    <a16:rowId xmlns:a16="http://schemas.microsoft.com/office/drawing/2014/main" val="800231198"/>
                  </a:ext>
                </a:extLst>
              </a:tr>
              <a:tr h="441292">
                <a:tc>
                  <a:txBody>
                    <a:bodyPr/>
                    <a:lstStyle/>
                    <a:p>
                      <a:pPr algn="ctr"/>
                      <a:r>
                        <a:rPr lang="en-GB" sz="2400" dirty="0">
                          <a:latin typeface="Arial Nova Cond"/>
                        </a:rPr>
                        <a:t>13</a:t>
                      </a:r>
                    </a:p>
                  </a:txBody>
                  <a:tcPr anchor="ctr"/>
                </a:tc>
                <a:tc>
                  <a:txBody>
                    <a:bodyPr/>
                    <a:lstStyle/>
                    <a:p>
                      <a:pPr algn="ctr"/>
                      <a:r>
                        <a:rPr lang="en-GB" sz="2400" dirty="0">
                          <a:latin typeface="Arial Nova Cond"/>
                        </a:rPr>
                        <a:t>6</a:t>
                      </a:r>
                    </a:p>
                  </a:txBody>
                  <a:tcPr anchor="ctr"/>
                </a:tc>
                <a:tc>
                  <a:txBody>
                    <a:bodyPr/>
                    <a:lstStyle/>
                    <a:p>
                      <a:pPr lvl="0" algn="ctr">
                        <a:buNone/>
                      </a:pPr>
                      <a:r>
                        <a:rPr lang="en-GB" sz="2400" dirty="0">
                          <a:latin typeface="Arial Nova Cond"/>
                        </a:rPr>
                        <a:t>3</a:t>
                      </a:r>
                    </a:p>
                  </a:txBody>
                  <a:tcPr anchor="ctr"/>
                </a:tc>
                <a:tc>
                  <a:txBody>
                    <a:bodyPr/>
                    <a:lstStyle/>
                    <a:p>
                      <a:pPr lvl="0" algn="ctr">
                        <a:buNone/>
                      </a:pPr>
                      <a:r>
                        <a:rPr lang="en-GB" sz="2400" dirty="0">
                          <a:latin typeface="Arial Nova Cond"/>
                        </a:rPr>
                        <a:t>7.5</a:t>
                      </a:r>
                    </a:p>
                  </a:txBody>
                  <a:tcPr anchor="ctr"/>
                </a:tc>
                <a:tc>
                  <a:txBody>
                    <a:bodyPr/>
                    <a:lstStyle/>
                    <a:p>
                      <a:pPr lvl="0" algn="ctr">
                        <a:buNone/>
                      </a:pPr>
                      <a:r>
                        <a:rPr lang="en-GB" sz="2400" dirty="0">
                          <a:latin typeface="Arial Nova Cond"/>
                        </a:rPr>
                        <a:t>8</a:t>
                      </a:r>
                    </a:p>
                  </a:txBody>
                  <a:tcPr anchor="ctr"/>
                </a:tc>
                <a:extLst>
                  <a:ext uri="{0D108BD9-81ED-4DB2-BD59-A6C34878D82A}">
                    <a16:rowId xmlns:a16="http://schemas.microsoft.com/office/drawing/2014/main" val="191701817"/>
                  </a:ext>
                </a:extLst>
              </a:tr>
              <a:tr h="441292">
                <a:tc>
                  <a:txBody>
                    <a:bodyPr/>
                    <a:lstStyle/>
                    <a:p>
                      <a:pPr algn="ctr"/>
                      <a:r>
                        <a:rPr lang="en-GB" sz="2400" dirty="0">
                          <a:latin typeface="Arial Nova Cond"/>
                        </a:rPr>
                        <a:t>14</a:t>
                      </a:r>
                    </a:p>
                  </a:txBody>
                  <a:tcPr anchor="ctr"/>
                </a:tc>
                <a:tc>
                  <a:txBody>
                    <a:bodyPr/>
                    <a:lstStyle/>
                    <a:p>
                      <a:pPr algn="ctr"/>
                      <a:r>
                        <a:rPr lang="en-GB" sz="2400" dirty="0">
                          <a:latin typeface="Arial Nova Cond"/>
                        </a:rPr>
                        <a:t>6</a:t>
                      </a:r>
                    </a:p>
                  </a:txBody>
                  <a:tcPr anchor="ctr"/>
                </a:tc>
                <a:tc>
                  <a:txBody>
                    <a:bodyPr/>
                    <a:lstStyle/>
                    <a:p>
                      <a:pPr lvl="0" algn="ctr">
                        <a:buNone/>
                      </a:pPr>
                      <a:r>
                        <a:rPr lang="en-GB" sz="2400" dirty="0">
                          <a:latin typeface="Arial Nova Cond"/>
                        </a:rPr>
                        <a:t>8</a:t>
                      </a:r>
                    </a:p>
                  </a:txBody>
                  <a:tcPr anchor="ctr"/>
                </a:tc>
                <a:tc>
                  <a:txBody>
                    <a:bodyPr/>
                    <a:lstStyle/>
                    <a:p>
                      <a:pPr lvl="0" algn="ctr">
                        <a:buNone/>
                      </a:pPr>
                      <a:r>
                        <a:rPr lang="en-GB" sz="2400" dirty="0">
                          <a:latin typeface="Arial Nova Cond"/>
                        </a:rPr>
                        <a:t>7.5</a:t>
                      </a:r>
                    </a:p>
                  </a:txBody>
                  <a:tcPr anchor="ctr"/>
                </a:tc>
                <a:tc>
                  <a:txBody>
                    <a:bodyPr/>
                    <a:lstStyle/>
                    <a:p>
                      <a:pPr lvl="0" algn="ctr">
                        <a:buNone/>
                      </a:pPr>
                      <a:r>
                        <a:rPr lang="en-GB" sz="2400" dirty="0">
                          <a:latin typeface="Arial Nova Cond"/>
                        </a:rPr>
                        <a:t>8.5</a:t>
                      </a:r>
                    </a:p>
                  </a:txBody>
                  <a:tcPr anchor="ctr"/>
                </a:tc>
                <a:extLst>
                  <a:ext uri="{0D108BD9-81ED-4DB2-BD59-A6C34878D82A}">
                    <a16:rowId xmlns:a16="http://schemas.microsoft.com/office/drawing/2014/main" val="918232104"/>
                  </a:ext>
                </a:extLst>
              </a:tr>
              <a:tr h="441292">
                <a:tc>
                  <a:txBody>
                    <a:bodyPr/>
                    <a:lstStyle/>
                    <a:p>
                      <a:pPr algn="ctr"/>
                      <a:r>
                        <a:rPr lang="en-GB" sz="2400" dirty="0">
                          <a:latin typeface="Arial Nova Cond"/>
                        </a:rPr>
                        <a:t>15</a:t>
                      </a:r>
                    </a:p>
                  </a:txBody>
                  <a:tcPr anchor="ctr"/>
                </a:tc>
                <a:tc>
                  <a:txBody>
                    <a:bodyPr/>
                    <a:lstStyle/>
                    <a:p>
                      <a:pPr algn="ctr"/>
                      <a:r>
                        <a:rPr lang="en-GB" sz="2400" dirty="0">
                          <a:latin typeface="Arial Nova Cond"/>
                        </a:rPr>
                        <a:t>5</a:t>
                      </a:r>
                    </a:p>
                  </a:txBody>
                  <a:tcPr anchor="ctr"/>
                </a:tc>
                <a:tc>
                  <a:txBody>
                    <a:bodyPr/>
                    <a:lstStyle/>
                    <a:p>
                      <a:pPr lvl="0" algn="ctr">
                        <a:buNone/>
                      </a:pPr>
                      <a:r>
                        <a:rPr lang="en-GB" sz="2400" dirty="0">
                          <a:latin typeface="Arial Nova Cond"/>
                        </a:rPr>
                        <a:t>13</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9.5</a:t>
                      </a:r>
                    </a:p>
                  </a:txBody>
                  <a:tcPr anchor="ctr"/>
                </a:tc>
                <a:extLst>
                  <a:ext uri="{0D108BD9-81ED-4DB2-BD59-A6C34878D82A}">
                    <a16:rowId xmlns:a16="http://schemas.microsoft.com/office/drawing/2014/main" val="586721157"/>
                  </a:ext>
                </a:extLst>
              </a:tr>
              <a:tr h="441292">
                <a:tc>
                  <a:txBody>
                    <a:bodyPr/>
                    <a:lstStyle/>
                    <a:p>
                      <a:pPr algn="ctr"/>
                      <a:r>
                        <a:rPr lang="en-GB" sz="2400" dirty="0">
                          <a:latin typeface="Arial Nova Cond"/>
                        </a:rPr>
                        <a:t>TOTAL</a:t>
                      </a:r>
                    </a:p>
                  </a:txBody>
                  <a:tcPr anchor="ctr"/>
                </a:tc>
                <a:tc>
                  <a:txBody>
                    <a:bodyPr/>
                    <a:lstStyle/>
                    <a:p>
                      <a:pPr algn="ctr"/>
                      <a:r>
                        <a:rPr lang="en-GB" sz="2400" dirty="0">
                          <a:latin typeface="Arial Nova Cond"/>
                        </a:rPr>
                        <a:t>37</a:t>
                      </a:r>
                    </a:p>
                  </a:txBody>
                  <a:tcPr anchor="ctr"/>
                </a:tc>
                <a:tc>
                  <a:txBody>
                    <a:bodyPr/>
                    <a:lstStyle/>
                    <a:p>
                      <a:pPr lvl="0" algn="ctr">
                        <a:buNone/>
                      </a:pPr>
                      <a:r>
                        <a:rPr lang="en-GB" sz="2400" dirty="0">
                          <a:latin typeface="Arial Nova Cond"/>
                        </a:rPr>
                        <a:t>28</a:t>
                      </a:r>
                    </a:p>
                  </a:txBody>
                  <a:tcPr anchor="ctr"/>
                </a:tc>
                <a:tc>
                  <a:txBody>
                    <a:bodyPr/>
                    <a:lstStyle/>
                    <a:p>
                      <a:pPr lvl="0" algn="ctr">
                        <a:buNone/>
                      </a:pPr>
                      <a:r>
                        <a:rPr lang="en-GB" sz="2400" dirty="0">
                          <a:latin typeface="Arial Nova Cond"/>
                        </a:rPr>
                        <a:t>54.5</a:t>
                      </a:r>
                    </a:p>
                  </a:txBody>
                  <a:tcPr anchor="ctr"/>
                </a:tc>
                <a:tc>
                  <a:txBody>
                    <a:bodyPr/>
                    <a:lstStyle/>
                    <a:p>
                      <a:pPr lvl="0" algn="ctr">
                        <a:buNone/>
                      </a:pPr>
                      <a:r>
                        <a:rPr lang="en-GB" sz="2400" dirty="0">
                          <a:latin typeface="Arial Nova Cond"/>
                        </a:rPr>
                        <a:t>58</a:t>
                      </a:r>
                    </a:p>
                  </a:txBody>
                  <a:tcPr anchor="ctr"/>
                </a:tc>
                <a:extLst>
                  <a:ext uri="{0D108BD9-81ED-4DB2-BD59-A6C34878D82A}">
                    <a16:rowId xmlns:a16="http://schemas.microsoft.com/office/drawing/2014/main" val="963978862"/>
                  </a:ext>
                </a:extLst>
              </a:tr>
            </a:tbl>
          </a:graphicData>
        </a:graphic>
      </p:graphicFrame>
    </p:spTree>
    <p:extLst>
      <p:ext uri="{BB962C8B-B14F-4D97-AF65-F5344CB8AC3E}">
        <p14:creationId xmlns:p14="http://schemas.microsoft.com/office/powerpoint/2010/main" val="27897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5</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1508105"/>
          </a:xfrm>
          <a:prstGeom prst="rect">
            <a:avLst/>
          </a:prstGeom>
          <a:noFill/>
        </p:spPr>
        <p:txBody>
          <a:bodyPr wrap="square" rtlCol="0" anchor="t">
            <a:spAutoFit/>
          </a:bodyPr>
          <a:lstStyle/>
          <a:p>
            <a:pPr algn="ctr"/>
            <a:r>
              <a:rPr lang="it-IT" sz="6000" i="1" dirty="0">
                <a:solidFill>
                  <a:schemeClr val="bg2">
                    <a:lumMod val="10000"/>
                  </a:schemeClr>
                </a:solidFill>
                <a:ea typeface="+mn-lt"/>
                <a:cs typeface="+mn-lt"/>
              </a:rPr>
              <a:t>1.2 </a:t>
            </a:r>
            <a:r>
              <a:rPr lang="it-IT" sz="6000" i="1" dirty="0" err="1">
                <a:solidFill>
                  <a:schemeClr val="bg2">
                    <a:lumMod val="10000"/>
                  </a:schemeClr>
                </a:solidFill>
                <a:ea typeface="+mn-lt"/>
                <a:cs typeface="+mn-lt"/>
              </a:rPr>
              <a:t>Detailed</a:t>
            </a:r>
            <a:r>
              <a:rPr lang="it-IT" sz="6000" i="1" dirty="0">
                <a:solidFill>
                  <a:schemeClr val="bg2">
                    <a:lumMod val="10000"/>
                  </a:schemeClr>
                </a:solidFill>
                <a:ea typeface="+mn-lt"/>
                <a:cs typeface="+mn-lt"/>
              </a:rPr>
              <a:t> </a:t>
            </a:r>
            <a:r>
              <a:rPr lang="it-IT" sz="6000" i="1" dirty="0" err="1">
                <a:solidFill>
                  <a:schemeClr val="bg2">
                    <a:lumMod val="10000"/>
                  </a:schemeClr>
                </a:solidFill>
                <a:ea typeface="+mn-lt"/>
                <a:cs typeface="+mn-lt"/>
              </a:rPr>
              <a:t>Statistics</a:t>
            </a:r>
            <a:r>
              <a:rPr lang="it-IT" sz="6000" i="1" dirty="0">
                <a:solidFill>
                  <a:schemeClr val="bg2">
                    <a:lumMod val="10000"/>
                  </a:schemeClr>
                </a:solidFill>
                <a:ea typeface="+mn-lt"/>
                <a:cs typeface="+mn-lt"/>
              </a:rPr>
              <a:t> </a:t>
            </a:r>
            <a:r>
              <a:rPr lang="it-IT" sz="3200" i="1" dirty="0">
                <a:solidFill>
                  <a:schemeClr val="bg2">
                    <a:lumMod val="10000"/>
                  </a:schemeClr>
                </a:solidFill>
                <a:latin typeface="Arial Nova Cond"/>
                <a:ea typeface="+mn-lt"/>
                <a:cs typeface="+mn-lt"/>
              </a:rPr>
              <a:t>(</a:t>
            </a:r>
            <a:r>
              <a:rPr lang="it-IT" sz="3200" i="1" dirty="0" err="1">
                <a:solidFill>
                  <a:schemeClr val="bg2">
                    <a:lumMod val="10000"/>
                  </a:schemeClr>
                </a:solidFill>
                <a:latin typeface="Arial Nova Cond"/>
                <a:ea typeface="+mn-lt"/>
                <a:cs typeface="+mn-lt"/>
              </a:rPr>
              <a:t>continued</a:t>
            </a:r>
            <a:r>
              <a:rPr lang="it-IT" sz="3200" i="1" dirty="0">
                <a:solidFill>
                  <a:schemeClr val="bg2">
                    <a:lumMod val="10000"/>
                  </a:schemeClr>
                </a:solidFill>
                <a:latin typeface="Arial Nova Cond"/>
                <a:ea typeface="+mn-lt"/>
                <a:cs typeface="+mn-lt"/>
              </a:rPr>
              <a:t>)</a:t>
            </a:r>
            <a:endParaRPr lang="it-IT" sz="3200">
              <a:solidFill>
                <a:schemeClr val="bg2">
                  <a:lumMod val="10000"/>
                </a:schemeClr>
              </a:solidFill>
              <a:latin typeface="Arial Nova Cond"/>
              <a:ea typeface="+mn-lt"/>
              <a:cs typeface="+mn-lt"/>
            </a:endParaRPr>
          </a:p>
          <a:p>
            <a:pPr algn="ctr"/>
            <a:endParaRPr lang="it-IT" sz="3200" i="1" dirty="0">
              <a:solidFill>
                <a:schemeClr val="bg2">
                  <a:lumMod val="10000"/>
                </a:schemeClr>
              </a:solidFill>
              <a:latin typeface="Arial Nova Cond"/>
            </a:endParaRPr>
          </a:p>
        </p:txBody>
      </p:sp>
      <p:pic>
        <p:nvPicPr>
          <p:cNvPr id="6" name="Immagine 6" descr="Immagine che contiene screenshot&#10;&#10;Descrizione generata con affidabilità molto elevata">
            <a:extLst>
              <a:ext uri="{FF2B5EF4-FFF2-40B4-BE49-F238E27FC236}">
                <a16:creationId xmlns:a16="http://schemas.microsoft.com/office/drawing/2014/main" id="{D53664CD-F551-4E9E-AADB-FAAC91E7ACD0}"/>
              </a:ext>
            </a:extLst>
          </p:cNvPr>
          <p:cNvPicPr>
            <a:picLocks noChangeAspect="1"/>
          </p:cNvPicPr>
          <p:nvPr/>
        </p:nvPicPr>
        <p:blipFill>
          <a:blip r:embed="rId2"/>
          <a:stretch>
            <a:fillRect/>
          </a:stretch>
        </p:blipFill>
        <p:spPr>
          <a:xfrm>
            <a:off x="1460740" y="1509616"/>
            <a:ext cx="9141123" cy="4586389"/>
          </a:xfrm>
          <a:prstGeom prst="rect">
            <a:avLst/>
          </a:prstGeom>
        </p:spPr>
      </p:pic>
    </p:spTree>
    <p:extLst>
      <p:ext uri="{BB962C8B-B14F-4D97-AF65-F5344CB8AC3E}">
        <p14:creationId xmlns:p14="http://schemas.microsoft.com/office/powerpoint/2010/main" val="16621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6</a:t>
            </a:fld>
            <a:endParaRPr lang="en-GB" sz="1400">
              <a:latin typeface="Arial Nova Cond" panose="020B0506020202020204" pitchFamily="34" charset="0"/>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283292852"/>
              </p:ext>
            </p:extLst>
          </p:nvPr>
        </p:nvGraphicFramePr>
        <p:xfrm>
          <a:off x="1667773" y="2372264"/>
          <a:ext cx="8805106" cy="1739653"/>
        </p:xfrm>
        <a:graphic>
          <a:graphicData uri="http://schemas.openxmlformats.org/drawingml/2006/table">
            <a:tbl>
              <a:tblPr firstRow="1" bandRow="1">
                <a:tableStyleId>{00A15C55-8517-42AA-B614-E9B94910E393}</a:tableStyleId>
              </a:tblPr>
              <a:tblGrid>
                <a:gridCol w="4402553">
                  <a:extLst>
                    <a:ext uri="{9D8B030D-6E8A-4147-A177-3AD203B41FA5}">
                      <a16:colId xmlns:a16="http://schemas.microsoft.com/office/drawing/2014/main" val="1165557108"/>
                    </a:ext>
                  </a:extLst>
                </a:gridCol>
                <a:gridCol w="4402553">
                  <a:extLst>
                    <a:ext uri="{9D8B030D-6E8A-4147-A177-3AD203B41FA5}">
                      <a16:colId xmlns:a16="http://schemas.microsoft.com/office/drawing/2014/main" val="1148226482"/>
                    </a:ext>
                  </a:extLst>
                </a:gridCol>
              </a:tblGrid>
              <a:tr h="794773">
                <a:tc>
                  <a:txBody>
                    <a:bodyPr/>
                    <a:lstStyle/>
                    <a:p>
                      <a:pPr lvl="0" algn="ctr">
                        <a:lnSpc>
                          <a:spcPct val="100000"/>
                        </a:lnSpc>
                        <a:spcBef>
                          <a:spcPts val="0"/>
                        </a:spcBef>
                        <a:spcAft>
                          <a:spcPts val="0"/>
                        </a:spcAft>
                        <a:buNone/>
                      </a:pPr>
                      <a:r>
                        <a:rPr lang="it-IT" sz="2800" b="0" i="0" u="none" strike="noStrike" noProof="0" dirty="0"/>
                        <a:t>Hours per task*</a:t>
                      </a:r>
                      <a:endParaRPr lang="en-GB" sz="2800" b="0" i="0" u="none" strike="noStrike" noProof="0" dirty="0"/>
                    </a:p>
                  </a:txBody>
                  <a:tcPr anchor="ctr"/>
                </a:tc>
                <a:tc>
                  <a:txBody>
                    <a:bodyPr/>
                    <a:lstStyle/>
                    <a:p>
                      <a:pPr lvl="0" algn="ctr">
                        <a:buNone/>
                      </a:pPr>
                      <a:r>
                        <a:rPr lang="it-IT" sz="2800" b="0" i="0" u="none" strike="noStrike" noProof="0" dirty="0">
                          <a:latin typeface="Calibri"/>
                        </a:rPr>
                        <a:t>Total task </a:t>
                      </a:r>
                      <a:r>
                        <a:rPr lang="it-IT" sz="2800" b="0" i="0" u="none" strike="noStrike" noProof="0" dirty="0" err="1">
                          <a:latin typeface="Calibri"/>
                        </a:rPr>
                        <a:t>estimation</a:t>
                      </a:r>
                      <a:r>
                        <a:rPr lang="it-IT" sz="2800" b="0" i="0" u="none" strike="noStrike" noProof="0" dirty="0">
                          <a:latin typeface="Calibri"/>
                        </a:rPr>
                        <a:t> </a:t>
                      </a:r>
                      <a:r>
                        <a:rPr lang="it-IT" sz="2800" b="0" i="0" u="none" strike="noStrike" noProof="0" dirty="0" err="1">
                          <a:latin typeface="Calibri"/>
                        </a:rPr>
                        <a:t>error</a:t>
                      </a:r>
                      <a:r>
                        <a:rPr lang="it-IT" sz="2800" b="0" i="0" u="none" strike="noStrike" noProof="0" dirty="0">
                          <a:latin typeface="Calibri"/>
                        </a:rPr>
                        <a:t> ratio**</a:t>
                      </a:r>
                      <a:endParaRPr lang="it-IT" dirty="0"/>
                    </a:p>
                  </a:txBody>
                  <a:tcPr anchor="ctr"/>
                </a:tc>
                <a:extLst>
                  <a:ext uri="{0D108BD9-81ED-4DB2-BD59-A6C34878D82A}">
                    <a16:rowId xmlns:a16="http://schemas.microsoft.com/office/drawing/2014/main" val="669613203"/>
                  </a:ext>
                </a:extLst>
              </a:tr>
              <a:tr h="794773">
                <a:tc>
                  <a:txBody>
                    <a:bodyPr/>
                    <a:lstStyle/>
                    <a:p>
                      <a:pPr algn="ctr"/>
                      <a:r>
                        <a:rPr lang="it-IT" sz="2800"/>
                        <a:t>1.43, </a:t>
                      </a:r>
                      <a:r>
                        <a:rPr lang="el-GR" sz="2800"/>
                        <a:t>σ</a:t>
                      </a:r>
                      <a:r>
                        <a:rPr lang="en-GB" sz="2800"/>
                        <a:t>=0.478</a:t>
                      </a:r>
                      <a:endParaRPr lang="it-IT" sz="2800"/>
                    </a:p>
                  </a:txBody>
                  <a:tcPr anchor="ctr"/>
                </a:tc>
                <a:tc>
                  <a:txBody>
                    <a:bodyPr/>
                    <a:lstStyle/>
                    <a:p>
                      <a:pPr algn="ctr"/>
                      <a:r>
                        <a:rPr lang="it-IT" sz="2800" dirty="0"/>
                        <a:t>0.94</a:t>
                      </a:r>
                    </a:p>
                  </a:txBody>
                  <a:tcPr anchor="ctr"/>
                </a:tc>
                <a:extLst>
                  <a:ext uri="{0D108BD9-81ED-4DB2-BD59-A6C34878D82A}">
                    <a16:rowId xmlns:a16="http://schemas.microsoft.com/office/drawing/2014/main" val="1190231143"/>
                  </a:ext>
                </a:extLst>
              </a:tr>
            </a:tbl>
          </a:graphicData>
        </a:graphic>
      </p:graphicFrame>
      <p:sp>
        <p:nvSpPr>
          <p:cNvPr id="4" name="CasellaDiTesto 3">
            <a:extLst>
              <a:ext uri="{FF2B5EF4-FFF2-40B4-BE49-F238E27FC236}">
                <a16:creationId xmlns:a16="http://schemas.microsoft.com/office/drawing/2014/main" id="{BC57162E-E54A-4B8C-87A0-8C442022CECE}"/>
              </a:ext>
            </a:extLst>
          </p:cNvPr>
          <p:cNvSpPr txBox="1"/>
          <p:nvPr/>
        </p:nvSpPr>
        <p:spPr>
          <a:xfrm>
            <a:off x="2169587" y="4604372"/>
            <a:ext cx="7538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 story #0 </a:t>
            </a:r>
            <a:r>
              <a:rPr lang="it-IT" dirty="0" err="1"/>
              <a:t>is</a:t>
            </a:r>
            <a:r>
              <a:rPr lang="it-IT" dirty="0"/>
              <a:t> </a:t>
            </a:r>
            <a:r>
              <a:rPr lang="it-IT" dirty="0" err="1"/>
              <a:t>not</a:t>
            </a:r>
            <a:r>
              <a:rPr lang="it-IT" dirty="0"/>
              <a:t> </a:t>
            </a:r>
            <a:r>
              <a:rPr lang="it-IT" dirty="0" err="1"/>
              <a:t>considered</a:t>
            </a:r>
          </a:p>
          <a:p>
            <a:r>
              <a:rPr lang="it-IT" dirty="0"/>
              <a:t>** sum of </a:t>
            </a:r>
            <a:r>
              <a:rPr lang="it-IT" dirty="0" err="1"/>
              <a:t>total</a:t>
            </a:r>
            <a:r>
              <a:rPr lang="it-IT" dirty="0"/>
              <a:t> hours </a:t>
            </a:r>
            <a:r>
              <a:rPr lang="it-IT" dirty="0" err="1"/>
              <a:t>estimation</a:t>
            </a:r>
            <a:r>
              <a:rPr lang="it-IT" dirty="0"/>
              <a:t> / sum of </a:t>
            </a:r>
            <a:r>
              <a:rPr lang="it-IT" dirty="0" err="1"/>
              <a:t>total</a:t>
            </a:r>
            <a:r>
              <a:rPr lang="it-IT" dirty="0"/>
              <a:t> hours </a:t>
            </a:r>
            <a:r>
              <a:rPr lang="it-IT" dirty="0" err="1"/>
              <a:t>spent</a:t>
            </a:r>
            <a:r>
              <a:rPr lang="it-IT" dirty="0"/>
              <a:t> from </a:t>
            </a:r>
            <a:r>
              <a:rPr lang="it-IT" dirty="0" err="1"/>
              <a:t>previous</a:t>
            </a:r>
            <a:r>
              <a:rPr lang="it-IT" dirty="0"/>
              <a:t> </a:t>
            </a:r>
            <a:r>
              <a:rPr lang="it-IT" dirty="0" err="1"/>
              <a:t>table</a:t>
            </a:r>
            <a:endParaRPr lang="it-IT" dirty="0">
              <a:cs typeface="Calibri"/>
            </a:endParaRPr>
          </a:p>
        </p:txBody>
      </p:sp>
    </p:spTree>
    <p:extLst>
      <p:ext uri="{BB962C8B-B14F-4D97-AF65-F5344CB8AC3E}">
        <p14:creationId xmlns:p14="http://schemas.microsoft.com/office/powerpoint/2010/main" val="5143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7</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2. QUALITY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168361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8</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a:solidFill>
                  <a:schemeClr val="bg2">
                    <a:lumMod val="10000"/>
                  </a:schemeClr>
                </a:solidFill>
                <a:latin typeface="Arial Nova Cond"/>
              </a:rPr>
              <a:t>2.1 Story #11 – Quality </a:t>
            </a:r>
            <a:r>
              <a:rPr lang="it-IT" sz="4800" err="1">
                <a:solidFill>
                  <a:schemeClr val="bg2">
                    <a:lumMod val="10000"/>
                  </a:schemeClr>
                </a:solidFill>
                <a:latin typeface="Arial Nova Cond"/>
              </a:rPr>
              <a:t>Measures</a:t>
            </a:r>
            <a:endParaRPr lang="it-IT" sz="480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309058963"/>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533879">
                  <a:extLst>
                    <a:ext uri="{9D8B030D-6E8A-4147-A177-3AD203B41FA5}">
                      <a16:colId xmlns:a16="http://schemas.microsoft.com/office/drawing/2014/main" val="2937088603"/>
                    </a:ext>
                  </a:extLst>
                </a:gridCol>
                <a:gridCol w="2101740">
                  <a:extLst>
                    <a:ext uri="{9D8B030D-6E8A-4147-A177-3AD203B41FA5}">
                      <a16:colId xmlns:a16="http://schemas.microsoft.com/office/drawing/2014/main" val="1451577431"/>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tc>
                  <a:txBody>
                    <a:bodyPr/>
                    <a:lstStyle/>
                    <a:p>
                      <a:r>
                        <a:rPr lang="it-IT" dirty="0" err="1"/>
                        <a:t>Number</a:t>
                      </a:r>
                      <a:r>
                        <a:rPr lang="it-IT" dirty="0"/>
                        <a:t> of </a:t>
                      </a:r>
                      <a:r>
                        <a:rPr lang="it-IT" dirty="0" err="1"/>
                        <a:t>automated</a:t>
                      </a:r>
                      <a:r>
                        <a:rPr lang="it-IT" dirty="0"/>
                        <a:t> </a:t>
                      </a:r>
                      <a:r>
                        <a:rPr lang="it-IT" dirty="0" err="1"/>
                        <a:t>unit</a:t>
                      </a:r>
                      <a:r>
                        <a:rPr lang="it-IT" dirty="0"/>
                        <a:t> </a:t>
                      </a:r>
                      <a:r>
                        <a:rPr lang="it-IT" dirty="0" err="1"/>
                        <a:t>tests</a:t>
                      </a:r>
                    </a:p>
                  </a:txBody>
                  <a:tcPr/>
                </a:tc>
                <a:tc>
                  <a:txBody>
                    <a:bodyPr/>
                    <a:lstStyle/>
                    <a:p>
                      <a:r>
                        <a:rPr lang="it-IT" dirty="0"/>
                        <a:t>Coverage</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tc>
                  <a:txBody>
                    <a:bodyPr/>
                    <a:lstStyle/>
                    <a:p>
                      <a:pPr algn="ctr"/>
                      <a:r>
                        <a:rPr lang="it-IT" sz="2800" dirty="0"/>
                        <a:t>8</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1338476756"/>
              </p:ext>
            </p:extLst>
          </p:nvPr>
        </p:nvGraphicFramePr>
        <p:xfrm>
          <a:off x="3672155" y="4364800"/>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4318451" y="372294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Tree>
    <p:extLst>
      <p:ext uri="{BB962C8B-B14F-4D97-AF65-F5344CB8AC3E}">
        <p14:creationId xmlns:p14="http://schemas.microsoft.com/office/powerpoint/2010/main" val="41796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9</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830997"/>
          </a:xfrm>
          <a:prstGeom prst="rect">
            <a:avLst/>
          </a:prstGeom>
          <a:noFill/>
        </p:spPr>
        <p:txBody>
          <a:bodyPr wrap="square" rtlCol="0" anchor="t">
            <a:spAutoFit/>
          </a:bodyPr>
          <a:lstStyle/>
          <a:p>
            <a:pPr algn="ctr"/>
            <a:r>
              <a:rPr lang="it-IT" sz="4800" dirty="0">
                <a:solidFill>
                  <a:schemeClr val="bg2">
                    <a:lumMod val="10000"/>
                  </a:schemeClr>
                </a:solidFill>
                <a:latin typeface="Arial Nova Cond"/>
              </a:rPr>
              <a:t>2.1 Story #11 – Quality </a:t>
            </a:r>
            <a:r>
              <a:rPr lang="it-IT" sz="4800" dirty="0" err="1">
                <a:solidFill>
                  <a:schemeClr val="bg2">
                    <a:lumMod val="10000"/>
                  </a:schemeClr>
                </a:solidFill>
                <a:latin typeface="Arial Nova Cond"/>
              </a:rPr>
              <a:t>Measures</a:t>
            </a:r>
            <a:endParaRPr lang="it-IT" sz="4800" dirty="0">
              <a:solidFill>
                <a:schemeClr val="bg2">
                  <a:lumMod val="10000"/>
                </a:schemeClr>
              </a:solidFill>
              <a:latin typeface="Arial Nova Cond"/>
            </a:endParaRP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5068906" y="1760219"/>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2719466485"/>
              </p:ext>
            </p:extLst>
          </p:nvPr>
        </p:nvGraphicFramePr>
        <p:xfrm>
          <a:off x="3874264" y="2386987"/>
          <a:ext cx="4635620" cy="1489938"/>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835445">
                <a:tc>
                  <a:txBody>
                    <a:bodyPr/>
                    <a:lstStyle/>
                    <a:p>
                      <a:r>
                        <a:rPr lang="it-IT" dirty="0"/>
                        <a:t>Total hours </a:t>
                      </a:r>
                      <a:r>
                        <a:rPr lang="it-IT" dirty="0" err="1"/>
                        <a:t>estimated</a:t>
                      </a:r>
                    </a:p>
                  </a:txBody>
                  <a:tcPr/>
                </a:tc>
                <a:tc>
                  <a:txBody>
                    <a:bodyPr/>
                    <a:lstStyle/>
                    <a:p>
                      <a:r>
                        <a:rPr lang="it-IT" dirty="0"/>
                        <a:t>Total hours </a:t>
                      </a:r>
                      <a:r>
                        <a:rPr lang="it-IT" dirty="0" err="1"/>
                        <a:t>spent</a:t>
                      </a:r>
                    </a:p>
                  </a:txBody>
                  <a:tcPr/>
                </a:tc>
                <a:extLst>
                  <a:ext uri="{0D108BD9-81ED-4DB2-BD59-A6C34878D82A}">
                    <a16:rowId xmlns:a16="http://schemas.microsoft.com/office/drawing/2014/main" val="1641103358"/>
                  </a:ext>
                </a:extLst>
              </a:tr>
              <a:tr h="654493">
                <a:tc>
                  <a:txBody>
                    <a:bodyPr/>
                    <a:lstStyle/>
                    <a:p>
                      <a:pPr algn="ctr"/>
                      <a:r>
                        <a:rPr lang="it-IT" sz="2800" dirty="0"/>
                        <a:t>1</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199087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5B802D088B8642AA958F5CF88CB35C" ma:contentTypeVersion="6" ma:contentTypeDescription="Create a new document." ma:contentTypeScope="" ma:versionID="634047d4f603aa929ef64d936472ba98">
  <xsd:schema xmlns:xsd="http://www.w3.org/2001/XMLSchema" xmlns:xs="http://www.w3.org/2001/XMLSchema" xmlns:p="http://schemas.microsoft.com/office/2006/metadata/properties" xmlns:ns3="ceb2d092-e286-4f2e-bb68-7e4dbedb325e" targetNamespace="http://schemas.microsoft.com/office/2006/metadata/properties" ma:root="true" ma:fieldsID="eda5dc268c0ee9d604b42c2e2c8abdd4" ns3:_="">
    <xsd:import namespace="ceb2d092-e286-4f2e-bb68-7e4dbedb325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b2d092-e286-4f2e-bb68-7e4dbedb3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1274D0-8CAF-4704-B952-90CA1AF504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C3D1FE-91B6-4061-829D-911FC4218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b2d092-e286-4f2e-bb68-7e4dbedb3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B1433A-C695-4CBB-981E-53C9C91C52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24</Slides>
  <Notes>5</Notes>
  <HiddenSlides>0</HiddenSlides>
  <ScaleCrop>false</ScaleCrop>
  <HeadingPairs>
    <vt:vector size="4" baseType="variant">
      <vt:variant>
        <vt:lpstr>Tema</vt:lpstr>
      </vt:variant>
      <vt:variant>
        <vt:i4>1</vt:i4>
      </vt:variant>
      <vt:variant>
        <vt:lpstr>Titoli diapositive</vt:lpstr>
      </vt:variant>
      <vt:variant>
        <vt:i4>24</vt:i4>
      </vt:variant>
    </vt:vector>
  </HeadingPairs>
  <TitlesOfParts>
    <vt:vector size="25" baseType="lpstr">
      <vt:lpstr>Retrospect</vt:lpstr>
      <vt:lpstr>Sprint #3 Retrospective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3.1 Errors in estimation</vt:lpstr>
      <vt:lpstr>3.2 Lessons learned</vt:lpstr>
      <vt:lpstr>3.3 Goal achieved</vt:lpstr>
      <vt:lpstr>3.4 Failed goals</vt:lpstr>
      <vt:lpstr>3.5 Improvements</vt:lpstr>
      <vt:lpstr>3.6 What we are proud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Retrospettive</dc:title>
  <dc:creator>Stefano Di Blasio</dc:creator>
  <cp:revision>1166</cp:revision>
  <dcterms:created xsi:type="dcterms:W3CDTF">2019-10-23T09:52:53Z</dcterms:created>
  <dcterms:modified xsi:type="dcterms:W3CDTF">2019-12-22T19:30:42Z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0x010100305B802D088B8642AA958F5CF88CB35C</vt:lpwstr>
  </property>
</Properties>
</file>