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sldIdLst>
    <p:sldId id="256" r:id="rId5"/>
    <p:sldId id="276" r:id="rId6"/>
    <p:sldId id="257" r:id="rId7"/>
    <p:sldId id="277" r:id="rId8"/>
    <p:sldId id="304" r:id="rId9"/>
    <p:sldId id="280" r:id="rId10"/>
    <p:sldId id="278" r:id="rId11"/>
    <p:sldId id="305" r:id="rId12"/>
    <p:sldId id="314" r:id="rId13"/>
    <p:sldId id="315" r:id="rId14"/>
    <p:sldId id="316" r:id="rId15"/>
    <p:sldId id="317" r:id="rId16"/>
    <p:sldId id="279" r:id="rId17"/>
    <p:sldId id="262" r:id="rId18"/>
    <p:sldId id="298" r:id="rId19"/>
    <p:sldId id="299" r:id="rId20"/>
    <p:sldId id="300" r:id="rId21"/>
    <p:sldId id="301" r:id="rId22"/>
    <p:sldId id="30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4F3FF-A28D-4E1E-8D72-E7DC2791A187}" v="2669" dt="2019-12-22T19:30:21.152"/>
    <p1510:client id="{0F8F5A46-8DD6-40A3-9A4D-B4674D11E3E1}" v="31" dt="2019-12-22T11:50:02.998"/>
    <p1510:client id="{164207E1-230A-4F99-B657-4FB6D009779E}" v="331" dt="2019-12-22T11:40:09.935"/>
    <p1510:client id="{9B831CE8-4864-4C2E-8DCF-06193F92776A}" v="53" dt="2019-12-22T19:18:41.442"/>
    <p1510:client id="{19C2285D-D676-458A-A918-39111F880460}" v="17" dt="2019-12-22T11:58:55.767"/>
    <p1510:client id="{2332AD8F-3D26-400F-A175-3D5467A06DA1}" v="2232" dt="2019-12-22T16:22:18.577"/>
    <p1510:client id="{45F6FE86-C31F-4A8C-A6C5-0843E8004E0B}" v="65" dt="2019-12-22T12:09:55.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820A7-8D58-472F-88D0-42561777C191}" type="datetimeFigureOut">
              <a:rPr lang="en-GB" smtClean="0"/>
              <a:t>22/12/2019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ED3E9-6950-47CF-A814-36565FF4AB19}" type="slidenum">
              <a:rPr lang="en-GB" smtClean="0"/>
              <a:t>‹Nº›</a:t>
            </a:fld>
            <a:endParaRPr lang="en-GB"/>
          </a:p>
        </p:txBody>
      </p:sp>
    </p:spTree>
    <p:extLst>
      <p:ext uri="{BB962C8B-B14F-4D97-AF65-F5344CB8AC3E}">
        <p14:creationId xmlns:p14="http://schemas.microsoft.com/office/powerpoint/2010/main" val="739524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14</a:t>
            </a:fld>
            <a:endParaRPr lang="en-GB"/>
          </a:p>
        </p:txBody>
      </p:sp>
    </p:spTree>
    <p:extLst>
      <p:ext uri="{BB962C8B-B14F-4D97-AF65-F5344CB8AC3E}">
        <p14:creationId xmlns:p14="http://schemas.microsoft.com/office/powerpoint/2010/main" val="270752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16</a:t>
            </a:fld>
            <a:endParaRPr lang="en-GB"/>
          </a:p>
        </p:txBody>
      </p:sp>
    </p:spTree>
    <p:extLst>
      <p:ext uri="{BB962C8B-B14F-4D97-AF65-F5344CB8AC3E}">
        <p14:creationId xmlns:p14="http://schemas.microsoft.com/office/powerpoint/2010/main" val="146167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17</a:t>
            </a:fld>
            <a:endParaRPr lang="en-GB"/>
          </a:p>
        </p:txBody>
      </p:sp>
    </p:spTree>
    <p:extLst>
      <p:ext uri="{BB962C8B-B14F-4D97-AF65-F5344CB8AC3E}">
        <p14:creationId xmlns:p14="http://schemas.microsoft.com/office/powerpoint/2010/main" val="83777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18</a:t>
            </a:fld>
            <a:endParaRPr lang="en-GB"/>
          </a:p>
        </p:txBody>
      </p:sp>
    </p:spTree>
    <p:extLst>
      <p:ext uri="{BB962C8B-B14F-4D97-AF65-F5344CB8AC3E}">
        <p14:creationId xmlns:p14="http://schemas.microsoft.com/office/powerpoint/2010/main" val="298730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DE9ED3E9-6950-47CF-A814-36565FF4AB19}" type="slidenum">
              <a:rPr lang="en-GB" smtClean="0"/>
              <a:t>19</a:t>
            </a:fld>
            <a:endParaRPr lang="en-GB"/>
          </a:p>
        </p:txBody>
      </p:sp>
    </p:spTree>
    <p:extLst>
      <p:ext uri="{BB962C8B-B14F-4D97-AF65-F5344CB8AC3E}">
        <p14:creationId xmlns:p14="http://schemas.microsoft.com/office/powerpoint/2010/main" val="339418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03A960B8-EA7F-4DCB-B606-69DB5109ACDF}"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32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BB0E89-8712-445A-8E49-4E4E9D33A121}"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‹Nº›</a:t>
            </a:fld>
            <a:endParaRPr lang="en-GB"/>
          </a:p>
        </p:txBody>
      </p:sp>
    </p:spTree>
    <p:extLst>
      <p:ext uri="{BB962C8B-B14F-4D97-AF65-F5344CB8AC3E}">
        <p14:creationId xmlns:p14="http://schemas.microsoft.com/office/powerpoint/2010/main" val="161687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DA817-F86B-42BB-9F4C-0E6E3182AC6A}"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‹Nº›</a:t>
            </a:fld>
            <a:endParaRPr lang="en-GB"/>
          </a:p>
        </p:txBody>
      </p:sp>
    </p:spTree>
    <p:extLst>
      <p:ext uri="{BB962C8B-B14F-4D97-AF65-F5344CB8AC3E}">
        <p14:creationId xmlns:p14="http://schemas.microsoft.com/office/powerpoint/2010/main" val="37154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954E8-CA4E-4A70-8892-8A82C215164A}"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‹Nº›</a:t>
            </a:fld>
            <a:endParaRPr lang="en-GB"/>
          </a:p>
        </p:txBody>
      </p:sp>
    </p:spTree>
    <p:extLst>
      <p:ext uri="{BB962C8B-B14F-4D97-AF65-F5344CB8AC3E}">
        <p14:creationId xmlns:p14="http://schemas.microsoft.com/office/powerpoint/2010/main" val="306507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7AA71-112D-494D-A5E6-D100E530E94C}" type="datetime1">
              <a:rPr lang="en-GB" smtClean="0"/>
              <a:t>22/12/2019</a:t>
            </a:fld>
            <a:endParaRPr lang="en-GB"/>
          </a:p>
        </p:txBody>
      </p:sp>
      <p:sp>
        <p:nvSpPr>
          <p:cNvPr id="5" name="Footer Placeholder 4"/>
          <p:cNvSpPr>
            <a:spLocks noGrp="1"/>
          </p:cNvSpPr>
          <p:nvPr>
            <p:ph type="ftr" sz="quarter" idx="11"/>
          </p:nvPr>
        </p:nvSpPr>
        <p:spPr/>
        <p:txBody>
          <a:bodyPr/>
          <a:lstStyle/>
          <a:p>
            <a:r>
              <a:rPr lang="en-GB"/>
              <a:t>SE2 - Group F @ PoliTo</a:t>
            </a:r>
          </a:p>
        </p:txBody>
      </p:sp>
      <p:sp>
        <p:nvSpPr>
          <p:cNvPr id="6" name="Slide Number Placeholder 5"/>
          <p:cNvSpPr>
            <a:spLocks noGrp="1"/>
          </p:cNvSpPr>
          <p:nvPr>
            <p:ph type="sldNum" sz="quarter" idx="12"/>
          </p:nvPr>
        </p:nvSpPr>
        <p:spPr/>
        <p:txBody>
          <a:bodyPr/>
          <a:lstStyle/>
          <a:p>
            <a:fld id="{52668C98-20E0-457A-B46B-012B69A69216}"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379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DCA551-93E2-4280-8D1A-89069406730C}" type="datetime1">
              <a:rPr lang="en-GB" smtClean="0"/>
              <a:t>22/12/2019</a:t>
            </a:fld>
            <a:endParaRPr lang="en-GB"/>
          </a:p>
        </p:txBody>
      </p:sp>
      <p:sp>
        <p:nvSpPr>
          <p:cNvPr id="6" name="Footer Placeholder 5"/>
          <p:cNvSpPr>
            <a:spLocks noGrp="1"/>
          </p:cNvSpPr>
          <p:nvPr>
            <p:ph type="ftr" sz="quarter" idx="11"/>
          </p:nvPr>
        </p:nvSpPr>
        <p:spPr/>
        <p:txBody>
          <a:bodyPr/>
          <a:lstStyle/>
          <a:p>
            <a:r>
              <a:rPr lang="en-GB"/>
              <a:t>SE2 - Group F @ PoliTo</a:t>
            </a:r>
          </a:p>
        </p:txBody>
      </p:sp>
      <p:sp>
        <p:nvSpPr>
          <p:cNvPr id="7" name="Slide Number Placeholder 6"/>
          <p:cNvSpPr>
            <a:spLocks noGrp="1"/>
          </p:cNvSpPr>
          <p:nvPr>
            <p:ph type="sldNum" sz="quarter" idx="12"/>
          </p:nvPr>
        </p:nvSpPr>
        <p:spPr/>
        <p:txBody>
          <a:bodyPr/>
          <a:lstStyle/>
          <a:p>
            <a:fld id="{52668C98-20E0-457A-B46B-012B69A69216}" type="slidenum">
              <a:rPr lang="en-GB" smtClean="0"/>
              <a:t>‹Nº›</a:t>
            </a:fld>
            <a:endParaRPr lang="en-GB"/>
          </a:p>
        </p:txBody>
      </p:sp>
    </p:spTree>
    <p:extLst>
      <p:ext uri="{BB962C8B-B14F-4D97-AF65-F5344CB8AC3E}">
        <p14:creationId xmlns:p14="http://schemas.microsoft.com/office/powerpoint/2010/main" val="106185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41DB67-1CC9-46DB-B5B0-6F935A77B530}" type="datetime1">
              <a:rPr lang="en-GB" smtClean="0"/>
              <a:t>22/12/2019</a:t>
            </a:fld>
            <a:endParaRPr lang="en-GB"/>
          </a:p>
        </p:txBody>
      </p:sp>
      <p:sp>
        <p:nvSpPr>
          <p:cNvPr id="8" name="Footer Placeholder 7"/>
          <p:cNvSpPr>
            <a:spLocks noGrp="1"/>
          </p:cNvSpPr>
          <p:nvPr>
            <p:ph type="ftr" sz="quarter" idx="11"/>
          </p:nvPr>
        </p:nvSpPr>
        <p:spPr/>
        <p:txBody>
          <a:bodyPr/>
          <a:lstStyle/>
          <a:p>
            <a:r>
              <a:rPr lang="en-GB"/>
              <a:t>SE2 - Group F @ PoliTo</a:t>
            </a:r>
          </a:p>
        </p:txBody>
      </p:sp>
      <p:sp>
        <p:nvSpPr>
          <p:cNvPr id="9" name="Slide Number Placeholder 8"/>
          <p:cNvSpPr>
            <a:spLocks noGrp="1"/>
          </p:cNvSpPr>
          <p:nvPr>
            <p:ph type="sldNum" sz="quarter" idx="12"/>
          </p:nvPr>
        </p:nvSpPr>
        <p:spPr/>
        <p:txBody>
          <a:bodyPr/>
          <a:lstStyle/>
          <a:p>
            <a:fld id="{52668C98-20E0-457A-B46B-012B69A69216}" type="slidenum">
              <a:rPr lang="en-GB" smtClean="0"/>
              <a:t>‹Nº›</a:t>
            </a:fld>
            <a:endParaRPr lang="en-GB"/>
          </a:p>
        </p:txBody>
      </p:sp>
    </p:spTree>
    <p:extLst>
      <p:ext uri="{BB962C8B-B14F-4D97-AF65-F5344CB8AC3E}">
        <p14:creationId xmlns:p14="http://schemas.microsoft.com/office/powerpoint/2010/main" val="287670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53997E-FD22-4E0A-B35F-C88E50069C14}" type="datetime1">
              <a:rPr lang="en-GB" smtClean="0"/>
              <a:t>22/12/2019</a:t>
            </a:fld>
            <a:endParaRPr lang="en-GB"/>
          </a:p>
        </p:txBody>
      </p:sp>
      <p:sp>
        <p:nvSpPr>
          <p:cNvPr id="4" name="Footer Placeholder 3"/>
          <p:cNvSpPr>
            <a:spLocks noGrp="1"/>
          </p:cNvSpPr>
          <p:nvPr>
            <p:ph type="ftr" sz="quarter" idx="11"/>
          </p:nvPr>
        </p:nvSpPr>
        <p:spPr/>
        <p:txBody>
          <a:bodyPr/>
          <a:lstStyle/>
          <a:p>
            <a:r>
              <a:rPr lang="en-GB"/>
              <a:t>SE2 - Group F @ PoliTo</a:t>
            </a:r>
          </a:p>
        </p:txBody>
      </p:sp>
      <p:sp>
        <p:nvSpPr>
          <p:cNvPr id="5" name="Slide Number Placeholder 4"/>
          <p:cNvSpPr>
            <a:spLocks noGrp="1"/>
          </p:cNvSpPr>
          <p:nvPr>
            <p:ph type="sldNum" sz="quarter" idx="12"/>
          </p:nvPr>
        </p:nvSpPr>
        <p:spPr/>
        <p:txBody>
          <a:bodyPr/>
          <a:lstStyle/>
          <a:p>
            <a:fld id="{52668C98-20E0-457A-B46B-012B69A69216}" type="slidenum">
              <a:rPr lang="en-GB" smtClean="0"/>
              <a:t>‹Nº›</a:t>
            </a:fld>
            <a:endParaRPr lang="en-GB"/>
          </a:p>
        </p:txBody>
      </p:sp>
    </p:spTree>
    <p:extLst>
      <p:ext uri="{BB962C8B-B14F-4D97-AF65-F5344CB8AC3E}">
        <p14:creationId xmlns:p14="http://schemas.microsoft.com/office/powerpoint/2010/main" val="354000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03EC7C-73A4-4208-B78D-A9297F175628}" type="datetime1">
              <a:rPr lang="en-GB" smtClean="0"/>
              <a:t>22/12/2019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SE2 - Group F @ PoliTo</a:t>
            </a:r>
          </a:p>
        </p:txBody>
      </p:sp>
      <p:sp>
        <p:nvSpPr>
          <p:cNvPr id="9" name="Slide Number Placeholder 8"/>
          <p:cNvSpPr>
            <a:spLocks noGrp="1"/>
          </p:cNvSpPr>
          <p:nvPr>
            <p:ph type="sldNum" sz="quarter" idx="12"/>
          </p:nvPr>
        </p:nvSpPr>
        <p:spPr/>
        <p:txBody>
          <a:bodyPr/>
          <a:lstStyle/>
          <a:p>
            <a:fld id="{52668C98-20E0-457A-B46B-012B69A69216}" type="slidenum">
              <a:rPr lang="en-GB" smtClean="0"/>
              <a:t>‹Nº›</a:t>
            </a:fld>
            <a:endParaRPr lang="en-GB"/>
          </a:p>
        </p:txBody>
      </p:sp>
    </p:spTree>
    <p:extLst>
      <p:ext uri="{BB962C8B-B14F-4D97-AF65-F5344CB8AC3E}">
        <p14:creationId xmlns:p14="http://schemas.microsoft.com/office/powerpoint/2010/main" val="122173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49FD43-C911-4C98-8A76-545B2EE9A846}" type="datetime1">
              <a:rPr lang="en-GB" smtClean="0"/>
              <a:t>22/12/2019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SE2 - Group F @ PoliTo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668C98-20E0-457A-B46B-012B69A69216}" type="slidenum">
              <a:rPr lang="en-GB" smtClean="0"/>
              <a:t>‹Nº›</a:t>
            </a:fld>
            <a:endParaRPr lang="en-GB"/>
          </a:p>
        </p:txBody>
      </p:sp>
    </p:spTree>
    <p:extLst>
      <p:ext uri="{BB962C8B-B14F-4D97-AF65-F5344CB8AC3E}">
        <p14:creationId xmlns:p14="http://schemas.microsoft.com/office/powerpoint/2010/main" val="36364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268F2-4C5B-4DBE-BC98-22EC9DD1CB4B}" type="datetime1">
              <a:rPr lang="en-GB" smtClean="0"/>
              <a:t>22/12/2019</a:t>
            </a:fld>
            <a:endParaRPr lang="en-GB"/>
          </a:p>
        </p:txBody>
      </p:sp>
      <p:sp>
        <p:nvSpPr>
          <p:cNvPr id="6" name="Footer Placeholder 5"/>
          <p:cNvSpPr>
            <a:spLocks noGrp="1"/>
          </p:cNvSpPr>
          <p:nvPr>
            <p:ph type="ftr" sz="quarter" idx="11"/>
          </p:nvPr>
        </p:nvSpPr>
        <p:spPr/>
        <p:txBody>
          <a:bodyPr/>
          <a:lstStyle/>
          <a:p>
            <a:r>
              <a:rPr lang="en-GB"/>
              <a:t>SE2 - Group F @ PoliTo</a:t>
            </a:r>
          </a:p>
        </p:txBody>
      </p:sp>
      <p:sp>
        <p:nvSpPr>
          <p:cNvPr id="7" name="Slide Number Placeholder 6"/>
          <p:cNvSpPr>
            <a:spLocks noGrp="1"/>
          </p:cNvSpPr>
          <p:nvPr>
            <p:ph type="sldNum" sz="quarter" idx="12"/>
          </p:nvPr>
        </p:nvSpPr>
        <p:spPr/>
        <p:txBody>
          <a:bodyPr/>
          <a:lstStyle/>
          <a:p>
            <a:fld id="{52668C98-20E0-457A-B46B-012B69A69216}" type="slidenum">
              <a:rPr lang="en-GB" smtClean="0"/>
              <a:t>‹Nº›</a:t>
            </a:fld>
            <a:endParaRPr lang="en-GB"/>
          </a:p>
        </p:txBody>
      </p:sp>
    </p:spTree>
    <p:extLst>
      <p:ext uri="{BB962C8B-B14F-4D97-AF65-F5344CB8AC3E}">
        <p14:creationId xmlns:p14="http://schemas.microsoft.com/office/powerpoint/2010/main" val="67190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ED25D3-E782-4900-A139-4C21ECC7D4C9}" type="datetime1">
              <a:rPr lang="en-GB" smtClean="0"/>
              <a:t>22/12/2019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SE2 - Group F @ PoliTo</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668C98-20E0-457A-B46B-012B69A69216}"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820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8CD6-CDCB-46B4-B8CB-8008EE475133}"/>
              </a:ext>
            </a:extLst>
          </p:cNvPr>
          <p:cNvSpPr>
            <a:spLocks noGrp="1"/>
          </p:cNvSpPr>
          <p:nvPr>
            <p:ph type="ctrTitle"/>
          </p:nvPr>
        </p:nvSpPr>
        <p:spPr>
          <a:xfrm>
            <a:off x="1066800" y="1370861"/>
            <a:ext cx="10058400" cy="2058139"/>
          </a:xfrm>
        </p:spPr>
        <p:txBody>
          <a:bodyPr anchor="ctr">
            <a:normAutofit fontScale="90000"/>
          </a:bodyPr>
          <a:lstStyle/>
          <a:p>
            <a:pPr algn="ctr"/>
            <a:r>
              <a:rPr lang="it-IT" dirty="0">
                <a:solidFill>
                  <a:schemeClr val="bg2">
                    <a:lumMod val="10000"/>
                  </a:schemeClr>
                </a:solidFill>
                <a:latin typeface="Arial Nova Cond"/>
              </a:rPr>
              <a:t>Sprint #3</a:t>
            </a:r>
            <a:br>
              <a:rPr lang="it-IT" dirty="0">
                <a:latin typeface="Arial Nova Cond"/>
              </a:rPr>
            </a:br>
            <a:r>
              <a:rPr lang="en-GB" dirty="0">
                <a:solidFill>
                  <a:schemeClr val="bg2">
                    <a:lumMod val="10000"/>
                  </a:schemeClr>
                </a:solidFill>
                <a:latin typeface="Arial Nova Cond"/>
              </a:rPr>
              <a:t>RETROSPECTIVE</a:t>
            </a:r>
          </a:p>
        </p:txBody>
      </p:sp>
      <p:sp>
        <p:nvSpPr>
          <p:cNvPr id="3" name="Subtitle 2">
            <a:extLst>
              <a:ext uri="{FF2B5EF4-FFF2-40B4-BE49-F238E27FC236}">
                <a16:creationId xmlns:a16="http://schemas.microsoft.com/office/drawing/2014/main" id="{8EE432BD-3FB6-4F40-8B52-EB6AE2F3E9D9}"/>
              </a:ext>
            </a:extLst>
          </p:cNvPr>
          <p:cNvSpPr>
            <a:spLocks noGrp="1"/>
          </p:cNvSpPr>
          <p:nvPr>
            <p:ph type="subTitle" idx="1"/>
          </p:nvPr>
        </p:nvSpPr>
        <p:spPr>
          <a:xfrm>
            <a:off x="1066800" y="4658819"/>
            <a:ext cx="10058400" cy="1557253"/>
          </a:xfrm>
        </p:spPr>
        <p:txBody>
          <a:bodyPr/>
          <a:lstStyle/>
          <a:p>
            <a:pPr algn="ctr">
              <a:lnSpc>
                <a:spcPct val="100000"/>
              </a:lnSpc>
            </a:pPr>
            <a:r>
              <a:rPr lang="it-IT" cap="none">
                <a:latin typeface="Arial Nova Cond" panose="020B0506020202020204" pitchFamily="34" charset="0"/>
              </a:rPr>
              <a:t>Software engineering II</a:t>
            </a:r>
          </a:p>
          <a:p>
            <a:pPr algn="ctr">
              <a:lnSpc>
                <a:spcPct val="100000"/>
              </a:lnSpc>
            </a:pPr>
            <a:r>
              <a:rPr lang="it-IT" cap="none">
                <a:latin typeface="Arial Nova Cond" panose="020B0506020202020204" pitchFamily="34" charset="0"/>
              </a:rPr>
              <a:t>Politecnico di Torino, a. y. 2019/2020</a:t>
            </a:r>
          </a:p>
          <a:p>
            <a:pPr algn="ctr">
              <a:lnSpc>
                <a:spcPct val="100000"/>
              </a:lnSpc>
            </a:pPr>
            <a:r>
              <a:rPr lang="it-IT" cap="none">
                <a:latin typeface="Arial Nova Cond" panose="020B0506020202020204" pitchFamily="34" charset="0"/>
              </a:rPr>
              <a:t>Group F</a:t>
            </a:r>
          </a:p>
        </p:txBody>
      </p:sp>
    </p:spTree>
    <p:extLst>
      <p:ext uri="{BB962C8B-B14F-4D97-AF65-F5344CB8AC3E}">
        <p14:creationId xmlns:p14="http://schemas.microsoft.com/office/powerpoint/2010/main" val="333126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10</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6" y="498764"/>
            <a:ext cx="8979799" cy="769441"/>
          </a:xfrm>
          <a:prstGeom prst="rect">
            <a:avLst/>
          </a:prstGeom>
          <a:noFill/>
        </p:spPr>
        <p:txBody>
          <a:bodyPr wrap="square" rtlCol="0" anchor="t">
            <a:spAutoFit/>
          </a:bodyPr>
          <a:lstStyle/>
          <a:p>
            <a:pPr algn="ctr"/>
            <a:r>
              <a:rPr lang="it-IT" sz="4400" dirty="0">
                <a:solidFill>
                  <a:schemeClr val="bg2">
                    <a:lumMod val="10000"/>
                  </a:schemeClr>
                </a:solidFill>
                <a:latin typeface="Arial Nova Cond"/>
              </a:rPr>
              <a:t>2.1 STORY #13 – QUALITY MEASURES</a:t>
            </a: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1755457288"/>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776568">
                  <a:extLst>
                    <a:ext uri="{9D8B030D-6E8A-4147-A177-3AD203B41FA5}">
                      <a16:colId xmlns:a16="http://schemas.microsoft.com/office/drawing/2014/main" val="2937088603"/>
                    </a:ext>
                  </a:extLst>
                </a:gridCol>
                <a:gridCol w="1859051">
                  <a:extLst>
                    <a:ext uri="{9D8B030D-6E8A-4147-A177-3AD203B41FA5}">
                      <a16:colId xmlns:a16="http://schemas.microsoft.com/office/drawing/2014/main" val="1451577431"/>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tc>
                  <a:txBody>
                    <a:bodyPr/>
                    <a:lstStyle/>
                    <a:p>
                      <a:pPr algn="ctr"/>
                      <a:r>
                        <a:rPr lang="it-IT" dirty="0"/>
                        <a:t>NUMBER OF AUTOMATED UNIT TESTS</a:t>
                      </a:r>
                    </a:p>
                  </a:txBody>
                  <a:tcPr anchor="ctr"/>
                </a:tc>
                <a:tc>
                  <a:txBody>
                    <a:bodyPr/>
                    <a:lstStyle/>
                    <a:p>
                      <a:pPr algn="ctr"/>
                      <a:r>
                        <a:rPr lang="it-IT" dirty="0"/>
                        <a:t>COVERAGE</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2</a:t>
                      </a:r>
                    </a:p>
                  </a:txBody>
                  <a:tcPr/>
                </a:tc>
                <a:tc>
                  <a:txBody>
                    <a:bodyPr/>
                    <a:lstStyle/>
                    <a:p>
                      <a:pPr algn="ctr"/>
                      <a:r>
                        <a:rPr lang="it-IT" sz="2800" dirty="0"/>
                        <a:t>9</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2730121836"/>
              </p:ext>
            </p:extLst>
          </p:nvPr>
        </p:nvGraphicFramePr>
        <p:xfrm>
          <a:off x="1070357" y="4258929"/>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1.5</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81731" y="367660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
        <p:nvSpPr>
          <p:cNvPr id="9" name="CasellaDiTesto 7">
            <a:extLst>
              <a:ext uri="{FF2B5EF4-FFF2-40B4-BE49-F238E27FC236}">
                <a16:creationId xmlns:a16="http://schemas.microsoft.com/office/drawing/2014/main" id="{91A0B670-9E51-4ED7-A4D7-B96EBA04FA22}"/>
              </a:ext>
            </a:extLst>
          </p:cNvPr>
          <p:cNvSpPr txBox="1"/>
          <p:nvPr/>
        </p:nvSpPr>
        <p:spPr>
          <a:xfrm>
            <a:off x="7708771" y="3673170"/>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dirty="0">
              <a:cs typeface="Calibri"/>
            </a:endParaRPr>
          </a:p>
        </p:txBody>
      </p:sp>
      <p:graphicFrame>
        <p:nvGraphicFramePr>
          <p:cNvPr id="10" name="Tabella 11">
            <a:extLst>
              <a:ext uri="{FF2B5EF4-FFF2-40B4-BE49-F238E27FC236}">
                <a16:creationId xmlns:a16="http://schemas.microsoft.com/office/drawing/2014/main" id="{09359B70-A41D-459E-A7B6-7EAEBE75EFC8}"/>
              </a:ext>
            </a:extLst>
          </p:cNvPr>
          <p:cNvGraphicFramePr>
            <a:graphicFrameLocks noGrp="1"/>
          </p:cNvGraphicFramePr>
          <p:nvPr>
            <p:extLst/>
          </p:nvPr>
        </p:nvGraphicFramePr>
        <p:xfrm>
          <a:off x="6486025" y="4258929"/>
          <a:ext cx="4635620" cy="136349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0899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a:t>
                      </a:r>
                    </a:p>
                  </a:txBody>
                  <a:tcPr anchor="ctr"/>
                </a:tc>
                <a:tc>
                  <a:txBody>
                    <a:bodyPr/>
                    <a:lstStyle/>
                    <a:p>
                      <a:pPr algn="ctr"/>
                      <a:r>
                        <a:rPr lang="it-IT" sz="2800" dirty="0"/>
                        <a:t>1</a:t>
                      </a:r>
                    </a:p>
                  </a:txBody>
                  <a:tcPr anchor="ct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296011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11</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6" y="498764"/>
            <a:ext cx="8979799" cy="769441"/>
          </a:xfrm>
          <a:prstGeom prst="rect">
            <a:avLst/>
          </a:prstGeom>
          <a:noFill/>
        </p:spPr>
        <p:txBody>
          <a:bodyPr wrap="square" rtlCol="0" anchor="t">
            <a:spAutoFit/>
          </a:bodyPr>
          <a:lstStyle/>
          <a:p>
            <a:pPr algn="ctr"/>
            <a:r>
              <a:rPr lang="it-IT" sz="4400" dirty="0">
                <a:solidFill>
                  <a:schemeClr val="bg2">
                    <a:lumMod val="10000"/>
                  </a:schemeClr>
                </a:solidFill>
                <a:latin typeface="Arial Nova Cond"/>
              </a:rPr>
              <a:t>2.1 STORY #14 – QUALITY MEASURES</a:t>
            </a: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4160941174"/>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776568">
                  <a:extLst>
                    <a:ext uri="{9D8B030D-6E8A-4147-A177-3AD203B41FA5}">
                      <a16:colId xmlns:a16="http://schemas.microsoft.com/office/drawing/2014/main" val="2937088603"/>
                    </a:ext>
                  </a:extLst>
                </a:gridCol>
                <a:gridCol w="1859051">
                  <a:extLst>
                    <a:ext uri="{9D8B030D-6E8A-4147-A177-3AD203B41FA5}">
                      <a16:colId xmlns:a16="http://schemas.microsoft.com/office/drawing/2014/main" val="1451577431"/>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tc>
                  <a:txBody>
                    <a:bodyPr/>
                    <a:lstStyle/>
                    <a:p>
                      <a:pPr algn="ctr"/>
                      <a:r>
                        <a:rPr lang="it-IT" dirty="0"/>
                        <a:t>NUMBER OF AUTOMATED UNIT TESTS</a:t>
                      </a:r>
                    </a:p>
                  </a:txBody>
                  <a:tcPr anchor="ctr"/>
                </a:tc>
                <a:tc>
                  <a:txBody>
                    <a:bodyPr/>
                    <a:lstStyle/>
                    <a:p>
                      <a:pPr algn="ctr"/>
                      <a:r>
                        <a:rPr lang="it-IT" dirty="0"/>
                        <a:t>COVERAGE</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1.5</a:t>
                      </a:r>
                    </a:p>
                  </a:txBody>
                  <a:tcPr/>
                </a:tc>
                <a:tc>
                  <a:txBody>
                    <a:bodyPr/>
                    <a:lstStyle/>
                    <a:p>
                      <a:pPr algn="ctr"/>
                      <a:r>
                        <a:rPr lang="it-IT" sz="2800" dirty="0"/>
                        <a:t>4</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nvPr>
        </p:nvGraphicFramePr>
        <p:xfrm>
          <a:off x="1070357" y="4258929"/>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81731" y="367660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
        <p:nvSpPr>
          <p:cNvPr id="9" name="CasellaDiTesto 7">
            <a:extLst>
              <a:ext uri="{FF2B5EF4-FFF2-40B4-BE49-F238E27FC236}">
                <a16:creationId xmlns:a16="http://schemas.microsoft.com/office/drawing/2014/main" id="{91A0B670-9E51-4ED7-A4D7-B96EBA04FA22}"/>
              </a:ext>
            </a:extLst>
          </p:cNvPr>
          <p:cNvSpPr txBox="1"/>
          <p:nvPr/>
        </p:nvSpPr>
        <p:spPr>
          <a:xfrm>
            <a:off x="7708771" y="3673170"/>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dirty="0">
              <a:cs typeface="Calibri"/>
            </a:endParaRPr>
          </a:p>
        </p:txBody>
      </p:sp>
      <p:graphicFrame>
        <p:nvGraphicFramePr>
          <p:cNvPr id="10" name="Tabella 11">
            <a:extLst>
              <a:ext uri="{FF2B5EF4-FFF2-40B4-BE49-F238E27FC236}">
                <a16:creationId xmlns:a16="http://schemas.microsoft.com/office/drawing/2014/main" id="{09359B70-A41D-459E-A7B6-7EAEBE75EFC8}"/>
              </a:ext>
            </a:extLst>
          </p:cNvPr>
          <p:cNvGraphicFramePr>
            <a:graphicFrameLocks noGrp="1"/>
          </p:cNvGraphicFramePr>
          <p:nvPr>
            <p:extLst/>
          </p:nvPr>
        </p:nvGraphicFramePr>
        <p:xfrm>
          <a:off x="6486025" y="4258929"/>
          <a:ext cx="4635620" cy="136349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0899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a:t>
                      </a:r>
                    </a:p>
                  </a:txBody>
                  <a:tcPr anchor="ctr"/>
                </a:tc>
                <a:tc>
                  <a:txBody>
                    <a:bodyPr/>
                    <a:lstStyle/>
                    <a:p>
                      <a:pPr algn="ctr"/>
                      <a:r>
                        <a:rPr lang="it-IT" sz="2800" dirty="0"/>
                        <a:t>1</a:t>
                      </a:r>
                    </a:p>
                  </a:txBody>
                  <a:tcPr anchor="ct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41418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12</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6" y="498764"/>
            <a:ext cx="8979799" cy="769441"/>
          </a:xfrm>
          <a:prstGeom prst="rect">
            <a:avLst/>
          </a:prstGeom>
          <a:noFill/>
        </p:spPr>
        <p:txBody>
          <a:bodyPr wrap="square" rtlCol="0" anchor="t">
            <a:spAutoFit/>
          </a:bodyPr>
          <a:lstStyle/>
          <a:p>
            <a:pPr algn="ctr"/>
            <a:r>
              <a:rPr lang="it-IT" sz="4400" dirty="0">
                <a:solidFill>
                  <a:schemeClr val="bg2">
                    <a:lumMod val="10000"/>
                  </a:schemeClr>
                </a:solidFill>
                <a:latin typeface="Arial Nova Cond"/>
              </a:rPr>
              <a:t>2.1 STORY #15 – QUALITY MEASURES</a:t>
            </a: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1911481583"/>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776568">
                  <a:extLst>
                    <a:ext uri="{9D8B030D-6E8A-4147-A177-3AD203B41FA5}">
                      <a16:colId xmlns:a16="http://schemas.microsoft.com/office/drawing/2014/main" val="2937088603"/>
                    </a:ext>
                  </a:extLst>
                </a:gridCol>
                <a:gridCol w="1859051">
                  <a:extLst>
                    <a:ext uri="{9D8B030D-6E8A-4147-A177-3AD203B41FA5}">
                      <a16:colId xmlns:a16="http://schemas.microsoft.com/office/drawing/2014/main" val="1451577431"/>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tc>
                  <a:txBody>
                    <a:bodyPr/>
                    <a:lstStyle/>
                    <a:p>
                      <a:pPr algn="ctr"/>
                      <a:r>
                        <a:rPr lang="it-IT" dirty="0"/>
                        <a:t>NUMBER OF AUTOMATED UNIT TESTS</a:t>
                      </a:r>
                    </a:p>
                  </a:txBody>
                  <a:tcPr anchor="ctr"/>
                </a:tc>
                <a:tc>
                  <a:txBody>
                    <a:bodyPr/>
                    <a:lstStyle/>
                    <a:p>
                      <a:pPr algn="ctr"/>
                      <a:r>
                        <a:rPr lang="it-IT" dirty="0"/>
                        <a:t>COVERAGE</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2</a:t>
                      </a:r>
                    </a:p>
                  </a:txBody>
                  <a:tcPr/>
                </a:tc>
                <a:tc>
                  <a:txBody>
                    <a:bodyPr/>
                    <a:lstStyle/>
                    <a:p>
                      <a:pPr algn="ctr"/>
                      <a:r>
                        <a:rPr lang="it-IT" sz="2800" dirty="0"/>
                        <a:t>4</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1059891027"/>
              </p:ext>
            </p:extLst>
          </p:nvPr>
        </p:nvGraphicFramePr>
        <p:xfrm>
          <a:off x="1070357" y="4258929"/>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2</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81731" y="367660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
        <p:nvSpPr>
          <p:cNvPr id="9" name="CasellaDiTesto 7">
            <a:extLst>
              <a:ext uri="{FF2B5EF4-FFF2-40B4-BE49-F238E27FC236}">
                <a16:creationId xmlns:a16="http://schemas.microsoft.com/office/drawing/2014/main" id="{91A0B670-9E51-4ED7-A4D7-B96EBA04FA22}"/>
              </a:ext>
            </a:extLst>
          </p:cNvPr>
          <p:cNvSpPr txBox="1"/>
          <p:nvPr/>
        </p:nvSpPr>
        <p:spPr>
          <a:xfrm>
            <a:off x="7708771" y="3673170"/>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dirty="0">
              <a:cs typeface="Calibri"/>
            </a:endParaRPr>
          </a:p>
        </p:txBody>
      </p:sp>
      <p:graphicFrame>
        <p:nvGraphicFramePr>
          <p:cNvPr id="10" name="Tabella 11">
            <a:extLst>
              <a:ext uri="{FF2B5EF4-FFF2-40B4-BE49-F238E27FC236}">
                <a16:creationId xmlns:a16="http://schemas.microsoft.com/office/drawing/2014/main" id="{09359B70-A41D-459E-A7B6-7EAEBE75EFC8}"/>
              </a:ext>
            </a:extLst>
          </p:cNvPr>
          <p:cNvGraphicFramePr>
            <a:graphicFrameLocks noGrp="1"/>
          </p:cNvGraphicFramePr>
          <p:nvPr>
            <p:extLst>
              <p:ext uri="{D42A27DB-BD31-4B8C-83A1-F6EECF244321}">
                <p14:modId xmlns:p14="http://schemas.microsoft.com/office/powerpoint/2010/main" val="406622154"/>
              </p:ext>
            </p:extLst>
          </p:nvPr>
        </p:nvGraphicFramePr>
        <p:xfrm>
          <a:off x="6486025" y="4258929"/>
          <a:ext cx="4635620" cy="136349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0899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a:t>
                      </a:r>
                    </a:p>
                  </a:txBody>
                  <a:tcPr anchor="ctr"/>
                </a:tc>
                <a:tc>
                  <a:txBody>
                    <a:bodyPr/>
                    <a:lstStyle/>
                    <a:p>
                      <a:pPr algn="ctr"/>
                      <a:r>
                        <a:rPr lang="it-IT" sz="2800" dirty="0"/>
                        <a:t>1.5</a:t>
                      </a:r>
                    </a:p>
                  </a:txBody>
                  <a:tcPr anchor="ct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216628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939086E-9000-45CA-8EE3-BACF70AC25AF}"/>
              </a:ext>
            </a:extLst>
          </p:cNvPr>
          <p:cNvSpPr>
            <a:spLocks noGrp="1"/>
          </p:cNvSpPr>
          <p:nvPr>
            <p:ph type="ftr" sz="quarter" idx="11"/>
          </p:nvPr>
        </p:nvSpPr>
        <p:spPr/>
        <p:txBody>
          <a:bodyPr/>
          <a:lstStyle/>
          <a:p>
            <a:r>
              <a:rPr lang="en-GB"/>
              <a:t>SE2 - Group F @ PoliTo</a:t>
            </a:r>
          </a:p>
        </p:txBody>
      </p:sp>
      <p:sp>
        <p:nvSpPr>
          <p:cNvPr id="3" name="Segnaposto numero diapositiva 2">
            <a:extLst>
              <a:ext uri="{FF2B5EF4-FFF2-40B4-BE49-F238E27FC236}">
                <a16:creationId xmlns:a16="http://schemas.microsoft.com/office/drawing/2014/main" id="{352C8456-C0BD-4EE0-AFA7-374B9B889F1E}"/>
              </a:ext>
            </a:extLst>
          </p:cNvPr>
          <p:cNvSpPr>
            <a:spLocks noGrp="1"/>
          </p:cNvSpPr>
          <p:nvPr>
            <p:ph type="sldNum" sz="quarter" idx="12"/>
          </p:nvPr>
        </p:nvSpPr>
        <p:spPr/>
        <p:txBody>
          <a:bodyPr/>
          <a:lstStyle/>
          <a:p>
            <a:fld id="{52668C98-20E0-457A-B46B-012B69A69216}" type="slidenum">
              <a:rPr lang="en-GB" smtClean="0"/>
              <a:t>13</a:t>
            </a:fld>
            <a:endParaRPr lang="en-GB"/>
          </a:p>
        </p:txBody>
      </p:sp>
      <p:sp>
        <p:nvSpPr>
          <p:cNvPr id="5" name="TextBox 4">
            <a:extLst>
              <a:ext uri="{FF2B5EF4-FFF2-40B4-BE49-F238E27FC236}">
                <a16:creationId xmlns:a16="http://schemas.microsoft.com/office/drawing/2014/main" id="{0B1F0781-18C6-41C9-9756-D1B2FEEBBA0B}"/>
              </a:ext>
            </a:extLst>
          </p:cNvPr>
          <p:cNvSpPr txBox="1"/>
          <p:nvPr/>
        </p:nvSpPr>
        <p:spPr>
          <a:xfrm>
            <a:off x="1738440" y="2756009"/>
            <a:ext cx="8571346" cy="1015663"/>
          </a:xfrm>
          <a:prstGeom prst="rect">
            <a:avLst/>
          </a:prstGeom>
          <a:noFill/>
        </p:spPr>
        <p:txBody>
          <a:bodyPr wrap="square" rtlCol="0" anchor="t">
            <a:spAutoFit/>
          </a:bodyPr>
          <a:lstStyle/>
          <a:p>
            <a:pPr algn="ctr"/>
            <a:r>
              <a:rPr lang="it-IT" sz="6000" b="1" i="1">
                <a:solidFill>
                  <a:schemeClr val="bg2">
                    <a:lumMod val="10000"/>
                  </a:schemeClr>
                </a:solidFill>
                <a:latin typeface="Arial Nova Cond"/>
              </a:rPr>
              <a:t>3. ASSESSMENT</a:t>
            </a:r>
            <a:endParaRPr lang="it-IT" b="1">
              <a:solidFill>
                <a:schemeClr val="bg2">
                  <a:lumMod val="10000"/>
                </a:schemeClr>
              </a:solidFill>
              <a:cs typeface="Calibri"/>
            </a:endParaRPr>
          </a:p>
        </p:txBody>
      </p:sp>
    </p:spTree>
    <p:extLst>
      <p:ext uri="{BB962C8B-B14F-4D97-AF65-F5344CB8AC3E}">
        <p14:creationId xmlns:p14="http://schemas.microsoft.com/office/powerpoint/2010/main" val="427985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3.1 ERRORS IN ESTIMATION</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14</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200660" lvl="1" indent="0" algn="just">
              <a:buNone/>
            </a:pPr>
            <a:r>
              <a:rPr lang="en-GB" sz="2600" dirty="0">
                <a:latin typeface="Arial Nova Cond"/>
                <a:cs typeface="Calibri"/>
              </a:rPr>
              <a:t>- Our estimations were quite close to the actual time spent: some stories/tasks were overestimated or underestimated, but they compensated, resulting in an overall prediction close to the real time spent.</a:t>
            </a:r>
          </a:p>
          <a:p>
            <a:pPr marL="200660" lvl="1" indent="0" algn="just">
              <a:buNone/>
            </a:pPr>
            <a:endParaRPr lang="en-GB" sz="2600" dirty="0">
              <a:latin typeface="Arial Nova Cond"/>
              <a:cs typeface="Calibri"/>
            </a:endParaRPr>
          </a:p>
          <a:p>
            <a:pPr marL="200660" lvl="1" indent="0" algn="just">
              <a:buNone/>
            </a:pPr>
            <a:r>
              <a:rPr lang="en-GB" sz="2600" dirty="0">
                <a:latin typeface="Arial Nova Cond"/>
                <a:cs typeface="Calibri"/>
              </a:rPr>
              <a:t>- Our estimation ability is getting better with the passing of the sprints, as expected, since we are getting used to this kind of approximations and we can relate to our past experience.</a:t>
            </a:r>
          </a:p>
          <a:p>
            <a:pPr marL="383540" lvl="1" algn="just">
              <a:buFont typeface="Arial,Sans-Serif" panose="020F0502020204030204" pitchFamily="34" charset="0"/>
              <a:buChar char="•"/>
            </a:pPr>
            <a:endParaRPr lang="en-GB" dirty="0">
              <a:cs typeface="Calibri"/>
            </a:endParaRPr>
          </a:p>
          <a:p>
            <a:endParaRPr lang="it-IT" dirty="0">
              <a:cs typeface="Calibri"/>
            </a:endParaRPr>
          </a:p>
        </p:txBody>
      </p:sp>
    </p:spTree>
    <p:extLst>
      <p:ext uri="{BB962C8B-B14F-4D97-AF65-F5344CB8AC3E}">
        <p14:creationId xmlns:p14="http://schemas.microsoft.com/office/powerpoint/2010/main" val="118920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B339F9-AA17-40FA-8EBD-ABD7B863F700}"/>
              </a:ext>
            </a:extLst>
          </p:cNvPr>
          <p:cNvSpPr>
            <a:spLocks noGrp="1"/>
          </p:cNvSpPr>
          <p:nvPr>
            <p:ph type="title"/>
          </p:nvPr>
        </p:nvSpPr>
        <p:spPr>
          <a:xfrm>
            <a:off x="1097280" y="459785"/>
            <a:ext cx="10058400" cy="1000485"/>
          </a:xfrm>
        </p:spPr>
        <p:txBody>
          <a:bodyPr/>
          <a:lstStyle/>
          <a:p>
            <a:pPr algn="ctr"/>
            <a:r>
              <a:rPr lang="it-IT" dirty="0">
                <a:solidFill>
                  <a:schemeClr val="bg2">
                    <a:lumMod val="10000"/>
                  </a:schemeClr>
                </a:solidFill>
                <a:latin typeface="Arial Nova Cond"/>
                <a:ea typeface="+mj-lt"/>
                <a:cs typeface="+mj-lt"/>
              </a:rPr>
              <a:t>3.2 LESSONS LEARNED</a:t>
            </a:r>
            <a:endParaRPr lang="it-IT" dirty="0">
              <a:solidFill>
                <a:schemeClr val="bg2">
                  <a:lumMod val="10000"/>
                </a:schemeClr>
              </a:solidFill>
              <a:latin typeface="Arial Nova Cond"/>
            </a:endParaRPr>
          </a:p>
        </p:txBody>
      </p:sp>
      <p:sp>
        <p:nvSpPr>
          <p:cNvPr id="3" name="Segnaposto contenuto 2">
            <a:extLst>
              <a:ext uri="{FF2B5EF4-FFF2-40B4-BE49-F238E27FC236}">
                <a16:creationId xmlns:a16="http://schemas.microsoft.com/office/drawing/2014/main" id="{37A97E0F-975E-4BE5-878D-D9ECD83754E8}"/>
              </a:ext>
            </a:extLst>
          </p:cNvPr>
          <p:cNvSpPr>
            <a:spLocks noGrp="1"/>
          </p:cNvSpPr>
          <p:nvPr>
            <p:ph sz="half" idx="1"/>
          </p:nvPr>
        </p:nvSpPr>
        <p:spPr>
          <a:xfrm>
            <a:off x="1097279" y="1845734"/>
            <a:ext cx="4747340" cy="4023360"/>
          </a:xfrm>
        </p:spPr>
        <p:txBody>
          <a:bodyPr vert="horz" lIns="0" tIns="45720" rIns="0" bIns="45720" rtlCol="0" anchor="t">
            <a:normAutofit/>
          </a:bodyPr>
          <a:lstStyle/>
          <a:p>
            <a:pPr algn="ctr"/>
            <a:r>
              <a:rPr lang="it-IT" b="1" dirty="0">
                <a:cs typeface="Calibri"/>
              </a:rPr>
              <a:t>Positive</a:t>
            </a:r>
          </a:p>
          <a:p>
            <a:pPr algn="just">
              <a:buFont typeface="Arial" panose="020F0502020204030204" pitchFamily="34" charset="0"/>
              <a:buChar char="•"/>
            </a:pPr>
            <a:r>
              <a:rPr lang="it-IT" dirty="0">
                <a:cs typeface="Calibri"/>
              </a:rPr>
              <a:t> </a:t>
            </a:r>
            <a:r>
              <a:rPr lang="it-IT" dirty="0" err="1">
                <a:cs typeface="Calibri"/>
              </a:rPr>
              <a:t>Communication</a:t>
            </a:r>
            <a:r>
              <a:rPr lang="it-IT" dirty="0">
                <a:cs typeface="Calibri"/>
              </a:rPr>
              <a:t> and </a:t>
            </a:r>
            <a:r>
              <a:rPr lang="it-IT" dirty="0" err="1">
                <a:cs typeface="Calibri"/>
              </a:rPr>
              <a:t>discussions</a:t>
            </a:r>
            <a:r>
              <a:rPr lang="it-IT" dirty="0">
                <a:cs typeface="Calibri"/>
              </a:rPr>
              <a:t> can speed up </a:t>
            </a:r>
            <a:r>
              <a:rPr lang="it-IT" dirty="0" err="1">
                <a:cs typeface="Calibri"/>
              </a:rPr>
              <a:t>decision</a:t>
            </a:r>
            <a:r>
              <a:rPr lang="it-IT" dirty="0">
                <a:cs typeface="Calibri"/>
              </a:rPr>
              <a:t> making and make </a:t>
            </a:r>
            <a:r>
              <a:rPr lang="it-IT" dirty="0" err="1">
                <a:cs typeface="Calibri"/>
              </a:rPr>
              <a:t>collaboration</a:t>
            </a:r>
            <a:r>
              <a:rPr lang="it-IT" dirty="0">
                <a:cs typeface="Calibri"/>
              </a:rPr>
              <a:t> </a:t>
            </a:r>
            <a:r>
              <a:rPr lang="it-IT" dirty="0" err="1">
                <a:cs typeface="Calibri"/>
              </a:rPr>
              <a:t>easier</a:t>
            </a:r>
            <a:r>
              <a:rPr lang="it-IT" dirty="0">
                <a:cs typeface="Calibri"/>
              </a:rPr>
              <a:t>.</a:t>
            </a:r>
          </a:p>
          <a:p>
            <a:pPr algn="just">
              <a:buFont typeface="Arial" panose="020F0502020204030204" pitchFamily="34" charset="0"/>
              <a:buChar char="•"/>
            </a:pPr>
            <a:endParaRPr lang="it-IT" dirty="0">
              <a:cs typeface="Calibri"/>
            </a:endParaRPr>
          </a:p>
          <a:p>
            <a:pPr algn="just">
              <a:buFont typeface="Arial" panose="020F0502020204030204" pitchFamily="34" charset="0"/>
              <a:buChar char="•"/>
            </a:pPr>
            <a:r>
              <a:rPr lang="it-IT" dirty="0">
                <a:cs typeface="Calibri"/>
              </a:rPr>
              <a:t> A strict subdivision of the tasks of the stories, letting some common tasks unassigned and chosen during the sprint, seems the best solution for our team</a:t>
            </a:r>
          </a:p>
          <a:p>
            <a:pPr algn="just">
              <a:buFont typeface="Arial" panose="020F0502020204030204" pitchFamily="34" charset="0"/>
              <a:buChar char="•"/>
            </a:pPr>
            <a:endParaRPr lang="it-IT" dirty="0">
              <a:cs typeface="Calibri"/>
            </a:endParaRPr>
          </a:p>
          <a:p>
            <a:pPr>
              <a:buFont typeface="Arial" panose="020F0502020204030204" pitchFamily="34" charset="0"/>
              <a:buChar char="•"/>
            </a:pPr>
            <a:endParaRPr lang="it-IT" dirty="0">
              <a:cs typeface="Calibri"/>
            </a:endParaRPr>
          </a:p>
        </p:txBody>
      </p:sp>
      <p:sp>
        <p:nvSpPr>
          <p:cNvPr id="4" name="Segnaposto contenuto 3">
            <a:extLst>
              <a:ext uri="{FF2B5EF4-FFF2-40B4-BE49-F238E27FC236}">
                <a16:creationId xmlns:a16="http://schemas.microsoft.com/office/drawing/2014/main" id="{A493CD52-91D0-4559-A284-412358B1911E}"/>
              </a:ext>
            </a:extLst>
          </p:cNvPr>
          <p:cNvSpPr>
            <a:spLocks noGrp="1"/>
          </p:cNvSpPr>
          <p:nvPr>
            <p:ph sz="half" idx="2"/>
          </p:nvPr>
        </p:nvSpPr>
        <p:spPr>
          <a:xfrm>
            <a:off x="6217920" y="1845735"/>
            <a:ext cx="4876801" cy="4023360"/>
          </a:xfrm>
        </p:spPr>
        <p:txBody>
          <a:bodyPr vert="horz" lIns="0" tIns="45720" rIns="0" bIns="45720" rtlCol="0" anchor="t">
            <a:normAutofit/>
          </a:bodyPr>
          <a:lstStyle/>
          <a:p>
            <a:pPr algn="ctr"/>
            <a:r>
              <a:rPr lang="it-IT" b="1" dirty="0">
                <a:cs typeface="Calibri"/>
              </a:rPr>
              <a:t>Negative</a:t>
            </a:r>
          </a:p>
          <a:p>
            <a:pPr algn="just">
              <a:buFont typeface="Arial" panose="020F0502020204030204" pitchFamily="34" charset="0"/>
              <a:buChar char="•"/>
            </a:pPr>
            <a:r>
              <a:rPr lang="it-IT" dirty="0">
                <a:cs typeface="Calibri"/>
              </a:rPr>
              <a:t> </a:t>
            </a:r>
            <a:r>
              <a:rPr lang="it-IT" dirty="0" err="1">
                <a:cs typeface="Calibri"/>
              </a:rPr>
              <a:t>Lack</a:t>
            </a:r>
            <a:r>
              <a:rPr lang="it-IT" dirty="0">
                <a:cs typeface="Calibri"/>
              </a:rPr>
              <a:t> of </a:t>
            </a:r>
            <a:r>
              <a:rPr lang="it-IT" dirty="0" err="1">
                <a:cs typeface="Calibri"/>
              </a:rPr>
              <a:t>professionality</a:t>
            </a:r>
            <a:r>
              <a:rPr lang="it-IT" dirty="0">
                <a:cs typeface="Calibri"/>
              </a:rPr>
              <a:t> of some team </a:t>
            </a:r>
            <a:r>
              <a:rPr lang="it-IT" dirty="0" err="1">
                <a:cs typeface="Calibri"/>
              </a:rPr>
              <a:t>members</a:t>
            </a:r>
            <a:r>
              <a:rPr lang="it-IT" dirty="0">
                <a:cs typeface="Calibri"/>
              </a:rPr>
              <a:t>, </a:t>
            </a:r>
            <a:r>
              <a:rPr lang="it-IT" dirty="0" err="1">
                <a:cs typeface="Calibri"/>
              </a:rPr>
              <a:t>trying</a:t>
            </a:r>
            <a:r>
              <a:rPr lang="it-IT" dirty="0">
                <a:cs typeface="Calibri"/>
              </a:rPr>
              <a:t> to do the minimum </a:t>
            </a:r>
            <a:r>
              <a:rPr lang="it-IT" dirty="0" err="1">
                <a:cs typeface="Calibri"/>
              </a:rPr>
              <a:t>they</a:t>
            </a:r>
            <a:r>
              <a:rPr lang="it-IT" dirty="0">
                <a:cs typeface="Calibri"/>
              </a:rPr>
              <a:t> can and </a:t>
            </a:r>
            <a:r>
              <a:rPr lang="it-IT" dirty="0" err="1">
                <a:cs typeface="Calibri"/>
              </a:rPr>
              <a:t>disappearing</a:t>
            </a:r>
            <a:r>
              <a:rPr lang="it-IT" dirty="0">
                <a:cs typeface="Calibri"/>
              </a:rPr>
              <a:t>, </a:t>
            </a:r>
            <a:r>
              <a:rPr lang="it-IT" dirty="0" err="1">
                <a:cs typeface="Calibri"/>
              </a:rPr>
              <a:t>reduces</a:t>
            </a:r>
            <a:r>
              <a:rPr lang="it-IT" dirty="0">
                <a:cs typeface="Calibri"/>
              </a:rPr>
              <a:t> the </a:t>
            </a:r>
            <a:r>
              <a:rPr lang="it-IT" dirty="0" err="1">
                <a:cs typeface="Calibri"/>
              </a:rPr>
              <a:t>productivity</a:t>
            </a:r>
            <a:r>
              <a:rPr lang="it-IT" dirty="0">
                <a:cs typeface="Calibri"/>
              </a:rPr>
              <a:t> of the team. </a:t>
            </a:r>
          </a:p>
          <a:p>
            <a:pPr algn="just">
              <a:buFont typeface="Arial" panose="020F0502020204030204" pitchFamily="34" charset="0"/>
              <a:buChar char="•"/>
            </a:pPr>
            <a:endParaRPr lang="it-IT" dirty="0">
              <a:cs typeface="Calibri"/>
            </a:endParaRPr>
          </a:p>
          <a:p>
            <a:pPr algn="just">
              <a:buFont typeface="Arial" panose="020F0502020204030204" pitchFamily="34" charset="0"/>
              <a:buChar char="•"/>
            </a:pPr>
            <a:r>
              <a:rPr lang="it-IT" dirty="0">
                <a:cs typeface="Calibri"/>
              </a:rPr>
              <a:t> </a:t>
            </a:r>
            <a:r>
              <a:rPr lang="it-IT" dirty="0" err="1">
                <a:cs typeface="Calibri"/>
              </a:rPr>
              <a:t>There</a:t>
            </a:r>
            <a:r>
              <a:rPr lang="it-IT" dirty="0">
                <a:cs typeface="Calibri"/>
              </a:rPr>
              <a:t> are some code </a:t>
            </a:r>
            <a:r>
              <a:rPr lang="it-IT" dirty="0" err="1">
                <a:cs typeface="Calibri"/>
              </a:rPr>
              <a:t>smells</a:t>
            </a:r>
            <a:r>
              <a:rPr lang="it-IT" dirty="0">
                <a:cs typeface="Calibri"/>
              </a:rPr>
              <a:t> and security </a:t>
            </a:r>
            <a:r>
              <a:rPr lang="it-IT" dirty="0" err="1">
                <a:cs typeface="Calibri"/>
              </a:rPr>
              <a:t>issues</a:t>
            </a:r>
            <a:r>
              <a:rPr lang="it-IT" dirty="0">
                <a:cs typeface="Calibri"/>
              </a:rPr>
              <a:t> </a:t>
            </a:r>
            <a:r>
              <a:rPr lang="it-IT" dirty="0" err="1">
                <a:cs typeface="Calibri"/>
              </a:rPr>
              <a:t>that</a:t>
            </a:r>
            <a:r>
              <a:rPr lang="it-IT" dirty="0">
                <a:cs typeface="Calibri"/>
              </a:rPr>
              <a:t> </a:t>
            </a:r>
            <a:r>
              <a:rPr lang="it-IT" dirty="0" err="1">
                <a:cs typeface="Calibri"/>
              </a:rPr>
              <a:t>showed</a:t>
            </a:r>
            <a:r>
              <a:rPr lang="it-IT" dirty="0">
                <a:cs typeface="Calibri"/>
              </a:rPr>
              <a:t> up </a:t>
            </a:r>
            <a:r>
              <a:rPr lang="it-IT" dirty="0" err="1">
                <a:cs typeface="Calibri"/>
              </a:rPr>
              <a:t>during</a:t>
            </a:r>
            <a:r>
              <a:rPr lang="it-IT" dirty="0">
                <a:cs typeface="Calibri"/>
              </a:rPr>
              <a:t> </a:t>
            </a:r>
            <a:r>
              <a:rPr lang="it-IT" dirty="0" err="1">
                <a:cs typeface="Calibri"/>
              </a:rPr>
              <a:t>SonarCloud</a:t>
            </a:r>
            <a:r>
              <a:rPr lang="it-IT" dirty="0">
                <a:cs typeface="Calibri"/>
              </a:rPr>
              <a:t> code  </a:t>
            </a:r>
            <a:r>
              <a:rPr lang="it-IT" dirty="0" err="1">
                <a:cs typeface="Calibri"/>
              </a:rPr>
              <a:t>inspection</a:t>
            </a:r>
            <a:r>
              <a:rPr lang="it-IT" dirty="0">
                <a:cs typeface="Calibri"/>
              </a:rPr>
              <a:t>, to be </a:t>
            </a:r>
            <a:r>
              <a:rPr lang="it-IT" dirty="0" err="1">
                <a:cs typeface="Calibri"/>
              </a:rPr>
              <a:t>fixed</a:t>
            </a:r>
            <a:r>
              <a:rPr lang="it-IT" dirty="0">
                <a:cs typeface="Calibri"/>
              </a:rPr>
              <a:t> in the </a:t>
            </a:r>
            <a:r>
              <a:rPr lang="it-IT" dirty="0" err="1">
                <a:cs typeface="Calibri"/>
              </a:rPr>
              <a:t>next</a:t>
            </a:r>
            <a:r>
              <a:rPr lang="it-IT" dirty="0">
                <a:cs typeface="Calibri"/>
              </a:rPr>
              <a:t> sprint.</a:t>
            </a:r>
          </a:p>
        </p:txBody>
      </p:sp>
      <p:sp>
        <p:nvSpPr>
          <p:cNvPr id="5" name="Segnaposto piè di pagina 4">
            <a:extLst>
              <a:ext uri="{FF2B5EF4-FFF2-40B4-BE49-F238E27FC236}">
                <a16:creationId xmlns:a16="http://schemas.microsoft.com/office/drawing/2014/main" id="{CC157B80-7A35-4596-9932-A2345D0A13C8}"/>
              </a:ext>
            </a:extLst>
          </p:cNvPr>
          <p:cNvSpPr>
            <a:spLocks noGrp="1"/>
          </p:cNvSpPr>
          <p:nvPr>
            <p:ph type="ftr" sz="quarter" idx="11"/>
          </p:nvPr>
        </p:nvSpPr>
        <p:spPr/>
        <p:txBody>
          <a:bodyPr/>
          <a:lstStyle/>
          <a:p>
            <a:r>
              <a:rPr lang="en-GB"/>
              <a:t>SE2 - Group F @ PoliTo</a:t>
            </a:r>
          </a:p>
        </p:txBody>
      </p:sp>
      <p:sp>
        <p:nvSpPr>
          <p:cNvPr id="6" name="Segnaposto numero diapositiva 5">
            <a:extLst>
              <a:ext uri="{FF2B5EF4-FFF2-40B4-BE49-F238E27FC236}">
                <a16:creationId xmlns:a16="http://schemas.microsoft.com/office/drawing/2014/main" id="{DBC2BD78-B099-4E71-996A-E359867810D8}"/>
              </a:ext>
            </a:extLst>
          </p:cNvPr>
          <p:cNvSpPr>
            <a:spLocks noGrp="1"/>
          </p:cNvSpPr>
          <p:nvPr>
            <p:ph type="sldNum" sz="quarter" idx="12"/>
          </p:nvPr>
        </p:nvSpPr>
        <p:spPr/>
        <p:txBody>
          <a:bodyPr/>
          <a:lstStyle/>
          <a:p>
            <a:fld id="{52668C98-20E0-457A-B46B-012B69A69216}" type="slidenum">
              <a:rPr lang="en-GB" smtClean="0"/>
              <a:t>15</a:t>
            </a:fld>
            <a:endParaRPr lang="en-GB"/>
          </a:p>
        </p:txBody>
      </p:sp>
    </p:spTree>
    <p:extLst>
      <p:ext uri="{BB962C8B-B14F-4D97-AF65-F5344CB8AC3E}">
        <p14:creationId xmlns:p14="http://schemas.microsoft.com/office/powerpoint/2010/main" val="8577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3.3 GOAL ACHIEVED</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16</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200660" lvl="1" indent="0" algn="just">
              <a:buNone/>
            </a:pPr>
            <a:r>
              <a:rPr lang="en-GB" sz="2600" dirty="0">
                <a:latin typeface="Arial Nova Cond"/>
                <a:cs typeface="Calibri"/>
              </a:rPr>
              <a:t>- For the first time we were able to complete the tasks a few days in advance, being able to exploit the last days for visual testing of the whole application and demo preparation.</a:t>
            </a:r>
            <a:endParaRPr lang="it-IT" dirty="0"/>
          </a:p>
          <a:p>
            <a:pPr marL="200660" lvl="1" indent="0" algn="just">
              <a:buNone/>
            </a:pPr>
            <a:endParaRPr lang="en-GB" sz="2600" dirty="0">
              <a:latin typeface="Arial Nova Cond"/>
              <a:cs typeface="Calibri"/>
            </a:endParaRPr>
          </a:p>
          <a:p>
            <a:pPr marL="200660" lvl="1" indent="0" algn="just">
              <a:buNone/>
            </a:pPr>
            <a:r>
              <a:rPr lang="en-GB" sz="2600" dirty="0">
                <a:latin typeface="Arial Nova Cond"/>
                <a:cs typeface="Calibri"/>
              </a:rPr>
              <a:t>- This was made possible by the continuous interactions that allowed us to proceed in a synchronized way, getting fast feedback and quick suggestions.</a:t>
            </a:r>
          </a:p>
          <a:p>
            <a:endParaRPr lang="it-IT" dirty="0">
              <a:cs typeface="Calibri"/>
            </a:endParaRPr>
          </a:p>
        </p:txBody>
      </p:sp>
    </p:spTree>
    <p:extLst>
      <p:ext uri="{BB962C8B-B14F-4D97-AF65-F5344CB8AC3E}">
        <p14:creationId xmlns:p14="http://schemas.microsoft.com/office/powerpoint/2010/main" val="262811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3.4 FAILED GOALS</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17</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algn="just"/>
            <a:r>
              <a:rPr lang="it-IT" sz="2600" dirty="0">
                <a:latin typeface="Arial Nova Cond"/>
                <a:cs typeface="Calibri"/>
              </a:rPr>
              <a:t>- Having a functioning application some days before the demo: even if the stories were completed in advance, we did not test the whole system until a few days before the demonstration.</a:t>
            </a:r>
          </a:p>
          <a:p>
            <a:pPr algn="just"/>
            <a:r>
              <a:rPr lang="it-IT" sz="2600" dirty="0">
                <a:latin typeface="Arial Nova Cond"/>
                <a:cs typeface="Calibri"/>
              </a:rPr>
              <a:t>- Stories, even if completed, were not working properly together and the behaviour was not the same on different operating systems.</a:t>
            </a:r>
          </a:p>
        </p:txBody>
      </p:sp>
    </p:spTree>
    <p:extLst>
      <p:ext uri="{BB962C8B-B14F-4D97-AF65-F5344CB8AC3E}">
        <p14:creationId xmlns:p14="http://schemas.microsoft.com/office/powerpoint/2010/main" val="408938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3.5 IMPROVEMENTS</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18</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0" indent="0" algn="just">
              <a:buNone/>
            </a:pPr>
            <a:r>
              <a:rPr lang="it-IT" sz="2600" dirty="0">
                <a:latin typeface="Arial Nova Cond"/>
                <a:cs typeface="Calibri"/>
              </a:rPr>
              <a:t>- Referring to the previous slide, the main solution is to use Docker container to try the application before the demo, as suggested in the course.</a:t>
            </a:r>
          </a:p>
          <a:p>
            <a:pPr marL="0" indent="0" algn="just">
              <a:buNone/>
            </a:pPr>
            <a:r>
              <a:rPr lang="it-IT" sz="2600" dirty="0">
                <a:latin typeface="Arial Nova Cond"/>
                <a:cs typeface="Calibri"/>
              </a:rPr>
              <a:t>- In this way we can be sure that everything is fine and the application behaviour is the one expected in the target operating system.</a:t>
            </a:r>
          </a:p>
        </p:txBody>
      </p:sp>
    </p:spTree>
    <p:extLst>
      <p:ext uri="{BB962C8B-B14F-4D97-AF65-F5344CB8AC3E}">
        <p14:creationId xmlns:p14="http://schemas.microsoft.com/office/powerpoint/2010/main" val="217936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5C53-0382-4C44-ABE3-556E747406D9}"/>
              </a:ext>
            </a:extLst>
          </p:cNvPr>
          <p:cNvSpPr>
            <a:spLocks noGrp="1"/>
          </p:cNvSpPr>
          <p:nvPr>
            <p:ph type="title"/>
          </p:nvPr>
        </p:nvSpPr>
        <p:spPr/>
        <p:txBody>
          <a:bodyPr anchor="ctr"/>
          <a:lstStyle/>
          <a:p>
            <a:pPr algn="ctr"/>
            <a:r>
              <a:rPr lang="en-GB" dirty="0">
                <a:solidFill>
                  <a:schemeClr val="bg2">
                    <a:lumMod val="10000"/>
                  </a:schemeClr>
                </a:solidFill>
                <a:latin typeface="Arial Nova Cond"/>
              </a:rPr>
              <a:t>3.6 WHAT WE ARE PROUD OF</a:t>
            </a:r>
          </a:p>
        </p:txBody>
      </p:sp>
      <p:sp>
        <p:nvSpPr>
          <p:cNvPr id="5" name="Footer Placeholder 4">
            <a:extLst>
              <a:ext uri="{FF2B5EF4-FFF2-40B4-BE49-F238E27FC236}">
                <a16:creationId xmlns:a16="http://schemas.microsoft.com/office/drawing/2014/main" id="{ACE4ED70-8045-45B2-928D-590D3364D326}"/>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6" name="Slide Number Placeholder 5">
            <a:extLst>
              <a:ext uri="{FF2B5EF4-FFF2-40B4-BE49-F238E27FC236}">
                <a16:creationId xmlns:a16="http://schemas.microsoft.com/office/drawing/2014/main" id="{9844F707-1583-4780-96F3-0B3D520B533D}"/>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19</a:t>
            </a:fld>
            <a:endParaRPr lang="en-GB" sz="1400">
              <a:latin typeface="Arial Nova Cond" panose="020B0506020202020204" pitchFamily="34" charset="0"/>
            </a:endParaRPr>
          </a:p>
        </p:txBody>
      </p:sp>
      <p:sp>
        <p:nvSpPr>
          <p:cNvPr id="7" name="Segnaposto contenuto 6">
            <a:extLst>
              <a:ext uri="{FF2B5EF4-FFF2-40B4-BE49-F238E27FC236}">
                <a16:creationId xmlns:a16="http://schemas.microsoft.com/office/drawing/2014/main" id="{BD7E29EE-3F22-4973-8FA9-866D4608B760}"/>
              </a:ext>
            </a:extLst>
          </p:cNvPr>
          <p:cNvSpPr>
            <a:spLocks noGrp="1"/>
          </p:cNvSpPr>
          <p:nvPr>
            <p:ph sz="half" idx="1"/>
          </p:nvPr>
        </p:nvSpPr>
        <p:spPr>
          <a:xfrm>
            <a:off x="1097279" y="1845734"/>
            <a:ext cx="9867669" cy="4023360"/>
          </a:xfrm>
        </p:spPr>
        <p:txBody>
          <a:bodyPr vert="horz" lIns="0" tIns="45720" rIns="0" bIns="45720" rtlCol="0" anchor="t">
            <a:normAutofit/>
          </a:bodyPr>
          <a:lstStyle/>
          <a:p>
            <a:pPr marL="383540" lvl="1" algn="just"/>
            <a:r>
              <a:rPr lang="it-IT" sz="2600" dirty="0" err="1">
                <a:ea typeface="+mn-lt"/>
                <a:cs typeface="+mn-lt"/>
              </a:rPr>
              <a:t>Improved</a:t>
            </a:r>
            <a:r>
              <a:rPr lang="it-IT" sz="2600" dirty="0">
                <a:ea typeface="+mn-lt"/>
                <a:cs typeface="+mn-lt"/>
              </a:rPr>
              <a:t> technical </a:t>
            </a:r>
            <a:r>
              <a:rPr lang="it-IT" sz="2600" dirty="0" err="1">
                <a:ea typeface="+mn-lt"/>
                <a:cs typeface="+mn-lt"/>
              </a:rPr>
              <a:t>abilities</a:t>
            </a:r>
            <a:r>
              <a:rPr lang="it-IT" sz="2600" dirty="0">
                <a:ea typeface="+mn-lt"/>
                <a:cs typeface="+mn-lt"/>
              </a:rPr>
              <a:t> in </a:t>
            </a:r>
            <a:r>
              <a:rPr lang="it-IT" sz="2600" dirty="0" err="1">
                <a:ea typeface="+mn-lt"/>
                <a:cs typeface="+mn-lt"/>
              </a:rPr>
              <a:t>both</a:t>
            </a:r>
            <a:r>
              <a:rPr lang="it-IT" sz="2600" dirty="0">
                <a:ea typeface="+mn-lt"/>
                <a:cs typeface="+mn-lt"/>
              </a:rPr>
              <a:t> writing code and reading code </a:t>
            </a:r>
            <a:r>
              <a:rPr lang="it-IT" sz="2600" dirty="0" err="1">
                <a:ea typeface="+mn-lt"/>
                <a:cs typeface="+mn-lt"/>
              </a:rPr>
              <a:t>written</a:t>
            </a:r>
            <a:r>
              <a:rPr lang="it-IT" sz="2600" dirty="0">
                <a:ea typeface="+mn-lt"/>
                <a:cs typeface="+mn-lt"/>
              </a:rPr>
              <a:t> by </a:t>
            </a:r>
            <a:r>
              <a:rPr lang="it-IT" sz="2600" dirty="0" err="1">
                <a:ea typeface="+mn-lt"/>
                <a:cs typeface="+mn-lt"/>
              </a:rPr>
              <a:t>someone</a:t>
            </a:r>
            <a:r>
              <a:rPr lang="it-IT" sz="2600" dirty="0">
                <a:ea typeface="+mn-lt"/>
                <a:cs typeface="+mn-lt"/>
              </a:rPr>
              <a:t> else. </a:t>
            </a:r>
            <a:endParaRPr lang="it-IT" dirty="0"/>
          </a:p>
          <a:p>
            <a:pPr marL="383540" lvl="1" algn="just"/>
            <a:endParaRPr lang="it-IT" sz="2600" dirty="0">
              <a:ea typeface="+mn-lt"/>
              <a:cs typeface="+mn-lt"/>
            </a:endParaRPr>
          </a:p>
          <a:p>
            <a:pPr marL="383540" lvl="1" algn="just"/>
            <a:r>
              <a:rPr lang="it-IT" sz="2600" dirty="0" err="1">
                <a:ea typeface="+mn-lt"/>
                <a:cs typeface="+mn-lt"/>
              </a:rPr>
              <a:t>Ability</a:t>
            </a:r>
            <a:r>
              <a:rPr lang="it-IT" sz="2600" dirty="0">
                <a:ea typeface="+mn-lt"/>
                <a:cs typeface="+mn-lt"/>
              </a:rPr>
              <a:t> of </a:t>
            </a:r>
            <a:r>
              <a:rPr lang="it-IT" sz="2600" dirty="0" err="1">
                <a:ea typeface="+mn-lt"/>
                <a:cs typeface="+mn-lt"/>
              </a:rPr>
              <a:t>working</a:t>
            </a:r>
            <a:r>
              <a:rPr lang="it-IT" sz="2600" dirty="0">
                <a:ea typeface="+mn-lt"/>
                <a:cs typeface="+mn-lt"/>
              </a:rPr>
              <a:t> </a:t>
            </a:r>
            <a:r>
              <a:rPr lang="it-IT" sz="2600" dirty="0" err="1">
                <a:ea typeface="+mn-lt"/>
                <a:cs typeface="+mn-lt"/>
              </a:rPr>
              <a:t>together</a:t>
            </a:r>
            <a:r>
              <a:rPr lang="it-IT" sz="2600" dirty="0">
                <a:ea typeface="+mn-lt"/>
                <a:cs typeface="+mn-lt"/>
              </a:rPr>
              <a:t> </a:t>
            </a:r>
            <a:r>
              <a:rPr lang="it-IT" sz="2600" dirty="0" err="1">
                <a:ea typeface="+mn-lt"/>
                <a:cs typeface="+mn-lt"/>
              </a:rPr>
              <a:t>as</a:t>
            </a:r>
            <a:r>
              <a:rPr lang="it-IT" sz="2600" dirty="0">
                <a:ea typeface="+mn-lt"/>
                <a:cs typeface="+mn-lt"/>
              </a:rPr>
              <a:t> a team, </a:t>
            </a:r>
            <a:r>
              <a:rPr lang="it-IT" sz="2600" dirty="0" err="1">
                <a:ea typeface="+mn-lt"/>
                <a:cs typeface="+mn-lt"/>
              </a:rPr>
              <a:t>coordinating</a:t>
            </a:r>
            <a:r>
              <a:rPr lang="it-IT" sz="2600" dirty="0">
                <a:ea typeface="+mn-lt"/>
                <a:cs typeface="+mn-lt"/>
              </a:rPr>
              <a:t> the </a:t>
            </a:r>
            <a:r>
              <a:rPr lang="it-IT" sz="2600" dirty="0" err="1">
                <a:ea typeface="+mn-lt"/>
                <a:cs typeface="+mn-lt"/>
              </a:rPr>
              <a:t>development</a:t>
            </a:r>
            <a:r>
              <a:rPr lang="it-IT" sz="2600" dirty="0">
                <a:ea typeface="+mn-lt"/>
                <a:cs typeface="+mn-lt"/>
              </a:rPr>
              <a:t> and </a:t>
            </a:r>
            <a:r>
              <a:rPr lang="it-IT" sz="2600" dirty="0" err="1">
                <a:ea typeface="+mn-lt"/>
                <a:cs typeface="+mn-lt"/>
              </a:rPr>
              <a:t>helping</a:t>
            </a:r>
            <a:r>
              <a:rPr lang="it-IT" sz="2600" dirty="0">
                <a:ea typeface="+mn-lt"/>
                <a:cs typeface="+mn-lt"/>
              </a:rPr>
              <a:t> </a:t>
            </a:r>
            <a:r>
              <a:rPr lang="it-IT" sz="2600" dirty="0" err="1">
                <a:ea typeface="+mn-lt"/>
                <a:cs typeface="+mn-lt"/>
              </a:rPr>
              <a:t>each</a:t>
            </a:r>
            <a:r>
              <a:rPr lang="it-IT" sz="2600" dirty="0">
                <a:ea typeface="+mn-lt"/>
                <a:cs typeface="+mn-lt"/>
              </a:rPr>
              <a:t> </a:t>
            </a:r>
            <a:r>
              <a:rPr lang="it-IT" sz="2600" dirty="0" err="1">
                <a:ea typeface="+mn-lt"/>
                <a:cs typeface="+mn-lt"/>
              </a:rPr>
              <a:t>other</a:t>
            </a:r>
            <a:r>
              <a:rPr lang="it-IT" sz="2600" dirty="0">
                <a:ea typeface="+mn-lt"/>
                <a:cs typeface="+mn-lt"/>
              </a:rPr>
              <a:t>.</a:t>
            </a:r>
          </a:p>
          <a:p>
            <a:pPr marL="383540" lvl="1" algn="just"/>
            <a:endParaRPr lang="it-IT" sz="2600" dirty="0">
              <a:ea typeface="+mn-lt"/>
              <a:cs typeface="+mn-lt"/>
            </a:endParaRPr>
          </a:p>
          <a:p>
            <a:pPr marL="383540" lvl="1" algn="just"/>
            <a:endParaRPr lang="it-IT" sz="2600" dirty="0">
              <a:ea typeface="+mn-lt"/>
              <a:cs typeface="+mn-lt"/>
            </a:endParaRPr>
          </a:p>
          <a:p>
            <a:pPr marL="383540" lvl="1" algn="just"/>
            <a:endParaRPr lang="en-GB" sz="2600" dirty="0">
              <a:ea typeface="+mn-lt"/>
              <a:cs typeface="+mn-lt"/>
            </a:endParaRPr>
          </a:p>
          <a:p>
            <a:pPr algn="just"/>
            <a:endParaRPr lang="it-IT" sz="2600" dirty="0">
              <a:ea typeface="+mn-lt"/>
              <a:cs typeface="+mn-lt"/>
            </a:endParaRPr>
          </a:p>
          <a:p>
            <a:pPr marL="383540" lvl="1" algn="just"/>
            <a:endParaRPr lang="it-IT" sz="2600" dirty="0">
              <a:cs typeface="Calibri"/>
            </a:endParaRPr>
          </a:p>
          <a:p>
            <a:pPr marL="383540" lvl="1" algn="just">
              <a:buNone/>
            </a:pPr>
            <a:endParaRPr lang="it-IT" dirty="0">
              <a:cs typeface="Calibri"/>
            </a:endParaRPr>
          </a:p>
        </p:txBody>
      </p:sp>
    </p:spTree>
    <p:extLst>
      <p:ext uri="{BB962C8B-B14F-4D97-AF65-F5344CB8AC3E}">
        <p14:creationId xmlns:p14="http://schemas.microsoft.com/office/powerpoint/2010/main" val="331651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939086E-9000-45CA-8EE3-BACF70AC25AF}"/>
              </a:ext>
            </a:extLst>
          </p:cNvPr>
          <p:cNvSpPr>
            <a:spLocks noGrp="1"/>
          </p:cNvSpPr>
          <p:nvPr>
            <p:ph type="ftr" sz="quarter" idx="11"/>
          </p:nvPr>
        </p:nvSpPr>
        <p:spPr/>
        <p:txBody>
          <a:bodyPr/>
          <a:lstStyle/>
          <a:p>
            <a:r>
              <a:rPr lang="en-GB"/>
              <a:t>SE2 - Group F @ PoliTo</a:t>
            </a:r>
          </a:p>
        </p:txBody>
      </p:sp>
      <p:sp>
        <p:nvSpPr>
          <p:cNvPr id="3" name="Segnaposto numero diapositiva 2">
            <a:extLst>
              <a:ext uri="{FF2B5EF4-FFF2-40B4-BE49-F238E27FC236}">
                <a16:creationId xmlns:a16="http://schemas.microsoft.com/office/drawing/2014/main" id="{352C8456-C0BD-4EE0-AFA7-374B9B889F1E}"/>
              </a:ext>
            </a:extLst>
          </p:cNvPr>
          <p:cNvSpPr>
            <a:spLocks noGrp="1"/>
          </p:cNvSpPr>
          <p:nvPr>
            <p:ph type="sldNum" sz="quarter" idx="12"/>
          </p:nvPr>
        </p:nvSpPr>
        <p:spPr/>
        <p:txBody>
          <a:bodyPr/>
          <a:lstStyle/>
          <a:p>
            <a:fld id="{52668C98-20E0-457A-B46B-012B69A69216}" type="slidenum">
              <a:rPr lang="en-GB" smtClean="0"/>
              <a:t>2</a:t>
            </a:fld>
            <a:endParaRPr lang="en-GB"/>
          </a:p>
        </p:txBody>
      </p:sp>
      <p:sp>
        <p:nvSpPr>
          <p:cNvPr id="5" name="TextBox 4">
            <a:extLst>
              <a:ext uri="{FF2B5EF4-FFF2-40B4-BE49-F238E27FC236}">
                <a16:creationId xmlns:a16="http://schemas.microsoft.com/office/drawing/2014/main" id="{0B1F0781-18C6-41C9-9756-D1B2FEEBBA0B}"/>
              </a:ext>
            </a:extLst>
          </p:cNvPr>
          <p:cNvSpPr txBox="1"/>
          <p:nvPr/>
        </p:nvSpPr>
        <p:spPr>
          <a:xfrm>
            <a:off x="1738440" y="2756009"/>
            <a:ext cx="8571346" cy="1015663"/>
          </a:xfrm>
          <a:prstGeom prst="rect">
            <a:avLst/>
          </a:prstGeom>
          <a:noFill/>
        </p:spPr>
        <p:txBody>
          <a:bodyPr wrap="square" rtlCol="0" anchor="t">
            <a:spAutoFit/>
          </a:bodyPr>
          <a:lstStyle/>
          <a:p>
            <a:pPr algn="ctr"/>
            <a:r>
              <a:rPr lang="it-IT" sz="6000" b="1" i="1">
                <a:solidFill>
                  <a:schemeClr val="bg2">
                    <a:lumMod val="10000"/>
                  </a:schemeClr>
                </a:solidFill>
                <a:latin typeface="Arial Nova Cond"/>
              </a:rPr>
              <a:t>1. PROCESS MEASURES</a:t>
            </a:r>
            <a:endParaRPr lang="it-IT" b="1">
              <a:solidFill>
                <a:schemeClr val="bg2">
                  <a:lumMod val="10000"/>
                </a:schemeClr>
              </a:solidFill>
              <a:cs typeface="Calibri"/>
            </a:endParaRPr>
          </a:p>
        </p:txBody>
      </p:sp>
    </p:spTree>
    <p:extLst>
      <p:ext uri="{BB962C8B-B14F-4D97-AF65-F5344CB8AC3E}">
        <p14:creationId xmlns:p14="http://schemas.microsoft.com/office/powerpoint/2010/main" val="45787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3</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571346" cy="923330"/>
          </a:xfrm>
          <a:prstGeom prst="rect">
            <a:avLst/>
          </a:prstGeom>
          <a:noFill/>
        </p:spPr>
        <p:txBody>
          <a:bodyPr wrap="square" rtlCol="0" anchor="t">
            <a:spAutoFit/>
          </a:bodyPr>
          <a:lstStyle/>
          <a:p>
            <a:pPr algn="ctr"/>
            <a:r>
              <a:rPr lang="it-IT" sz="5400" i="1" dirty="0">
                <a:solidFill>
                  <a:schemeClr val="bg2">
                    <a:lumMod val="10000"/>
                  </a:schemeClr>
                </a:solidFill>
                <a:latin typeface="Arial Nova Cond"/>
              </a:rPr>
              <a:t>1.1 MACRO STATISTICS</a:t>
            </a:r>
            <a:endParaRPr lang="it-IT" sz="1600" dirty="0">
              <a:solidFill>
                <a:schemeClr val="bg2">
                  <a:lumMod val="10000"/>
                </a:schemeClr>
              </a:solidFill>
            </a:endParaRPr>
          </a:p>
        </p:txBody>
      </p:sp>
      <p:graphicFrame>
        <p:nvGraphicFramePr>
          <p:cNvPr id="6" name="Table 6">
            <a:extLst>
              <a:ext uri="{FF2B5EF4-FFF2-40B4-BE49-F238E27FC236}">
                <a16:creationId xmlns:a16="http://schemas.microsoft.com/office/drawing/2014/main" id="{830E20D3-0EEF-469C-A329-CBA80C3E1815}"/>
              </a:ext>
            </a:extLst>
          </p:cNvPr>
          <p:cNvGraphicFramePr>
            <a:graphicFrameLocks noGrp="1"/>
          </p:cNvGraphicFramePr>
          <p:nvPr>
            <p:extLst>
              <p:ext uri="{D42A27DB-BD31-4B8C-83A1-F6EECF244321}">
                <p14:modId xmlns:p14="http://schemas.microsoft.com/office/powerpoint/2010/main" val="123522496"/>
              </p:ext>
            </p:extLst>
          </p:nvPr>
        </p:nvGraphicFramePr>
        <p:xfrm>
          <a:off x="2828940" y="1713527"/>
          <a:ext cx="6760164" cy="2384319"/>
        </p:xfrm>
        <a:graphic>
          <a:graphicData uri="http://schemas.openxmlformats.org/drawingml/2006/table">
            <a:tbl>
              <a:tblPr firstRow="1" bandRow="1">
                <a:tableStyleId>{00A15C55-8517-42AA-B614-E9B94910E393}</a:tableStyleId>
              </a:tblPr>
              <a:tblGrid>
                <a:gridCol w="2253388">
                  <a:extLst>
                    <a:ext uri="{9D8B030D-6E8A-4147-A177-3AD203B41FA5}">
                      <a16:colId xmlns:a16="http://schemas.microsoft.com/office/drawing/2014/main" val="1165557108"/>
                    </a:ext>
                  </a:extLst>
                </a:gridCol>
                <a:gridCol w="2253388">
                  <a:extLst>
                    <a:ext uri="{9D8B030D-6E8A-4147-A177-3AD203B41FA5}">
                      <a16:colId xmlns:a16="http://schemas.microsoft.com/office/drawing/2014/main" val="1148226482"/>
                    </a:ext>
                  </a:extLst>
                </a:gridCol>
                <a:gridCol w="2253388">
                  <a:extLst>
                    <a:ext uri="{9D8B030D-6E8A-4147-A177-3AD203B41FA5}">
                      <a16:colId xmlns:a16="http://schemas.microsoft.com/office/drawing/2014/main" val="4088717271"/>
                    </a:ext>
                  </a:extLst>
                </a:gridCol>
              </a:tblGrid>
              <a:tr h="794773">
                <a:tc>
                  <a:txBody>
                    <a:bodyPr/>
                    <a:lstStyle/>
                    <a:p>
                      <a:pPr algn="ctr"/>
                      <a:endParaRPr lang="en-GB" sz="2800">
                        <a:latin typeface="Arial Nova Cond" panose="020B0506020202020204" pitchFamily="34" charset="0"/>
                      </a:endParaRPr>
                    </a:p>
                  </a:txBody>
                  <a:tcPr anchor="ctr"/>
                </a:tc>
                <a:tc>
                  <a:txBody>
                    <a:bodyPr/>
                    <a:lstStyle/>
                    <a:p>
                      <a:pPr algn="ctr"/>
                      <a:r>
                        <a:rPr lang="en-GB" sz="2800" noProof="0" dirty="0"/>
                        <a:t>Committed</a:t>
                      </a:r>
                      <a:endParaRPr lang="en-GB" sz="2800" b="0" dirty="0">
                        <a:solidFill>
                          <a:schemeClr val="bg2">
                            <a:lumMod val="10000"/>
                          </a:schemeClr>
                        </a:solidFill>
                        <a:latin typeface="Arial Nova Cond" panose="020B0506020202020204" pitchFamily="34" charset="0"/>
                      </a:endParaRPr>
                    </a:p>
                  </a:txBody>
                  <a:tcPr anchor="ctr"/>
                </a:tc>
                <a:tc>
                  <a:txBody>
                    <a:bodyPr/>
                    <a:lstStyle/>
                    <a:p>
                      <a:pPr algn="ctr"/>
                      <a:r>
                        <a:rPr lang="en-GB" sz="2800" noProof="0" dirty="0"/>
                        <a:t>Implemented</a:t>
                      </a:r>
                      <a:endParaRPr lang="en-GB" sz="2800" b="0" noProof="0" dirty="0">
                        <a:solidFill>
                          <a:schemeClr val="bg2">
                            <a:lumMod val="10000"/>
                          </a:schemeClr>
                        </a:solidFill>
                        <a:latin typeface="Arial Nova Cond" panose="020B0506020202020204" pitchFamily="34" charset="0"/>
                      </a:endParaRPr>
                    </a:p>
                  </a:txBody>
                  <a:tcPr anchor="ctr"/>
                </a:tc>
                <a:extLst>
                  <a:ext uri="{0D108BD9-81ED-4DB2-BD59-A6C34878D82A}">
                    <a16:rowId xmlns:a16="http://schemas.microsoft.com/office/drawing/2014/main" val="669613203"/>
                  </a:ext>
                </a:extLst>
              </a:tr>
              <a:tr h="794773">
                <a:tc>
                  <a:txBody>
                    <a:bodyPr/>
                    <a:lstStyle/>
                    <a:p>
                      <a:pPr algn="ctr"/>
                      <a:r>
                        <a:rPr lang="it-IT" sz="2800"/>
                        <a:t>Stories</a:t>
                      </a:r>
                      <a:endParaRPr lang="en-GB" sz="2800">
                        <a:latin typeface="Arial Nova Cond" panose="020B0506020202020204" pitchFamily="34" charset="0"/>
                      </a:endParaRPr>
                    </a:p>
                  </a:txBody>
                  <a:tcPr anchor="ctr"/>
                </a:tc>
                <a:tc>
                  <a:txBody>
                    <a:bodyPr/>
                    <a:lstStyle/>
                    <a:p>
                      <a:pPr algn="ctr"/>
                      <a:r>
                        <a:rPr lang="it-IT" sz="2800"/>
                        <a:t>5</a:t>
                      </a:r>
                    </a:p>
                  </a:txBody>
                  <a:tcPr anchor="ctr"/>
                </a:tc>
                <a:tc>
                  <a:txBody>
                    <a:bodyPr/>
                    <a:lstStyle/>
                    <a:p>
                      <a:pPr algn="ctr"/>
                      <a:r>
                        <a:rPr lang="it-IT" sz="2800" dirty="0"/>
                        <a:t>5</a:t>
                      </a:r>
                    </a:p>
                  </a:txBody>
                  <a:tcPr anchor="ctr"/>
                </a:tc>
                <a:extLst>
                  <a:ext uri="{0D108BD9-81ED-4DB2-BD59-A6C34878D82A}">
                    <a16:rowId xmlns:a16="http://schemas.microsoft.com/office/drawing/2014/main" val="1190231143"/>
                  </a:ext>
                </a:extLst>
              </a:tr>
              <a:tr h="794773">
                <a:tc>
                  <a:txBody>
                    <a:bodyPr/>
                    <a:lstStyle/>
                    <a:p>
                      <a:pPr algn="ctr"/>
                      <a:r>
                        <a:rPr lang="it-IT" sz="2800"/>
                        <a:t>Points</a:t>
                      </a:r>
                      <a:endParaRPr lang="en-GB" sz="2800">
                        <a:latin typeface="Arial Nova Cond" panose="020B0506020202020204" pitchFamily="34" charset="0"/>
                      </a:endParaRPr>
                    </a:p>
                  </a:txBody>
                  <a:tcPr anchor="ctr"/>
                </a:tc>
                <a:tc>
                  <a:txBody>
                    <a:bodyPr/>
                    <a:lstStyle/>
                    <a:p>
                      <a:pPr algn="ctr"/>
                      <a:r>
                        <a:rPr lang="it-IT" sz="2800"/>
                        <a:t>28</a:t>
                      </a:r>
                    </a:p>
                  </a:txBody>
                  <a:tcPr anchor="ctr"/>
                </a:tc>
                <a:tc>
                  <a:txBody>
                    <a:bodyPr/>
                    <a:lstStyle/>
                    <a:p>
                      <a:pPr lvl="0" algn="ctr">
                        <a:buNone/>
                      </a:pPr>
                      <a:r>
                        <a:rPr lang="it-IT" sz="2800" dirty="0"/>
                        <a:t>28</a:t>
                      </a:r>
                    </a:p>
                  </a:txBody>
                  <a:tcPr anchor="ctr"/>
                </a:tc>
                <a:extLst>
                  <a:ext uri="{0D108BD9-81ED-4DB2-BD59-A6C34878D82A}">
                    <a16:rowId xmlns:a16="http://schemas.microsoft.com/office/drawing/2014/main" val="441307416"/>
                  </a:ext>
                </a:extLst>
              </a:tr>
            </a:tbl>
          </a:graphicData>
        </a:graphic>
      </p:graphicFrame>
      <p:graphicFrame>
        <p:nvGraphicFramePr>
          <p:cNvPr id="9" name="Table 6">
            <a:extLst>
              <a:ext uri="{FF2B5EF4-FFF2-40B4-BE49-F238E27FC236}">
                <a16:creationId xmlns:a16="http://schemas.microsoft.com/office/drawing/2014/main" id="{B293743E-4A7C-417B-8AC5-841A0196B86B}"/>
              </a:ext>
            </a:extLst>
          </p:cNvPr>
          <p:cNvGraphicFramePr>
            <a:graphicFrameLocks noGrp="1"/>
          </p:cNvGraphicFramePr>
          <p:nvPr>
            <p:extLst>
              <p:ext uri="{D42A27DB-BD31-4B8C-83A1-F6EECF244321}">
                <p14:modId xmlns:p14="http://schemas.microsoft.com/office/powerpoint/2010/main" val="4066853451"/>
              </p:ext>
            </p:extLst>
          </p:nvPr>
        </p:nvGraphicFramePr>
        <p:xfrm>
          <a:off x="2823189" y="4310077"/>
          <a:ext cx="6809511" cy="1646902"/>
        </p:xfrm>
        <a:graphic>
          <a:graphicData uri="http://schemas.openxmlformats.org/drawingml/2006/table">
            <a:tbl>
              <a:tblPr firstRow="1" bandRow="1">
                <a:tableStyleId>{00A15C55-8517-42AA-B614-E9B94910E393}</a:tableStyleId>
              </a:tblPr>
              <a:tblGrid>
                <a:gridCol w="2269837">
                  <a:extLst>
                    <a:ext uri="{9D8B030D-6E8A-4147-A177-3AD203B41FA5}">
                      <a16:colId xmlns:a16="http://schemas.microsoft.com/office/drawing/2014/main" val="1165557108"/>
                    </a:ext>
                  </a:extLst>
                </a:gridCol>
                <a:gridCol w="2269837">
                  <a:extLst>
                    <a:ext uri="{9D8B030D-6E8A-4147-A177-3AD203B41FA5}">
                      <a16:colId xmlns:a16="http://schemas.microsoft.com/office/drawing/2014/main" val="1148226482"/>
                    </a:ext>
                  </a:extLst>
                </a:gridCol>
                <a:gridCol w="2269837">
                  <a:extLst>
                    <a:ext uri="{9D8B030D-6E8A-4147-A177-3AD203B41FA5}">
                      <a16:colId xmlns:a16="http://schemas.microsoft.com/office/drawing/2014/main" val="4088717271"/>
                    </a:ext>
                  </a:extLst>
                </a:gridCol>
              </a:tblGrid>
              <a:tr h="823451">
                <a:tc>
                  <a:txBody>
                    <a:bodyPr/>
                    <a:lstStyle/>
                    <a:p>
                      <a:pPr algn="ctr"/>
                      <a:endParaRPr lang="en-GB" sz="2800">
                        <a:latin typeface="Arial Nova Cond" panose="020B0506020202020204" pitchFamily="34" charset="0"/>
                      </a:endParaRPr>
                    </a:p>
                  </a:txBody>
                  <a:tcPr anchor="ctr"/>
                </a:tc>
                <a:tc>
                  <a:txBody>
                    <a:bodyPr/>
                    <a:lstStyle/>
                    <a:p>
                      <a:pPr algn="ctr"/>
                      <a:r>
                        <a:rPr lang="en-GB" sz="2800" noProof="0" dirty="0"/>
                        <a:t>Planned</a:t>
                      </a:r>
                      <a:endParaRPr lang="en-GB" sz="2800" b="0" dirty="0">
                        <a:solidFill>
                          <a:schemeClr val="bg2">
                            <a:lumMod val="10000"/>
                          </a:schemeClr>
                        </a:solidFill>
                        <a:latin typeface="Arial Nova Cond" panose="020B0506020202020204" pitchFamily="34" charset="0"/>
                      </a:endParaRPr>
                    </a:p>
                  </a:txBody>
                  <a:tcPr anchor="ctr"/>
                </a:tc>
                <a:tc>
                  <a:txBody>
                    <a:bodyPr/>
                    <a:lstStyle/>
                    <a:p>
                      <a:pPr algn="ctr"/>
                      <a:r>
                        <a:rPr lang="en-GB" sz="2800" noProof="0" dirty="0"/>
                        <a:t>Spent</a:t>
                      </a:r>
                    </a:p>
                  </a:txBody>
                  <a:tcPr anchor="ctr"/>
                </a:tc>
                <a:extLst>
                  <a:ext uri="{0D108BD9-81ED-4DB2-BD59-A6C34878D82A}">
                    <a16:rowId xmlns:a16="http://schemas.microsoft.com/office/drawing/2014/main" val="669613203"/>
                  </a:ext>
                </a:extLst>
              </a:tr>
              <a:tr h="823451">
                <a:tc>
                  <a:txBody>
                    <a:bodyPr/>
                    <a:lstStyle/>
                    <a:p>
                      <a:pPr algn="ctr"/>
                      <a:r>
                        <a:rPr lang="it-IT" sz="2800" dirty="0"/>
                        <a:t>Hours</a:t>
                      </a:r>
                      <a:endParaRPr lang="en-GB" sz="2800" dirty="0">
                        <a:latin typeface="Arial Nova Cond" panose="020B0506020202020204" pitchFamily="34" charset="0"/>
                      </a:endParaRPr>
                    </a:p>
                  </a:txBody>
                  <a:tcPr anchor="ctr"/>
                </a:tc>
                <a:tc>
                  <a:txBody>
                    <a:bodyPr/>
                    <a:lstStyle/>
                    <a:p>
                      <a:pPr algn="ctr"/>
                      <a:r>
                        <a:rPr lang="it-IT" sz="2800" dirty="0"/>
                        <a:t>54.5</a:t>
                      </a:r>
                    </a:p>
                  </a:txBody>
                  <a:tcPr anchor="ctr"/>
                </a:tc>
                <a:tc>
                  <a:txBody>
                    <a:bodyPr/>
                    <a:lstStyle/>
                    <a:p>
                      <a:pPr algn="ctr"/>
                      <a:r>
                        <a:rPr lang="it-IT" sz="2800" dirty="0"/>
                        <a:t>58</a:t>
                      </a:r>
                    </a:p>
                  </a:txBody>
                  <a:tcPr anchor="ctr"/>
                </a:tc>
                <a:extLst>
                  <a:ext uri="{0D108BD9-81ED-4DB2-BD59-A6C34878D82A}">
                    <a16:rowId xmlns:a16="http://schemas.microsoft.com/office/drawing/2014/main" val="1190231143"/>
                  </a:ext>
                </a:extLst>
              </a:tr>
            </a:tbl>
          </a:graphicData>
        </a:graphic>
      </p:graphicFrame>
    </p:spTree>
    <p:extLst>
      <p:ext uri="{BB962C8B-B14F-4D97-AF65-F5344CB8AC3E}">
        <p14:creationId xmlns:p14="http://schemas.microsoft.com/office/powerpoint/2010/main" val="11364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4</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975436" cy="830997"/>
          </a:xfrm>
          <a:prstGeom prst="rect">
            <a:avLst/>
          </a:prstGeom>
          <a:noFill/>
        </p:spPr>
        <p:txBody>
          <a:bodyPr wrap="square" rtlCol="0" anchor="t">
            <a:spAutoFit/>
          </a:bodyPr>
          <a:lstStyle/>
          <a:p>
            <a:pPr algn="ctr"/>
            <a:r>
              <a:rPr lang="it-IT" sz="4800" i="1" dirty="0">
                <a:solidFill>
                  <a:schemeClr val="bg2">
                    <a:lumMod val="10000"/>
                  </a:schemeClr>
                </a:solidFill>
                <a:latin typeface="Arial Nova Cond"/>
              </a:rPr>
              <a:t>1.2 DETAILED STATISTICS </a:t>
            </a:r>
            <a:r>
              <a:rPr lang="it-IT" sz="2400" i="1" dirty="0">
                <a:solidFill>
                  <a:schemeClr val="bg2">
                    <a:lumMod val="10000"/>
                  </a:schemeClr>
                </a:solidFill>
                <a:latin typeface="Arial Nova Cond"/>
              </a:rPr>
              <a:t>(CONTINUED)</a:t>
            </a:r>
            <a:endParaRPr lang="it-IT" sz="2400" dirty="0">
              <a:solidFill>
                <a:schemeClr val="bg2">
                  <a:lumMod val="10000"/>
                </a:schemeClr>
              </a:solidFill>
            </a:endParaRPr>
          </a:p>
        </p:txBody>
      </p:sp>
      <p:graphicFrame>
        <p:nvGraphicFramePr>
          <p:cNvPr id="4" name="Table 11">
            <a:extLst>
              <a:ext uri="{FF2B5EF4-FFF2-40B4-BE49-F238E27FC236}">
                <a16:creationId xmlns:a16="http://schemas.microsoft.com/office/drawing/2014/main" id="{B4FC8AF3-D0A6-4D00-8388-909023BB95D9}"/>
              </a:ext>
            </a:extLst>
          </p:cNvPr>
          <p:cNvGraphicFramePr>
            <a:graphicFrameLocks/>
          </p:cNvGraphicFramePr>
          <p:nvPr>
            <p:extLst>
              <p:ext uri="{D42A27DB-BD31-4B8C-83A1-F6EECF244321}">
                <p14:modId xmlns:p14="http://schemas.microsoft.com/office/powerpoint/2010/main" val="1994730335"/>
              </p:ext>
            </p:extLst>
          </p:nvPr>
        </p:nvGraphicFramePr>
        <p:xfrm>
          <a:off x="1345300" y="1633653"/>
          <a:ext cx="9771416" cy="4023360"/>
        </p:xfrm>
        <a:graphic>
          <a:graphicData uri="http://schemas.openxmlformats.org/drawingml/2006/table">
            <a:tbl>
              <a:tblPr firstRow="1" bandRow="1">
                <a:tableStyleId>{7DF18680-E054-41AD-8BC1-D1AEF772440D}</a:tableStyleId>
              </a:tblPr>
              <a:tblGrid>
                <a:gridCol w="1855812">
                  <a:extLst>
                    <a:ext uri="{9D8B030D-6E8A-4147-A177-3AD203B41FA5}">
                      <a16:colId xmlns:a16="http://schemas.microsoft.com/office/drawing/2014/main" val="1997438413"/>
                    </a:ext>
                  </a:extLst>
                </a:gridCol>
                <a:gridCol w="1978901">
                  <a:extLst>
                    <a:ext uri="{9D8B030D-6E8A-4147-A177-3AD203B41FA5}">
                      <a16:colId xmlns:a16="http://schemas.microsoft.com/office/drawing/2014/main" val="1903293935"/>
                    </a:ext>
                  </a:extLst>
                </a:gridCol>
                <a:gridCol w="1978901">
                  <a:extLst>
                    <a:ext uri="{9D8B030D-6E8A-4147-A177-3AD203B41FA5}">
                      <a16:colId xmlns:a16="http://schemas.microsoft.com/office/drawing/2014/main" val="491505886"/>
                    </a:ext>
                  </a:extLst>
                </a:gridCol>
                <a:gridCol w="1978901">
                  <a:extLst>
                    <a:ext uri="{9D8B030D-6E8A-4147-A177-3AD203B41FA5}">
                      <a16:colId xmlns:a16="http://schemas.microsoft.com/office/drawing/2014/main" val="3249798192"/>
                    </a:ext>
                  </a:extLst>
                </a:gridCol>
                <a:gridCol w="1978901">
                  <a:extLst>
                    <a:ext uri="{9D8B030D-6E8A-4147-A177-3AD203B41FA5}">
                      <a16:colId xmlns:a16="http://schemas.microsoft.com/office/drawing/2014/main" val="156791798"/>
                    </a:ext>
                  </a:extLst>
                </a:gridCol>
              </a:tblGrid>
              <a:tr h="441292">
                <a:tc>
                  <a:txBody>
                    <a:bodyPr/>
                    <a:lstStyle/>
                    <a:p>
                      <a:pPr algn="ctr"/>
                      <a:r>
                        <a:rPr lang="en-GB" sz="2400" dirty="0">
                          <a:solidFill>
                            <a:schemeClr val="bg2">
                              <a:lumMod val="10000"/>
                            </a:schemeClr>
                          </a:solidFill>
                          <a:latin typeface="Arial Nova Cond"/>
                        </a:rPr>
                        <a:t>Story Number</a:t>
                      </a:r>
                      <a:endParaRPr lang="it-IT" dirty="0"/>
                    </a:p>
                  </a:txBody>
                  <a:tcPr anchor="ctr"/>
                </a:tc>
                <a:tc>
                  <a:txBody>
                    <a:bodyPr/>
                    <a:lstStyle/>
                    <a:p>
                      <a:pPr algn="ctr"/>
                      <a:r>
                        <a:rPr lang="en-GB" sz="2400" dirty="0">
                          <a:solidFill>
                            <a:schemeClr val="bg2">
                              <a:lumMod val="10000"/>
                            </a:schemeClr>
                          </a:solidFill>
                          <a:latin typeface="Arial Nova Cond"/>
                        </a:rPr>
                        <a:t>#Tasks</a:t>
                      </a:r>
                    </a:p>
                  </a:txBody>
                  <a:tcPr anchor="ctr"/>
                </a:tc>
                <a:tc>
                  <a:txBody>
                    <a:bodyPr/>
                    <a:lstStyle/>
                    <a:p>
                      <a:pPr lvl="0" algn="ctr">
                        <a:buNone/>
                      </a:pPr>
                      <a:r>
                        <a:rPr lang="en-GB" sz="2400" dirty="0">
                          <a:solidFill>
                            <a:schemeClr val="bg2">
                              <a:lumMod val="10000"/>
                            </a:schemeClr>
                          </a:solidFill>
                          <a:latin typeface="Arial Nova Cond"/>
                        </a:rPr>
                        <a:t>Points</a:t>
                      </a:r>
                    </a:p>
                  </a:txBody>
                  <a:tcPr anchor="ctr"/>
                </a:tc>
                <a:tc>
                  <a:txBody>
                    <a:bodyPr/>
                    <a:lstStyle/>
                    <a:p>
                      <a:pPr lvl="0" algn="ctr">
                        <a:buNone/>
                      </a:pPr>
                      <a:r>
                        <a:rPr lang="en-GB" sz="2400" dirty="0">
                          <a:solidFill>
                            <a:schemeClr val="bg2">
                              <a:lumMod val="10000"/>
                            </a:schemeClr>
                          </a:solidFill>
                          <a:latin typeface="Arial Nova Cond"/>
                        </a:rPr>
                        <a:t>Total Hours Estimation</a:t>
                      </a:r>
                    </a:p>
                  </a:txBody>
                  <a:tcPr anchor="ctr"/>
                </a:tc>
                <a:tc>
                  <a:txBody>
                    <a:bodyPr/>
                    <a:lstStyle/>
                    <a:p>
                      <a:pPr lvl="0" algn="ctr">
                        <a:buNone/>
                      </a:pPr>
                      <a:r>
                        <a:rPr lang="en-GB" sz="2400" dirty="0">
                          <a:solidFill>
                            <a:schemeClr val="bg2">
                              <a:lumMod val="10000"/>
                            </a:schemeClr>
                          </a:solidFill>
                          <a:latin typeface="Arial Nova Cond"/>
                        </a:rPr>
                        <a:t>Total Hours Spent</a:t>
                      </a:r>
                    </a:p>
                  </a:txBody>
                  <a:tcPr anchor="ctr"/>
                </a:tc>
                <a:extLst>
                  <a:ext uri="{0D108BD9-81ED-4DB2-BD59-A6C34878D82A}">
                    <a16:rowId xmlns:a16="http://schemas.microsoft.com/office/drawing/2014/main" val="1642740421"/>
                  </a:ext>
                </a:extLst>
              </a:tr>
              <a:tr h="441291">
                <a:tc>
                  <a:txBody>
                    <a:bodyPr/>
                    <a:lstStyle/>
                    <a:p>
                      <a:pPr lvl="0" algn="ctr">
                        <a:buNone/>
                      </a:pPr>
                      <a:r>
                        <a:rPr lang="en-GB" sz="2400" dirty="0">
                          <a:latin typeface="Arial Nova Cond"/>
                        </a:rPr>
                        <a:t>0</a:t>
                      </a:r>
                    </a:p>
                  </a:txBody>
                  <a:tcPr anchor="ctr"/>
                </a:tc>
                <a:tc>
                  <a:txBody>
                    <a:bodyPr/>
                    <a:lstStyle/>
                    <a:p>
                      <a:pPr lvl="0" algn="ctr">
                        <a:buNone/>
                      </a:pPr>
                      <a:r>
                        <a:rPr lang="en-GB" sz="2400" dirty="0">
                          <a:latin typeface="Arial Nova Cond"/>
                        </a:rPr>
                        <a:t>7</a:t>
                      </a:r>
                    </a:p>
                  </a:txBody>
                  <a:tcPr anchor="ctr"/>
                </a:tc>
                <a:tc>
                  <a:txBody>
                    <a:bodyPr/>
                    <a:lstStyle/>
                    <a:p>
                      <a:pPr lvl="0" algn="ctr">
                        <a:buNone/>
                      </a:pPr>
                      <a:r>
                        <a:rPr lang="en-GB" sz="2400" dirty="0">
                          <a:latin typeface="Arial Nova Cond"/>
                        </a:rPr>
                        <a:t>/</a:t>
                      </a:r>
                    </a:p>
                  </a:txBody>
                  <a:tcPr anchor="ctr"/>
                </a:tc>
                <a:tc>
                  <a:txBody>
                    <a:bodyPr/>
                    <a:lstStyle/>
                    <a:p>
                      <a:pPr lvl="0" algn="ctr">
                        <a:buNone/>
                      </a:pPr>
                      <a:r>
                        <a:rPr lang="en-GB" sz="2400" dirty="0">
                          <a:latin typeface="Arial Nova Cond"/>
                        </a:rPr>
                        <a:t>14.5</a:t>
                      </a:r>
                    </a:p>
                  </a:txBody>
                  <a:tcPr anchor="ctr"/>
                </a:tc>
                <a:tc>
                  <a:txBody>
                    <a:bodyPr/>
                    <a:lstStyle/>
                    <a:p>
                      <a:pPr lvl="0" algn="ctr">
                        <a:buNone/>
                      </a:pPr>
                      <a:r>
                        <a:rPr lang="en-GB" sz="2400" dirty="0">
                          <a:latin typeface="Arial Nova Cond"/>
                        </a:rPr>
                        <a:t>14.5</a:t>
                      </a:r>
                    </a:p>
                  </a:txBody>
                  <a:tcPr anchor="ctr"/>
                </a:tc>
                <a:extLst>
                  <a:ext uri="{0D108BD9-81ED-4DB2-BD59-A6C34878D82A}">
                    <a16:rowId xmlns:a16="http://schemas.microsoft.com/office/drawing/2014/main" val="1319848838"/>
                  </a:ext>
                </a:extLst>
              </a:tr>
              <a:tr h="441292">
                <a:tc>
                  <a:txBody>
                    <a:bodyPr/>
                    <a:lstStyle/>
                    <a:p>
                      <a:pPr algn="ctr"/>
                      <a:r>
                        <a:rPr lang="en-GB" sz="2400" dirty="0">
                          <a:latin typeface="Arial Nova Cond"/>
                        </a:rPr>
                        <a:t>11</a:t>
                      </a:r>
                    </a:p>
                  </a:txBody>
                  <a:tcPr anchor="ctr"/>
                </a:tc>
                <a:tc>
                  <a:txBody>
                    <a:bodyPr/>
                    <a:lstStyle/>
                    <a:p>
                      <a:pPr algn="ctr"/>
                      <a:r>
                        <a:rPr lang="en-GB" sz="2400" dirty="0">
                          <a:latin typeface="Arial Nova Cond"/>
                        </a:rPr>
                        <a:t>8</a:t>
                      </a:r>
                    </a:p>
                  </a:txBody>
                  <a:tcPr anchor="ctr"/>
                </a:tc>
                <a:tc>
                  <a:txBody>
                    <a:bodyPr/>
                    <a:lstStyle/>
                    <a:p>
                      <a:pPr lvl="0" algn="ctr">
                        <a:buNone/>
                      </a:pPr>
                      <a:r>
                        <a:rPr lang="en-GB" sz="2400" dirty="0">
                          <a:latin typeface="Arial Nova Cond"/>
                        </a:rPr>
                        <a:t>2</a:t>
                      </a:r>
                    </a:p>
                  </a:txBody>
                  <a:tcPr anchor="ctr"/>
                </a:tc>
                <a:tc>
                  <a:txBody>
                    <a:bodyPr/>
                    <a:lstStyle/>
                    <a:p>
                      <a:pPr lvl="0" algn="ctr">
                        <a:buNone/>
                      </a:pPr>
                      <a:r>
                        <a:rPr lang="en-GB" sz="2400" dirty="0">
                          <a:latin typeface="Arial Nova Cond"/>
                        </a:rPr>
                        <a:t>11</a:t>
                      </a:r>
                    </a:p>
                  </a:txBody>
                  <a:tcPr anchor="ctr"/>
                </a:tc>
                <a:tc>
                  <a:txBody>
                    <a:bodyPr/>
                    <a:lstStyle/>
                    <a:p>
                      <a:pPr lvl="0" algn="ctr">
                        <a:buNone/>
                      </a:pPr>
                      <a:r>
                        <a:rPr lang="en-GB" sz="2400" dirty="0">
                          <a:latin typeface="Arial Nova Cond"/>
                        </a:rPr>
                        <a:t>11.5</a:t>
                      </a:r>
                    </a:p>
                  </a:txBody>
                  <a:tcPr anchor="ctr"/>
                </a:tc>
                <a:extLst>
                  <a:ext uri="{0D108BD9-81ED-4DB2-BD59-A6C34878D82A}">
                    <a16:rowId xmlns:a16="http://schemas.microsoft.com/office/drawing/2014/main" val="494248349"/>
                  </a:ext>
                </a:extLst>
              </a:tr>
              <a:tr h="441292">
                <a:tc>
                  <a:txBody>
                    <a:bodyPr/>
                    <a:lstStyle/>
                    <a:p>
                      <a:pPr algn="ctr"/>
                      <a:r>
                        <a:rPr lang="en-GB" sz="2400" dirty="0">
                          <a:latin typeface="Arial Nova Cond"/>
                        </a:rPr>
                        <a:t>12</a:t>
                      </a:r>
                    </a:p>
                  </a:txBody>
                  <a:tcPr anchor="ctr"/>
                </a:tc>
                <a:tc>
                  <a:txBody>
                    <a:bodyPr/>
                    <a:lstStyle/>
                    <a:p>
                      <a:pPr algn="ctr"/>
                      <a:r>
                        <a:rPr lang="en-GB" sz="2400" dirty="0">
                          <a:latin typeface="Arial Nova Cond"/>
                        </a:rPr>
                        <a:t>5</a:t>
                      </a:r>
                    </a:p>
                  </a:txBody>
                  <a:tcPr anchor="ctr"/>
                </a:tc>
                <a:tc>
                  <a:txBody>
                    <a:bodyPr/>
                    <a:lstStyle/>
                    <a:p>
                      <a:pPr lvl="0" algn="ctr">
                        <a:buNone/>
                      </a:pPr>
                      <a:r>
                        <a:rPr lang="en-GB" sz="2400" dirty="0">
                          <a:latin typeface="Arial Nova Cond"/>
                        </a:rPr>
                        <a:t>2</a:t>
                      </a:r>
                    </a:p>
                  </a:txBody>
                  <a:tcPr anchor="ctr"/>
                </a:tc>
                <a:tc>
                  <a:txBody>
                    <a:bodyPr/>
                    <a:lstStyle/>
                    <a:p>
                      <a:pPr lvl="0" algn="ctr">
                        <a:buNone/>
                      </a:pPr>
                      <a:r>
                        <a:rPr lang="en-GB" sz="2400" dirty="0">
                          <a:latin typeface="Arial Nova Cond"/>
                        </a:rPr>
                        <a:t>7</a:t>
                      </a:r>
                    </a:p>
                  </a:txBody>
                  <a:tcPr anchor="ctr"/>
                </a:tc>
                <a:tc>
                  <a:txBody>
                    <a:bodyPr/>
                    <a:lstStyle/>
                    <a:p>
                      <a:pPr lvl="0" algn="ctr">
                        <a:buNone/>
                      </a:pPr>
                      <a:r>
                        <a:rPr lang="en-GB" sz="2400" dirty="0">
                          <a:latin typeface="Arial Nova Cond"/>
                        </a:rPr>
                        <a:t>6</a:t>
                      </a:r>
                    </a:p>
                  </a:txBody>
                  <a:tcPr anchor="ctr"/>
                </a:tc>
                <a:extLst>
                  <a:ext uri="{0D108BD9-81ED-4DB2-BD59-A6C34878D82A}">
                    <a16:rowId xmlns:a16="http://schemas.microsoft.com/office/drawing/2014/main" val="800231198"/>
                  </a:ext>
                </a:extLst>
              </a:tr>
              <a:tr h="441292">
                <a:tc>
                  <a:txBody>
                    <a:bodyPr/>
                    <a:lstStyle/>
                    <a:p>
                      <a:pPr algn="ctr"/>
                      <a:r>
                        <a:rPr lang="en-GB" sz="2400" dirty="0">
                          <a:latin typeface="Arial Nova Cond"/>
                        </a:rPr>
                        <a:t>13</a:t>
                      </a:r>
                    </a:p>
                  </a:txBody>
                  <a:tcPr anchor="ctr"/>
                </a:tc>
                <a:tc>
                  <a:txBody>
                    <a:bodyPr/>
                    <a:lstStyle/>
                    <a:p>
                      <a:pPr algn="ctr"/>
                      <a:r>
                        <a:rPr lang="en-GB" sz="2400" dirty="0">
                          <a:latin typeface="Arial Nova Cond"/>
                        </a:rPr>
                        <a:t>6</a:t>
                      </a:r>
                    </a:p>
                  </a:txBody>
                  <a:tcPr anchor="ctr"/>
                </a:tc>
                <a:tc>
                  <a:txBody>
                    <a:bodyPr/>
                    <a:lstStyle/>
                    <a:p>
                      <a:pPr lvl="0" algn="ctr">
                        <a:buNone/>
                      </a:pPr>
                      <a:r>
                        <a:rPr lang="en-GB" sz="2400" dirty="0">
                          <a:latin typeface="Arial Nova Cond"/>
                        </a:rPr>
                        <a:t>3</a:t>
                      </a:r>
                    </a:p>
                  </a:txBody>
                  <a:tcPr anchor="ctr"/>
                </a:tc>
                <a:tc>
                  <a:txBody>
                    <a:bodyPr/>
                    <a:lstStyle/>
                    <a:p>
                      <a:pPr lvl="0" algn="ctr">
                        <a:buNone/>
                      </a:pPr>
                      <a:r>
                        <a:rPr lang="en-GB" sz="2400" dirty="0">
                          <a:latin typeface="Arial Nova Cond"/>
                        </a:rPr>
                        <a:t>7.5</a:t>
                      </a:r>
                    </a:p>
                  </a:txBody>
                  <a:tcPr anchor="ctr"/>
                </a:tc>
                <a:tc>
                  <a:txBody>
                    <a:bodyPr/>
                    <a:lstStyle/>
                    <a:p>
                      <a:pPr lvl="0" algn="ctr">
                        <a:buNone/>
                      </a:pPr>
                      <a:r>
                        <a:rPr lang="en-GB" sz="2400" dirty="0">
                          <a:latin typeface="Arial Nova Cond"/>
                        </a:rPr>
                        <a:t>8</a:t>
                      </a:r>
                    </a:p>
                  </a:txBody>
                  <a:tcPr anchor="ctr"/>
                </a:tc>
                <a:extLst>
                  <a:ext uri="{0D108BD9-81ED-4DB2-BD59-A6C34878D82A}">
                    <a16:rowId xmlns:a16="http://schemas.microsoft.com/office/drawing/2014/main" val="191701817"/>
                  </a:ext>
                </a:extLst>
              </a:tr>
              <a:tr h="441292">
                <a:tc>
                  <a:txBody>
                    <a:bodyPr/>
                    <a:lstStyle/>
                    <a:p>
                      <a:pPr algn="ctr"/>
                      <a:r>
                        <a:rPr lang="en-GB" sz="2400" dirty="0">
                          <a:latin typeface="Arial Nova Cond"/>
                        </a:rPr>
                        <a:t>14</a:t>
                      </a:r>
                    </a:p>
                  </a:txBody>
                  <a:tcPr anchor="ctr"/>
                </a:tc>
                <a:tc>
                  <a:txBody>
                    <a:bodyPr/>
                    <a:lstStyle/>
                    <a:p>
                      <a:pPr algn="ctr"/>
                      <a:r>
                        <a:rPr lang="en-GB" sz="2400" dirty="0">
                          <a:latin typeface="Arial Nova Cond"/>
                        </a:rPr>
                        <a:t>6</a:t>
                      </a:r>
                    </a:p>
                  </a:txBody>
                  <a:tcPr anchor="ctr"/>
                </a:tc>
                <a:tc>
                  <a:txBody>
                    <a:bodyPr/>
                    <a:lstStyle/>
                    <a:p>
                      <a:pPr lvl="0" algn="ctr">
                        <a:buNone/>
                      </a:pPr>
                      <a:r>
                        <a:rPr lang="en-GB" sz="2400" dirty="0">
                          <a:latin typeface="Arial Nova Cond"/>
                        </a:rPr>
                        <a:t>8</a:t>
                      </a:r>
                    </a:p>
                  </a:txBody>
                  <a:tcPr anchor="ctr"/>
                </a:tc>
                <a:tc>
                  <a:txBody>
                    <a:bodyPr/>
                    <a:lstStyle/>
                    <a:p>
                      <a:pPr lvl="0" algn="ctr">
                        <a:buNone/>
                      </a:pPr>
                      <a:r>
                        <a:rPr lang="en-GB" sz="2400" dirty="0">
                          <a:latin typeface="Arial Nova Cond"/>
                        </a:rPr>
                        <a:t>7.5</a:t>
                      </a:r>
                    </a:p>
                  </a:txBody>
                  <a:tcPr anchor="ctr"/>
                </a:tc>
                <a:tc>
                  <a:txBody>
                    <a:bodyPr/>
                    <a:lstStyle/>
                    <a:p>
                      <a:pPr lvl="0" algn="ctr">
                        <a:buNone/>
                      </a:pPr>
                      <a:r>
                        <a:rPr lang="en-GB" sz="2400" dirty="0">
                          <a:latin typeface="Arial Nova Cond"/>
                        </a:rPr>
                        <a:t>8.5</a:t>
                      </a:r>
                    </a:p>
                  </a:txBody>
                  <a:tcPr anchor="ctr"/>
                </a:tc>
                <a:extLst>
                  <a:ext uri="{0D108BD9-81ED-4DB2-BD59-A6C34878D82A}">
                    <a16:rowId xmlns:a16="http://schemas.microsoft.com/office/drawing/2014/main" val="918232104"/>
                  </a:ext>
                </a:extLst>
              </a:tr>
              <a:tr h="441292">
                <a:tc>
                  <a:txBody>
                    <a:bodyPr/>
                    <a:lstStyle/>
                    <a:p>
                      <a:pPr algn="ctr"/>
                      <a:r>
                        <a:rPr lang="en-GB" sz="2400" dirty="0">
                          <a:latin typeface="Arial Nova Cond"/>
                        </a:rPr>
                        <a:t>15</a:t>
                      </a:r>
                    </a:p>
                  </a:txBody>
                  <a:tcPr anchor="ctr"/>
                </a:tc>
                <a:tc>
                  <a:txBody>
                    <a:bodyPr/>
                    <a:lstStyle/>
                    <a:p>
                      <a:pPr algn="ctr"/>
                      <a:r>
                        <a:rPr lang="en-GB" sz="2400" dirty="0">
                          <a:latin typeface="Arial Nova Cond"/>
                        </a:rPr>
                        <a:t>5</a:t>
                      </a:r>
                    </a:p>
                  </a:txBody>
                  <a:tcPr anchor="ctr"/>
                </a:tc>
                <a:tc>
                  <a:txBody>
                    <a:bodyPr/>
                    <a:lstStyle/>
                    <a:p>
                      <a:pPr lvl="0" algn="ctr">
                        <a:buNone/>
                      </a:pPr>
                      <a:r>
                        <a:rPr lang="en-GB" sz="2400" dirty="0">
                          <a:latin typeface="Arial Nova Cond"/>
                        </a:rPr>
                        <a:t>13</a:t>
                      </a:r>
                    </a:p>
                  </a:txBody>
                  <a:tcPr anchor="ctr"/>
                </a:tc>
                <a:tc>
                  <a:txBody>
                    <a:bodyPr/>
                    <a:lstStyle/>
                    <a:p>
                      <a:pPr lvl="0" algn="ctr">
                        <a:buNone/>
                      </a:pPr>
                      <a:r>
                        <a:rPr lang="en-GB" sz="2400" dirty="0">
                          <a:latin typeface="Arial Nova Cond"/>
                        </a:rPr>
                        <a:t>7</a:t>
                      </a:r>
                    </a:p>
                  </a:txBody>
                  <a:tcPr anchor="ctr"/>
                </a:tc>
                <a:tc>
                  <a:txBody>
                    <a:bodyPr/>
                    <a:lstStyle/>
                    <a:p>
                      <a:pPr lvl="0" algn="ctr">
                        <a:buNone/>
                      </a:pPr>
                      <a:r>
                        <a:rPr lang="en-GB" sz="2400" dirty="0">
                          <a:latin typeface="Arial Nova Cond"/>
                        </a:rPr>
                        <a:t>9.5</a:t>
                      </a:r>
                    </a:p>
                  </a:txBody>
                  <a:tcPr anchor="ctr"/>
                </a:tc>
                <a:extLst>
                  <a:ext uri="{0D108BD9-81ED-4DB2-BD59-A6C34878D82A}">
                    <a16:rowId xmlns:a16="http://schemas.microsoft.com/office/drawing/2014/main" val="586721157"/>
                  </a:ext>
                </a:extLst>
              </a:tr>
              <a:tr h="441292">
                <a:tc>
                  <a:txBody>
                    <a:bodyPr/>
                    <a:lstStyle/>
                    <a:p>
                      <a:pPr algn="ctr"/>
                      <a:r>
                        <a:rPr lang="en-GB" sz="2400" dirty="0">
                          <a:latin typeface="Arial Nova Cond"/>
                        </a:rPr>
                        <a:t>TOTAL</a:t>
                      </a:r>
                    </a:p>
                  </a:txBody>
                  <a:tcPr anchor="ctr"/>
                </a:tc>
                <a:tc>
                  <a:txBody>
                    <a:bodyPr/>
                    <a:lstStyle/>
                    <a:p>
                      <a:pPr algn="ctr"/>
                      <a:r>
                        <a:rPr lang="en-GB" sz="2400" dirty="0">
                          <a:latin typeface="Arial Nova Cond"/>
                        </a:rPr>
                        <a:t>37</a:t>
                      </a:r>
                    </a:p>
                  </a:txBody>
                  <a:tcPr anchor="ctr"/>
                </a:tc>
                <a:tc>
                  <a:txBody>
                    <a:bodyPr/>
                    <a:lstStyle/>
                    <a:p>
                      <a:pPr lvl="0" algn="ctr">
                        <a:buNone/>
                      </a:pPr>
                      <a:r>
                        <a:rPr lang="en-GB" sz="2400" dirty="0">
                          <a:latin typeface="Arial Nova Cond"/>
                        </a:rPr>
                        <a:t>28</a:t>
                      </a:r>
                    </a:p>
                  </a:txBody>
                  <a:tcPr anchor="ctr"/>
                </a:tc>
                <a:tc>
                  <a:txBody>
                    <a:bodyPr/>
                    <a:lstStyle/>
                    <a:p>
                      <a:pPr lvl="0" algn="ctr">
                        <a:buNone/>
                      </a:pPr>
                      <a:r>
                        <a:rPr lang="en-GB" sz="2400" dirty="0">
                          <a:latin typeface="Arial Nova Cond"/>
                        </a:rPr>
                        <a:t>54.5</a:t>
                      </a:r>
                    </a:p>
                  </a:txBody>
                  <a:tcPr anchor="ctr"/>
                </a:tc>
                <a:tc>
                  <a:txBody>
                    <a:bodyPr/>
                    <a:lstStyle/>
                    <a:p>
                      <a:pPr lvl="0" algn="ctr">
                        <a:buNone/>
                      </a:pPr>
                      <a:r>
                        <a:rPr lang="en-GB" sz="2400" dirty="0">
                          <a:latin typeface="Arial Nova Cond"/>
                        </a:rPr>
                        <a:t>58</a:t>
                      </a:r>
                    </a:p>
                  </a:txBody>
                  <a:tcPr anchor="ctr"/>
                </a:tc>
                <a:extLst>
                  <a:ext uri="{0D108BD9-81ED-4DB2-BD59-A6C34878D82A}">
                    <a16:rowId xmlns:a16="http://schemas.microsoft.com/office/drawing/2014/main" val="963978862"/>
                  </a:ext>
                </a:extLst>
              </a:tr>
            </a:tbl>
          </a:graphicData>
        </a:graphic>
      </p:graphicFrame>
    </p:spTree>
    <p:extLst>
      <p:ext uri="{BB962C8B-B14F-4D97-AF65-F5344CB8AC3E}">
        <p14:creationId xmlns:p14="http://schemas.microsoft.com/office/powerpoint/2010/main" val="278975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5</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7" y="498764"/>
            <a:ext cx="8975436" cy="1200329"/>
          </a:xfrm>
          <a:prstGeom prst="rect">
            <a:avLst/>
          </a:prstGeom>
          <a:noFill/>
        </p:spPr>
        <p:txBody>
          <a:bodyPr wrap="square" rtlCol="0" anchor="t">
            <a:spAutoFit/>
          </a:bodyPr>
          <a:lstStyle/>
          <a:p>
            <a:pPr algn="ctr"/>
            <a:r>
              <a:rPr lang="it-IT" sz="4800" i="1" dirty="0">
                <a:solidFill>
                  <a:schemeClr val="bg2">
                    <a:lumMod val="10000"/>
                  </a:schemeClr>
                </a:solidFill>
                <a:latin typeface="Arial Nova Cond" panose="020B0506020202020204" pitchFamily="34" charset="0"/>
                <a:ea typeface="+mn-lt"/>
                <a:cs typeface="+mn-lt"/>
              </a:rPr>
              <a:t>1.2 DETAILED STATISTICS </a:t>
            </a:r>
            <a:r>
              <a:rPr lang="it-IT" sz="2400" i="1" dirty="0">
                <a:solidFill>
                  <a:schemeClr val="bg2">
                    <a:lumMod val="10000"/>
                  </a:schemeClr>
                </a:solidFill>
                <a:latin typeface="Arial Nova Cond" panose="020B0506020202020204" pitchFamily="34" charset="0"/>
                <a:ea typeface="+mn-lt"/>
                <a:cs typeface="+mn-lt"/>
              </a:rPr>
              <a:t>(CONTINUED)</a:t>
            </a:r>
            <a:endParaRPr lang="it-IT" sz="2400" dirty="0">
              <a:solidFill>
                <a:schemeClr val="bg2">
                  <a:lumMod val="10000"/>
                </a:schemeClr>
              </a:solidFill>
              <a:latin typeface="Arial Nova Cond" panose="020B0506020202020204" pitchFamily="34" charset="0"/>
              <a:ea typeface="+mn-lt"/>
              <a:cs typeface="+mn-lt"/>
            </a:endParaRPr>
          </a:p>
          <a:p>
            <a:pPr algn="ctr"/>
            <a:endParaRPr lang="it-IT" sz="2400" i="1" dirty="0">
              <a:solidFill>
                <a:schemeClr val="bg2">
                  <a:lumMod val="10000"/>
                </a:schemeClr>
              </a:solidFill>
              <a:latin typeface="Arial Nova Cond" panose="020B0506020202020204" pitchFamily="34" charset="0"/>
            </a:endParaRPr>
          </a:p>
        </p:txBody>
      </p:sp>
      <p:pic>
        <p:nvPicPr>
          <p:cNvPr id="6" name="Immagine 6" descr="Immagine che contiene screenshot&#10;&#10;Descrizione generata con affidabilità molto elevata">
            <a:extLst>
              <a:ext uri="{FF2B5EF4-FFF2-40B4-BE49-F238E27FC236}">
                <a16:creationId xmlns:a16="http://schemas.microsoft.com/office/drawing/2014/main" id="{D53664CD-F551-4E9E-AADB-FAAC91E7ACD0}"/>
              </a:ext>
            </a:extLst>
          </p:cNvPr>
          <p:cNvPicPr>
            <a:picLocks noChangeAspect="1"/>
          </p:cNvPicPr>
          <p:nvPr/>
        </p:nvPicPr>
        <p:blipFill>
          <a:blip r:embed="rId2"/>
          <a:stretch>
            <a:fillRect/>
          </a:stretch>
        </p:blipFill>
        <p:spPr>
          <a:xfrm>
            <a:off x="1460740" y="1509616"/>
            <a:ext cx="9141123" cy="4586389"/>
          </a:xfrm>
          <a:prstGeom prst="rect">
            <a:avLst/>
          </a:prstGeom>
        </p:spPr>
      </p:pic>
    </p:spTree>
    <p:extLst>
      <p:ext uri="{BB962C8B-B14F-4D97-AF65-F5344CB8AC3E}">
        <p14:creationId xmlns:p14="http://schemas.microsoft.com/office/powerpoint/2010/main" val="166218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6</a:t>
            </a:fld>
            <a:endParaRPr lang="en-GB" sz="1400">
              <a:latin typeface="Arial Nova Cond" panose="020B0506020202020204" pitchFamily="34" charset="0"/>
            </a:endParaRPr>
          </a:p>
        </p:txBody>
      </p:sp>
      <p:graphicFrame>
        <p:nvGraphicFramePr>
          <p:cNvPr id="6" name="Table 6">
            <a:extLst>
              <a:ext uri="{FF2B5EF4-FFF2-40B4-BE49-F238E27FC236}">
                <a16:creationId xmlns:a16="http://schemas.microsoft.com/office/drawing/2014/main" id="{830E20D3-0EEF-469C-A329-CBA80C3E1815}"/>
              </a:ext>
            </a:extLst>
          </p:cNvPr>
          <p:cNvGraphicFramePr>
            <a:graphicFrameLocks noGrp="1"/>
          </p:cNvGraphicFramePr>
          <p:nvPr>
            <p:extLst>
              <p:ext uri="{D42A27DB-BD31-4B8C-83A1-F6EECF244321}">
                <p14:modId xmlns:p14="http://schemas.microsoft.com/office/powerpoint/2010/main" val="283292852"/>
              </p:ext>
            </p:extLst>
          </p:nvPr>
        </p:nvGraphicFramePr>
        <p:xfrm>
          <a:off x="1667773" y="2372264"/>
          <a:ext cx="8805106" cy="1739653"/>
        </p:xfrm>
        <a:graphic>
          <a:graphicData uri="http://schemas.openxmlformats.org/drawingml/2006/table">
            <a:tbl>
              <a:tblPr firstRow="1" bandRow="1">
                <a:tableStyleId>{00A15C55-8517-42AA-B614-E9B94910E393}</a:tableStyleId>
              </a:tblPr>
              <a:tblGrid>
                <a:gridCol w="4402553">
                  <a:extLst>
                    <a:ext uri="{9D8B030D-6E8A-4147-A177-3AD203B41FA5}">
                      <a16:colId xmlns:a16="http://schemas.microsoft.com/office/drawing/2014/main" val="1165557108"/>
                    </a:ext>
                  </a:extLst>
                </a:gridCol>
                <a:gridCol w="4402553">
                  <a:extLst>
                    <a:ext uri="{9D8B030D-6E8A-4147-A177-3AD203B41FA5}">
                      <a16:colId xmlns:a16="http://schemas.microsoft.com/office/drawing/2014/main" val="1148226482"/>
                    </a:ext>
                  </a:extLst>
                </a:gridCol>
              </a:tblGrid>
              <a:tr h="794773">
                <a:tc>
                  <a:txBody>
                    <a:bodyPr/>
                    <a:lstStyle/>
                    <a:p>
                      <a:pPr lvl="0" algn="ctr">
                        <a:lnSpc>
                          <a:spcPct val="100000"/>
                        </a:lnSpc>
                        <a:spcBef>
                          <a:spcPts val="0"/>
                        </a:spcBef>
                        <a:spcAft>
                          <a:spcPts val="0"/>
                        </a:spcAft>
                        <a:buNone/>
                      </a:pPr>
                      <a:r>
                        <a:rPr lang="it-IT" sz="2800" b="0" i="0" u="none" strike="noStrike" noProof="0" dirty="0"/>
                        <a:t>Hours per task*</a:t>
                      </a:r>
                      <a:endParaRPr lang="en-GB" sz="2800" b="0" i="0" u="none" strike="noStrike" noProof="0" dirty="0"/>
                    </a:p>
                  </a:txBody>
                  <a:tcPr anchor="ctr"/>
                </a:tc>
                <a:tc>
                  <a:txBody>
                    <a:bodyPr/>
                    <a:lstStyle/>
                    <a:p>
                      <a:pPr lvl="0" algn="ctr">
                        <a:buNone/>
                      </a:pPr>
                      <a:r>
                        <a:rPr lang="it-IT" sz="2800" b="0" i="0" u="none" strike="noStrike" noProof="0" dirty="0">
                          <a:latin typeface="Calibri"/>
                        </a:rPr>
                        <a:t>Total task </a:t>
                      </a:r>
                      <a:r>
                        <a:rPr lang="it-IT" sz="2800" b="0" i="0" u="none" strike="noStrike" noProof="0" dirty="0" err="1">
                          <a:latin typeface="Calibri"/>
                        </a:rPr>
                        <a:t>estimation</a:t>
                      </a:r>
                      <a:r>
                        <a:rPr lang="it-IT" sz="2800" b="0" i="0" u="none" strike="noStrike" noProof="0" dirty="0">
                          <a:latin typeface="Calibri"/>
                        </a:rPr>
                        <a:t> </a:t>
                      </a:r>
                      <a:r>
                        <a:rPr lang="it-IT" sz="2800" b="0" i="0" u="none" strike="noStrike" noProof="0" dirty="0" err="1">
                          <a:latin typeface="Calibri"/>
                        </a:rPr>
                        <a:t>error</a:t>
                      </a:r>
                      <a:r>
                        <a:rPr lang="it-IT" sz="2800" b="0" i="0" u="none" strike="noStrike" noProof="0" dirty="0">
                          <a:latin typeface="Calibri"/>
                        </a:rPr>
                        <a:t> ratio**</a:t>
                      </a:r>
                      <a:endParaRPr lang="it-IT" dirty="0"/>
                    </a:p>
                  </a:txBody>
                  <a:tcPr anchor="ctr"/>
                </a:tc>
                <a:extLst>
                  <a:ext uri="{0D108BD9-81ED-4DB2-BD59-A6C34878D82A}">
                    <a16:rowId xmlns:a16="http://schemas.microsoft.com/office/drawing/2014/main" val="669613203"/>
                  </a:ext>
                </a:extLst>
              </a:tr>
              <a:tr h="794773">
                <a:tc>
                  <a:txBody>
                    <a:bodyPr/>
                    <a:lstStyle/>
                    <a:p>
                      <a:pPr algn="ctr"/>
                      <a:r>
                        <a:rPr lang="it-IT" sz="2800"/>
                        <a:t>1.43, </a:t>
                      </a:r>
                      <a:r>
                        <a:rPr lang="el-GR" sz="2800"/>
                        <a:t>σ</a:t>
                      </a:r>
                      <a:r>
                        <a:rPr lang="en-GB" sz="2800"/>
                        <a:t>=0.478</a:t>
                      </a:r>
                      <a:endParaRPr lang="it-IT" sz="2800"/>
                    </a:p>
                  </a:txBody>
                  <a:tcPr anchor="ctr"/>
                </a:tc>
                <a:tc>
                  <a:txBody>
                    <a:bodyPr/>
                    <a:lstStyle/>
                    <a:p>
                      <a:pPr algn="ctr"/>
                      <a:r>
                        <a:rPr lang="it-IT" sz="2800" dirty="0"/>
                        <a:t>0.94</a:t>
                      </a:r>
                    </a:p>
                  </a:txBody>
                  <a:tcPr anchor="ctr"/>
                </a:tc>
                <a:extLst>
                  <a:ext uri="{0D108BD9-81ED-4DB2-BD59-A6C34878D82A}">
                    <a16:rowId xmlns:a16="http://schemas.microsoft.com/office/drawing/2014/main" val="1190231143"/>
                  </a:ext>
                </a:extLst>
              </a:tr>
            </a:tbl>
          </a:graphicData>
        </a:graphic>
      </p:graphicFrame>
      <p:sp>
        <p:nvSpPr>
          <p:cNvPr id="4" name="CasellaDiTesto 3">
            <a:extLst>
              <a:ext uri="{FF2B5EF4-FFF2-40B4-BE49-F238E27FC236}">
                <a16:creationId xmlns:a16="http://schemas.microsoft.com/office/drawing/2014/main" id="{BC57162E-E54A-4B8C-87A0-8C442022CECE}"/>
              </a:ext>
            </a:extLst>
          </p:cNvPr>
          <p:cNvSpPr txBox="1"/>
          <p:nvPr/>
        </p:nvSpPr>
        <p:spPr>
          <a:xfrm>
            <a:off x="2169587" y="4604372"/>
            <a:ext cx="75382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t>* story #0 </a:t>
            </a:r>
            <a:r>
              <a:rPr lang="it-IT" dirty="0" err="1"/>
              <a:t>is</a:t>
            </a:r>
            <a:r>
              <a:rPr lang="it-IT" dirty="0"/>
              <a:t> </a:t>
            </a:r>
            <a:r>
              <a:rPr lang="it-IT" dirty="0" err="1"/>
              <a:t>not</a:t>
            </a:r>
            <a:r>
              <a:rPr lang="it-IT" dirty="0"/>
              <a:t> </a:t>
            </a:r>
            <a:r>
              <a:rPr lang="it-IT" dirty="0" err="1"/>
              <a:t>considered</a:t>
            </a:r>
          </a:p>
          <a:p>
            <a:r>
              <a:rPr lang="it-IT" dirty="0"/>
              <a:t>** sum of </a:t>
            </a:r>
            <a:r>
              <a:rPr lang="it-IT" dirty="0" err="1"/>
              <a:t>total</a:t>
            </a:r>
            <a:r>
              <a:rPr lang="it-IT" dirty="0"/>
              <a:t> hours </a:t>
            </a:r>
            <a:r>
              <a:rPr lang="it-IT" dirty="0" err="1"/>
              <a:t>estimation</a:t>
            </a:r>
            <a:r>
              <a:rPr lang="it-IT" dirty="0"/>
              <a:t> / sum of </a:t>
            </a:r>
            <a:r>
              <a:rPr lang="it-IT" dirty="0" err="1"/>
              <a:t>total</a:t>
            </a:r>
            <a:r>
              <a:rPr lang="it-IT" dirty="0"/>
              <a:t> hours </a:t>
            </a:r>
            <a:r>
              <a:rPr lang="it-IT" dirty="0" err="1"/>
              <a:t>spent</a:t>
            </a:r>
            <a:r>
              <a:rPr lang="it-IT" dirty="0"/>
              <a:t> from </a:t>
            </a:r>
            <a:r>
              <a:rPr lang="it-IT" dirty="0" err="1"/>
              <a:t>previous</a:t>
            </a:r>
            <a:r>
              <a:rPr lang="it-IT" dirty="0"/>
              <a:t> </a:t>
            </a:r>
            <a:r>
              <a:rPr lang="it-IT" dirty="0" err="1"/>
              <a:t>table</a:t>
            </a:r>
            <a:endParaRPr lang="it-IT" dirty="0">
              <a:cs typeface="Calibri"/>
            </a:endParaRPr>
          </a:p>
        </p:txBody>
      </p:sp>
    </p:spTree>
    <p:extLst>
      <p:ext uri="{BB962C8B-B14F-4D97-AF65-F5344CB8AC3E}">
        <p14:creationId xmlns:p14="http://schemas.microsoft.com/office/powerpoint/2010/main" val="5143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4939086E-9000-45CA-8EE3-BACF70AC25AF}"/>
              </a:ext>
            </a:extLst>
          </p:cNvPr>
          <p:cNvSpPr>
            <a:spLocks noGrp="1"/>
          </p:cNvSpPr>
          <p:nvPr>
            <p:ph type="ftr" sz="quarter" idx="11"/>
          </p:nvPr>
        </p:nvSpPr>
        <p:spPr/>
        <p:txBody>
          <a:bodyPr/>
          <a:lstStyle/>
          <a:p>
            <a:r>
              <a:rPr lang="en-GB"/>
              <a:t>SE2 - Group F @ PoliTo</a:t>
            </a:r>
          </a:p>
        </p:txBody>
      </p:sp>
      <p:sp>
        <p:nvSpPr>
          <p:cNvPr id="3" name="Segnaposto numero diapositiva 2">
            <a:extLst>
              <a:ext uri="{FF2B5EF4-FFF2-40B4-BE49-F238E27FC236}">
                <a16:creationId xmlns:a16="http://schemas.microsoft.com/office/drawing/2014/main" id="{352C8456-C0BD-4EE0-AFA7-374B9B889F1E}"/>
              </a:ext>
            </a:extLst>
          </p:cNvPr>
          <p:cNvSpPr>
            <a:spLocks noGrp="1"/>
          </p:cNvSpPr>
          <p:nvPr>
            <p:ph type="sldNum" sz="quarter" idx="12"/>
          </p:nvPr>
        </p:nvSpPr>
        <p:spPr/>
        <p:txBody>
          <a:bodyPr/>
          <a:lstStyle/>
          <a:p>
            <a:fld id="{52668C98-20E0-457A-B46B-012B69A69216}" type="slidenum">
              <a:rPr lang="en-GB" smtClean="0"/>
              <a:t>7</a:t>
            </a:fld>
            <a:endParaRPr lang="en-GB"/>
          </a:p>
        </p:txBody>
      </p:sp>
      <p:sp>
        <p:nvSpPr>
          <p:cNvPr id="5" name="TextBox 4">
            <a:extLst>
              <a:ext uri="{FF2B5EF4-FFF2-40B4-BE49-F238E27FC236}">
                <a16:creationId xmlns:a16="http://schemas.microsoft.com/office/drawing/2014/main" id="{0B1F0781-18C6-41C9-9756-D1B2FEEBBA0B}"/>
              </a:ext>
            </a:extLst>
          </p:cNvPr>
          <p:cNvSpPr txBox="1"/>
          <p:nvPr/>
        </p:nvSpPr>
        <p:spPr>
          <a:xfrm>
            <a:off x="1738440" y="2756009"/>
            <a:ext cx="8571346" cy="1015663"/>
          </a:xfrm>
          <a:prstGeom prst="rect">
            <a:avLst/>
          </a:prstGeom>
          <a:noFill/>
        </p:spPr>
        <p:txBody>
          <a:bodyPr wrap="square" rtlCol="0" anchor="t">
            <a:spAutoFit/>
          </a:bodyPr>
          <a:lstStyle/>
          <a:p>
            <a:pPr algn="ctr"/>
            <a:r>
              <a:rPr lang="it-IT" sz="6000" b="1" i="1">
                <a:solidFill>
                  <a:schemeClr val="bg2">
                    <a:lumMod val="10000"/>
                  </a:schemeClr>
                </a:solidFill>
                <a:latin typeface="Arial Nova Cond"/>
              </a:rPr>
              <a:t>2. QUALITY MEASURES</a:t>
            </a:r>
            <a:endParaRPr lang="it-IT" b="1">
              <a:solidFill>
                <a:schemeClr val="bg2">
                  <a:lumMod val="10000"/>
                </a:schemeClr>
              </a:solidFill>
              <a:cs typeface="Calibri"/>
            </a:endParaRPr>
          </a:p>
        </p:txBody>
      </p:sp>
    </p:spTree>
    <p:extLst>
      <p:ext uri="{BB962C8B-B14F-4D97-AF65-F5344CB8AC3E}">
        <p14:creationId xmlns:p14="http://schemas.microsoft.com/office/powerpoint/2010/main" val="168361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8</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6" y="498764"/>
            <a:ext cx="8979799" cy="769441"/>
          </a:xfrm>
          <a:prstGeom prst="rect">
            <a:avLst/>
          </a:prstGeom>
          <a:noFill/>
        </p:spPr>
        <p:txBody>
          <a:bodyPr wrap="square" rtlCol="0" anchor="t">
            <a:spAutoFit/>
          </a:bodyPr>
          <a:lstStyle/>
          <a:p>
            <a:pPr algn="ctr"/>
            <a:r>
              <a:rPr lang="it-IT" sz="4400" dirty="0">
                <a:solidFill>
                  <a:schemeClr val="bg2">
                    <a:lumMod val="10000"/>
                  </a:schemeClr>
                </a:solidFill>
                <a:latin typeface="Arial Nova Cond"/>
              </a:rPr>
              <a:t>2.1 STORY #11 – QUALITY MEASURES</a:t>
            </a: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ext uri="{D42A27DB-BD31-4B8C-83A1-F6EECF244321}">
                <p14:modId xmlns:p14="http://schemas.microsoft.com/office/powerpoint/2010/main" val="3791608994"/>
              </p:ext>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776568">
                  <a:extLst>
                    <a:ext uri="{9D8B030D-6E8A-4147-A177-3AD203B41FA5}">
                      <a16:colId xmlns:a16="http://schemas.microsoft.com/office/drawing/2014/main" val="2937088603"/>
                    </a:ext>
                  </a:extLst>
                </a:gridCol>
                <a:gridCol w="1859051">
                  <a:extLst>
                    <a:ext uri="{9D8B030D-6E8A-4147-A177-3AD203B41FA5}">
                      <a16:colId xmlns:a16="http://schemas.microsoft.com/office/drawing/2014/main" val="1451577431"/>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tc>
                  <a:txBody>
                    <a:bodyPr/>
                    <a:lstStyle/>
                    <a:p>
                      <a:pPr algn="ctr"/>
                      <a:r>
                        <a:rPr lang="it-IT" dirty="0"/>
                        <a:t>NUMBER OF AUTOMATED UNIT TESTS</a:t>
                      </a:r>
                    </a:p>
                  </a:txBody>
                  <a:tcPr anchor="ctr"/>
                </a:tc>
                <a:tc>
                  <a:txBody>
                    <a:bodyPr/>
                    <a:lstStyle/>
                    <a:p>
                      <a:pPr algn="ctr"/>
                      <a:r>
                        <a:rPr lang="it-IT" dirty="0"/>
                        <a:t>COVERAGE</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1.5</a:t>
                      </a:r>
                    </a:p>
                  </a:txBody>
                  <a:tcPr/>
                </a:tc>
                <a:tc>
                  <a:txBody>
                    <a:bodyPr/>
                    <a:lstStyle/>
                    <a:p>
                      <a:pPr algn="ctr"/>
                      <a:r>
                        <a:rPr lang="it-IT" sz="2800" dirty="0"/>
                        <a:t>8</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ext uri="{D42A27DB-BD31-4B8C-83A1-F6EECF244321}">
                <p14:modId xmlns:p14="http://schemas.microsoft.com/office/powerpoint/2010/main" val="3458861384"/>
              </p:ext>
            </p:extLst>
          </p:nvPr>
        </p:nvGraphicFramePr>
        <p:xfrm>
          <a:off x="1070357" y="4258929"/>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1.5</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81731" y="367660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
        <p:nvSpPr>
          <p:cNvPr id="9" name="CasellaDiTesto 7">
            <a:extLst>
              <a:ext uri="{FF2B5EF4-FFF2-40B4-BE49-F238E27FC236}">
                <a16:creationId xmlns:a16="http://schemas.microsoft.com/office/drawing/2014/main" id="{91A0B670-9E51-4ED7-A4D7-B96EBA04FA22}"/>
              </a:ext>
            </a:extLst>
          </p:cNvPr>
          <p:cNvSpPr txBox="1"/>
          <p:nvPr/>
        </p:nvSpPr>
        <p:spPr>
          <a:xfrm>
            <a:off x="7708771" y="3673170"/>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dirty="0">
              <a:cs typeface="Calibri"/>
            </a:endParaRPr>
          </a:p>
        </p:txBody>
      </p:sp>
      <p:graphicFrame>
        <p:nvGraphicFramePr>
          <p:cNvPr id="10" name="Tabella 11">
            <a:extLst>
              <a:ext uri="{FF2B5EF4-FFF2-40B4-BE49-F238E27FC236}">
                <a16:creationId xmlns:a16="http://schemas.microsoft.com/office/drawing/2014/main" id="{09359B70-A41D-459E-A7B6-7EAEBE75EFC8}"/>
              </a:ext>
            </a:extLst>
          </p:cNvPr>
          <p:cNvGraphicFramePr>
            <a:graphicFrameLocks noGrp="1"/>
          </p:cNvGraphicFramePr>
          <p:nvPr>
            <p:extLst>
              <p:ext uri="{D42A27DB-BD31-4B8C-83A1-F6EECF244321}">
                <p14:modId xmlns:p14="http://schemas.microsoft.com/office/powerpoint/2010/main" val="3566794707"/>
              </p:ext>
            </p:extLst>
          </p:nvPr>
        </p:nvGraphicFramePr>
        <p:xfrm>
          <a:off x="6486025" y="4258929"/>
          <a:ext cx="4635620" cy="136349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0899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a:t>
                      </a:r>
                    </a:p>
                  </a:txBody>
                  <a:tcPr anchor="ctr"/>
                </a:tc>
                <a:tc>
                  <a:txBody>
                    <a:bodyPr/>
                    <a:lstStyle/>
                    <a:p>
                      <a:pPr algn="ctr"/>
                      <a:r>
                        <a:rPr lang="it-IT" sz="2800" dirty="0"/>
                        <a:t>1</a:t>
                      </a:r>
                    </a:p>
                  </a:txBody>
                  <a:tcPr anchor="ct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51311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52F301-A9AD-41CF-96BB-E3D7DC5BCC65}"/>
              </a:ext>
            </a:extLst>
          </p:cNvPr>
          <p:cNvSpPr>
            <a:spLocks noGrp="1"/>
          </p:cNvSpPr>
          <p:nvPr>
            <p:ph type="ftr" sz="quarter" idx="11"/>
          </p:nvPr>
        </p:nvSpPr>
        <p:spPr/>
        <p:txBody>
          <a:bodyPr/>
          <a:lstStyle/>
          <a:p>
            <a:r>
              <a:rPr lang="en-GB" sz="1400">
                <a:latin typeface="Arial Nova Cond" panose="020B0506020202020204"/>
              </a:rPr>
              <a:t>SE2 - Group F @ </a:t>
            </a:r>
            <a:r>
              <a:rPr lang="en-GB" sz="1400" err="1">
                <a:latin typeface="Arial Nova Cond" panose="020B0506020202020204"/>
              </a:rPr>
              <a:t>PoliTo</a:t>
            </a:r>
            <a:endParaRPr lang="en-GB" sz="1400">
              <a:latin typeface="Arial Nova Cond" panose="020B0506020202020204"/>
            </a:endParaRPr>
          </a:p>
        </p:txBody>
      </p:sp>
      <p:sp>
        <p:nvSpPr>
          <p:cNvPr id="3" name="Slide Number Placeholder 2">
            <a:extLst>
              <a:ext uri="{FF2B5EF4-FFF2-40B4-BE49-F238E27FC236}">
                <a16:creationId xmlns:a16="http://schemas.microsoft.com/office/drawing/2014/main" id="{DC35354F-C43E-4E0B-9748-B8937483AA9A}"/>
              </a:ext>
            </a:extLst>
          </p:cNvPr>
          <p:cNvSpPr>
            <a:spLocks noGrp="1"/>
          </p:cNvSpPr>
          <p:nvPr>
            <p:ph type="sldNum" sz="quarter" idx="12"/>
          </p:nvPr>
        </p:nvSpPr>
        <p:spPr/>
        <p:txBody>
          <a:bodyPr/>
          <a:lstStyle/>
          <a:p>
            <a:fld id="{52668C98-20E0-457A-B46B-012B69A69216}" type="slidenum">
              <a:rPr lang="en-GB" sz="1400" smtClean="0">
                <a:latin typeface="Arial Nova Cond" panose="020B0506020202020204" pitchFamily="34" charset="0"/>
              </a:rPr>
              <a:t>9</a:t>
            </a:fld>
            <a:endParaRPr lang="en-GB" sz="1400">
              <a:latin typeface="Arial Nova Cond" panose="020B0506020202020204" pitchFamily="34" charset="0"/>
            </a:endParaRPr>
          </a:p>
        </p:txBody>
      </p:sp>
      <p:sp>
        <p:nvSpPr>
          <p:cNvPr id="5" name="TextBox 4">
            <a:extLst>
              <a:ext uri="{FF2B5EF4-FFF2-40B4-BE49-F238E27FC236}">
                <a16:creationId xmlns:a16="http://schemas.microsoft.com/office/drawing/2014/main" id="{7BC0F1E4-4B24-43D9-AEA3-A5F2A99429B4}"/>
              </a:ext>
            </a:extLst>
          </p:cNvPr>
          <p:cNvSpPr txBox="1"/>
          <p:nvPr/>
        </p:nvSpPr>
        <p:spPr>
          <a:xfrm>
            <a:off x="1810326" y="498764"/>
            <a:ext cx="8979799" cy="769441"/>
          </a:xfrm>
          <a:prstGeom prst="rect">
            <a:avLst/>
          </a:prstGeom>
          <a:noFill/>
        </p:spPr>
        <p:txBody>
          <a:bodyPr wrap="square" rtlCol="0" anchor="t">
            <a:spAutoFit/>
          </a:bodyPr>
          <a:lstStyle/>
          <a:p>
            <a:pPr algn="ctr"/>
            <a:r>
              <a:rPr lang="it-IT" sz="4400" dirty="0">
                <a:solidFill>
                  <a:schemeClr val="bg2">
                    <a:lumMod val="10000"/>
                  </a:schemeClr>
                </a:solidFill>
                <a:latin typeface="Arial Nova Cond"/>
              </a:rPr>
              <a:t>2.1 STORY #12 – QUALITY MEASURES</a:t>
            </a:r>
          </a:p>
        </p:txBody>
      </p:sp>
      <p:sp>
        <p:nvSpPr>
          <p:cNvPr id="8" name="CasellaDiTesto 7">
            <a:extLst>
              <a:ext uri="{FF2B5EF4-FFF2-40B4-BE49-F238E27FC236}">
                <a16:creationId xmlns:a16="http://schemas.microsoft.com/office/drawing/2014/main" id="{81943BA5-98F3-4B0B-AA28-3F1BF1D604A0}"/>
              </a:ext>
            </a:extLst>
          </p:cNvPr>
          <p:cNvSpPr txBox="1"/>
          <p:nvPr/>
        </p:nvSpPr>
        <p:spPr>
          <a:xfrm>
            <a:off x="4941906" y="1425401"/>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t>Unit testing</a:t>
            </a:r>
            <a:endParaRPr lang="it-IT" sz="3200">
              <a:cs typeface="Calibri"/>
            </a:endParaRPr>
          </a:p>
          <a:p>
            <a:endParaRPr lang="it-IT" sz="3200" i="1">
              <a:cs typeface="Calibri"/>
            </a:endParaRPr>
          </a:p>
        </p:txBody>
      </p:sp>
      <p:graphicFrame>
        <p:nvGraphicFramePr>
          <p:cNvPr id="11" name="Tabella 11">
            <a:extLst>
              <a:ext uri="{FF2B5EF4-FFF2-40B4-BE49-F238E27FC236}">
                <a16:creationId xmlns:a16="http://schemas.microsoft.com/office/drawing/2014/main" id="{103A6AEC-3B2E-4008-96D0-582E705F6EBF}"/>
              </a:ext>
            </a:extLst>
          </p:cNvPr>
          <p:cNvGraphicFramePr>
            <a:graphicFrameLocks noGrp="1"/>
          </p:cNvGraphicFramePr>
          <p:nvPr>
            <p:extLst/>
          </p:nvPr>
        </p:nvGraphicFramePr>
        <p:xfrm>
          <a:off x="1401874" y="2058074"/>
          <a:ext cx="9271239"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gridCol w="2776568">
                  <a:extLst>
                    <a:ext uri="{9D8B030D-6E8A-4147-A177-3AD203B41FA5}">
                      <a16:colId xmlns:a16="http://schemas.microsoft.com/office/drawing/2014/main" val="2937088603"/>
                    </a:ext>
                  </a:extLst>
                </a:gridCol>
                <a:gridCol w="1859051">
                  <a:extLst>
                    <a:ext uri="{9D8B030D-6E8A-4147-A177-3AD203B41FA5}">
                      <a16:colId xmlns:a16="http://schemas.microsoft.com/office/drawing/2014/main" val="1451577431"/>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tc>
                  <a:txBody>
                    <a:bodyPr/>
                    <a:lstStyle/>
                    <a:p>
                      <a:pPr algn="ctr"/>
                      <a:r>
                        <a:rPr lang="it-IT" dirty="0"/>
                        <a:t>NUMBER OF AUTOMATED UNIT TESTS</a:t>
                      </a:r>
                    </a:p>
                  </a:txBody>
                  <a:tcPr anchor="ctr"/>
                </a:tc>
                <a:tc>
                  <a:txBody>
                    <a:bodyPr/>
                    <a:lstStyle/>
                    <a:p>
                      <a:pPr algn="ctr"/>
                      <a:r>
                        <a:rPr lang="it-IT" dirty="0"/>
                        <a:t>COVERAGE</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a:t>
                      </a:r>
                    </a:p>
                  </a:txBody>
                  <a:tcPr/>
                </a:tc>
                <a:tc>
                  <a:txBody>
                    <a:bodyPr/>
                    <a:lstStyle/>
                    <a:p>
                      <a:pPr algn="ctr"/>
                      <a:r>
                        <a:rPr lang="it-IT" sz="2800" dirty="0"/>
                        <a:t>3</a:t>
                      </a:r>
                    </a:p>
                  </a:txBody>
                  <a:tcPr/>
                </a:tc>
                <a:tc>
                  <a:txBody>
                    <a:bodyPr/>
                    <a:lstStyle/>
                    <a:p>
                      <a:pPr algn="ctr"/>
                      <a:r>
                        <a:rPr lang="it-IT" sz="2800" dirty="0"/>
                        <a:t>N/A</a:t>
                      </a:r>
                    </a:p>
                  </a:txBody>
                  <a:tcPr/>
                </a:tc>
                <a:extLst>
                  <a:ext uri="{0D108BD9-81ED-4DB2-BD59-A6C34878D82A}">
                    <a16:rowId xmlns:a16="http://schemas.microsoft.com/office/drawing/2014/main" val="2570016211"/>
                  </a:ext>
                </a:extLst>
              </a:tr>
            </a:tbl>
          </a:graphicData>
        </a:graphic>
      </p:graphicFrame>
      <p:graphicFrame>
        <p:nvGraphicFramePr>
          <p:cNvPr id="4" name="Tabella 11">
            <a:extLst>
              <a:ext uri="{FF2B5EF4-FFF2-40B4-BE49-F238E27FC236}">
                <a16:creationId xmlns:a16="http://schemas.microsoft.com/office/drawing/2014/main" id="{E7A47F59-2182-44DD-8F57-A46EC9052392}"/>
              </a:ext>
            </a:extLst>
          </p:cNvPr>
          <p:cNvGraphicFramePr>
            <a:graphicFrameLocks noGrp="1"/>
          </p:cNvGraphicFramePr>
          <p:nvPr>
            <p:extLst/>
          </p:nvPr>
        </p:nvGraphicFramePr>
        <p:xfrm>
          <a:off x="1070357" y="4258929"/>
          <a:ext cx="4635620" cy="138895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3445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1.5</a:t>
                      </a:r>
                    </a:p>
                  </a:txBody>
                  <a:tcPr/>
                </a:tc>
                <a:tc>
                  <a:txBody>
                    <a:bodyPr/>
                    <a:lstStyle/>
                    <a:p>
                      <a:pPr algn="ctr"/>
                      <a:r>
                        <a:rPr lang="it-IT" sz="2800" dirty="0"/>
                        <a:t>1</a:t>
                      </a:r>
                    </a:p>
                  </a:txBody>
                  <a:tcPr/>
                </a:tc>
                <a:extLst>
                  <a:ext uri="{0D108BD9-81ED-4DB2-BD59-A6C34878D82A}">
                    <a16:rowId xmlns:a16="http://schemas.microsoft.com/office/drawing/2014/main" val="2570016211"/>
                  </a:ext>
                </a:extLst>
              </a:tr>
            </a:tbl>
          </a:graphicData>
        </a:graphic>
      </p:graphicFrame>
      <p:sp>
        <p:nvSpPr>
          <p:cNvPr id="12" name="CasellaDiTesto 11">
            <a:extLst>
              <a:ext uri="{FF2B5EF4-FFF2-40B4-BE49-F238E27FC236}">
                <a16:creationId xmlns:a16="http://schemas.microsoft.com/office/drawing/2014/main" id="{3ADF60FE-D239-4FF0-B043-21DEDC9317C7}"/>
              </a:ext>
            </a:extLst>
          </p:cNvPr>
          <p:cNvSpPr txBox="1"/>
          <p:nvPr/>
        </p:nvSpPr>
        <p:spPr>
          <a:xfrm>
            <a:off x="1681731" y="3676605"/>
            <a:ext cx="3412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3200" dirty="0">
                <a:cs typeface="Calibri"/>
              </a:rPr>
              <a:t>E2E testing</a:t>
            </a:r>
          </a:p>
        </p:txBody>
      </p:sp>
      <p:sp>
        <p:nvSpPr>
          <p:cNvPr id="9" name="CasellaDiTesto 7">
            <a:extLst>
              <a:ext uri="{FF2B5EF4-FFF2-40B4-BE49-F238E27FC236}">
                <a16:creationId xmlns:a16="http://schemas.microsoft.com/office/drawing/2014/main" id="{91A0B670-9E51-4ED7-A4D7-B96EBA04FA22}"/>
              </a:ext>
            </a:extLst>
          </p:cNvPr>
          <p:cNvSpPr txBox="1"/>
          <p:nvPr/>
        </p:nvSpPr>
        <p:spPr>
          <a:xfrm>
            <a:off x="7708771" y="3673170"/>
            <a:ext cx="34128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200" dirty="0">
                <a:ea typeface="+mn-lt"/>
                <a:cs typeface="+mn-lt"/>
              </a:rPr>
              <a:t>Code review</a:t>
            </a:r>
            <a:endParaRPr lang="it-IT" sz="3200" dirty="0">
              <a:cs typeface="Calibri"/>
            </a:endParaRPr>
          </a:p>
          <a:p>
            <a:endParaRPr lang="it-IT" sz="3200" dirty="0">
              <a:cs typeface="Calibri"/>
            </a:endParaRPr>
          </a:p>
        </p:txBody>
      </p:sp>
      <p:graphicFrame>
        <p:nvGraphicFramePr>
          <p:cNvPr id="10" name="Tabella 11">
            <a:extLst>
              <a:ext uri="{FF2B5EF4-FFF2-40B4-BE49-F238E27FC236}">
                <a16:creationId xmlns:a16="http://schemas.microsoft.com/office/drawing/2014/main" id="{09359B70-A41D-459E-A7B6-7EAEBE75EFC8}"/>
              </a:ext>
            </a:extLst>
          </p:cNvPr>
          <p:cNvGraphicFramePr>
            <a:graphicFrameLocks noGrp="1"/>
          </p:cNvGraphicFramePr>
          <p:nvPr>
            <p:extLst/>
          </p:nvPr>
        </p:nvGraphicFramePr>
        <p:xfrm>
          <a:off x="6486025" y="4258929"/>
          <a:ext cx="4635620" cy="1363490"/>
        </p:xfrm>
        <a:graphic>
          <a:graphicData uri="http://schemas.openxmlformats.org/drawingml/2006/table">
            <a:tbl>
              <a:tblPr firstRow="1" bandRow="1">
                <a:tableStyleId>{5C22544A-7EE6-4342-B048-85BDC9FD1C3A}</a:tableStyleId>
              </a:tblPr>
              <a:tblGrid>
                <a:gridCol w="2317810">
                  <a:extLst>
                    <a:ext uri="{9D8B030D-6E8A-4147-A177-3AD203B41FA5}">
                      <a16:colId xmlns:a16="http://schemas.microsoft.com/office/drawing/2014/main" val="2597695820"/>
                    </a:ext>
                  </a:extLst>
                </a:gridCol>
                <a:gridCol w="2317810">
                  <a:extLst>
                    <a:ext uri="{9D8B030D-6E8A-4147-A177-3AD203B41FA5}">
                      <a16:colId xmlns:a16="http://schemas.microsoft.com/office/drawing/2014/main" val="1637410847"/>
                    </a:ext>
                  </a:extLst>
                </a:gridCol>
              </a:tblGrid>
              <a:tr h="708997">
                <a:tc>
                  <a:txBody>
                    <a:bodyPr/>
                    <a:lstStyle/>
                    <a:p>
                      <a:pPr algn="ctr"/>
                      <a:r>
                        <a:rPr lang="it-IT" dirty="0"/>
                        <a:t>TOTAL HOURS ESTIMATED</a:t>
                      </a:r>
                    </a:p>
                  </a:txBody>
                  <a:tcPr anchor="ctr"/>
                </a:tc>
                <a:tc>
                  <a:txBody>
                    <a:bodyPr/>
                    <a:lstStyle/>
                    <a:p>
                      <a:pPr algn="ctr"/>
                      <a:r>
                        <a:rPr lang="it-IT" dirty="0"/>
                        <a:t>TOTAL HOURS SPENT</a:t>
                      </a:r>
                    </a:p>
                  </a:txBody>
                  <a:tcPr anchor="ctr"/>
                </a:tc>
                <a:extLst>
                  <a:ext uri="{0D108BD9-81ED-4DB2-BD59-A6C34878D82A}">
                    <a16:rowId xmlns:a16="http://schemas.microsoft.com/office/drawing/2014/main" val="1641103358"/>
                  </a:ext>
                </a:extLst>
              </a:tr>
              <a:tr h="654493">
                <a:tc>
                  <a:txBody>
                    <a:bodyPr/>
                    <a:lstStyle/>
                    <a:p>
                      <a:pPr algn="ctr"/>
                      <a:r>
                        <a:rPr lang="it-IT" sz="2800" dirty="0"/>
                        <a:t>1</a:t>
                      </a:r>
                    </a:p>
                  </a:txBody>
                  <a:tcPr anchor="ctr"/>
                </a:tc>
                <a:tc>
                  <a:txBody>
                    <a:bodyPr/>
                    <a:lstStyle/>
                    <a:p>
                      <a:pPr algn="ctr"/>
                      <a:r>
                        <a:rPr lang="it-IT" sz="2800" dirty="0"/>
                        <a:t>1</a:t>
                      </a:r>
                    </a:p>
                  </a:txBody>
                  <a:tcPr anchor="ctr"/>
                </a:tc>
                <a:extLst>
                  <a:ext uri="{0D108BD9-81ED-4DB2-BD59-A6C34878D82A}">
                    <a16:rowId xmlns:a16="http://schemas.microsoft.com/office/drawing/2014/main" val="2570016211"/>
                  </a:ext>
                </a:extLst>
              </a:tr>
            </a:tbl>
          </a:graphicData>
        </a:graphic>
      </p:graphicFrame>
    </p:spTree>
    <p:extLst>
      <p:ext uri="{BB962C8B-B14F-4D97-AF65-F5344CB8AC3E}">
        <p14:creationId xmlns:p14="http://schemas.microsoft.com/office/powerpoint/2010/main" val="306567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5B802D088B8642AA958F5CF88CB35C" ma:contentTypeVersion="6" ma:contentTypeDescription="Create a new document." ma:contentTypeScope="" ma:versionID="634047d4f603aa929ef64d936472ba98">
  <xsd:schema xmlns:xsd="http://www.w3.org/2001/XMLSchema" xmlns:xs="http://www.w3.org/2001/XMLSchema" xmlns:p="http://schemas.microsoft.com/office/2006/metadata/properties" xmlns:ns3="ceb2d092-e286-4f2e-bb68-7e4dbedb325e" targetNamespace="http://schemas.microsoft.com/office/2006/metadata/properties" ma:root="true" ma:fieldsID="eda5dc268c0ee9d604b42c2e2c8abdd4" ns3:_="">
    <xsd:import namespace="ceb2d092-e286-4f2e-bb68-7e4dbedb325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b2d092-e286-4f2e-bb68-7e4dbedb3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1274D0-8CAF-4704-B952-90CA1AF504E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BB1433A-C695-4CBB-981E-53C9C91C5265}">
  <ds:schemaRefs>
    <ds:schemaRef ds:uri="http://schemas.microsoft.com/sharepoint/v3/contenttype/forms"/>
  </ds:schemaRefs>
</ds:datastoreItem>
</file>

<file path=customXml/itemProps3.xml><?xml version="1.0" encoding="utf-8"?>
<ds:datastoreItem xmlns:ds="http://schemas.openxmlformats.org/officeDocument/2006/customXml" ds:itemID="{C8C3D1FE-91B6-4061-829D-911FC4218C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b2d092-e286-4f2e-bb68-7e4dbedb32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TotalTime>
  <Words>702</Words>
  <Application>Microsoft Office PowerPoint</Application>
  <PresentationFormat>Panorámica</PresentationFormat>
  <Paragraphs>241</Paragraphs>
  <Slides>19</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Arial Nova Cond</vt:lpstr>
      <vt:lpstr>Arial,Sans-Serif</vt:lpstr>
      <vt:lpstr>Calibri</vt:lpstr>
      <vt:lpstr>Calibri Light</vt:lpstr>
      <vt:lpstr>Retrospect</vt:lpstr>
      <vt:lpstr>Sprint #3 RETROSPECTIVE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3.1 ERRORS IN ESTIMATION</vt:lpstr>
      <vt:lpstr>3.2 LESSONS LEARNED</vt:lpstr>
      <vt:lpstr>3.3 GOAL ACHIEVED</vt:lpstr>
      <vt:lpstr>3.4 FAILED GOALS</vt:lpstr>
      <vt:lpstr>3.5 IMPROVEMENTS</vt:lpstr>
      <vt:lpstr>3.6 WHAT WE ARE PROUD 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Retrospettive</dc:title>
  <dc:creator>Stefano Di Blasio</dc:creator>
  <cp:lastModifiedBy>Miguel de Santiago</cp:lastModifiedBy>
  <cp:revision>1168</cp:revision>
  <dcterms:created xsi:type="dcterms:W3CDTF">2019-10-23T09:52:53Z</dcterms:created>
  <dcterms:modified xsi:type="dcterms:W3CDTF">2019-12-22T21:33:26Z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0x010100305B802D088B8642AA958F5CF88CB35C</vt:lpwstr>
  </property>
</Properties>
</file>