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995520" y="73152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9190800" y="73152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800600" y="347796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995520" y="347796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9190800" y="347796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594360"/>
            <a:ext cx="3200040" cy="105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995520" y="73152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9190800" y="73152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800600" y="347796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6995520" y="347796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9190800" y="347796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594360"/>
            <a:ext cx="3200040" cy="105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995520" y="73152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9190800" y="73152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800600" y="347796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6995520" y="347796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9190800" y="3477960"/>
            <a:ext cx="20901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594360"/>
            <a:ext cx="3200040" cy="1059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127360" y="347796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127360" y="731520"/>
            <a:ext cx="31680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800600" y="3477960"/>
            <a:ext cx="649188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Hag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a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par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a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mo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difi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car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el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esti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lo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de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títul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o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del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patr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ón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24F3A6-87CD-4CE0-A012-76B4E8967303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12/17/19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FF9E7F-1E95-46A6-9617-DEE8527DEFAD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A6F920-C48F-440D-AEFF-A3CCCB682A3B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12/17/19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75337F-F8E7-44EE-8573-6C7AA1173E2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6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anchor="b">
            <a:normAutofit fontScale="71000"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Haga clic para modificar el estilo de título del patrón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Haga clic para modificar los estilos de texto del patrón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Segundo nivel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Cuarto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Quinto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body"/>
          </p:nvPr>
        </p:nvSpPr>
        <p:spPr>
          <a:xfrm>
            <a:off x="457200" y="2926080"/>
            <a:ext cx="3200040" cy="33786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Haga clic para modificar los estilos de texto del patrón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dt"/>
          </p:nvPr>
        </p:nvSpPr>
        <p:spPr>
          <a:xfrm>
            <a:off x="465480" y="6459840"/>
            <a:ext cx="26182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D765D4-D448-4F64-92EC-238AE040D82D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12/17/19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2" name="PlaceHolder 10"/>
          <p:cNvSpPr>
            <a:spLocks noGrp="1"/>
          </p:cNvSpPr>
          <p:nvPr>
            <p:ph type="ftr"/>
          </p:nvPr>
        </p:nvSpPr>
        <p:spPr>
          <a:xfrm>
            <a:off x="4800600" y="6459840"/>
            <a:ext cx="4647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3" name="PlaceHolder 11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E000F0-772A-4D6D-AA1B-BAB5046BA502}" type="slidenum">
              <a:rPr b="0" lang="en-US" sz="1050" spc="-1" strike="noStrike">
                <a:solidFill>
                  <a:srgbClr val="344068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066680" y="1370880"/>
            <a:ext cx="10058040" cy="205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85000"/>
              </a:lnSpc>
            </a:pPr>
            <a:r>
              <a:rPr b="0" lang="en-US" sz="8000" spc="-52" strike="noStrike">
                <a:solidFill>
                  <a:srgbClr val="12171b"/>
                </a:solidFill>
                <a:latin typeface="Arial Nova Cond"/>
              </a:rPr>
              <a:t>Sprint #3</a:t>
            </a:r>
            <a:br/>
            <a:r>
              <a:rPr b="0" lang="en-US" sz="8000" spc="-52" strike="noStrike">
                <a:solidFill>
                  <a:srgbClr val="12171b"/>
                </a:solidFill>
                <a:latin typeface="Arial Nova Cond"/>
              </a:rPr>
              <a:t>Demo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066680" y="4658760"/>
            <a:ext cx="10058040" cy="155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>
                <a:solidFill>
                  <a:srgbClr val="344068"/>
                </a:solidFill>
                <a:latin typeface="Arial Nova Cond"/>
              </a:rPr>
              <a:t>Software engineering II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>
                <a:solidFill>
                  <a:srgbClr val="344068"/>
                </a:solidFill>
                <a:latin typeface="Arial Nova Cond"/>
              </a:rPr>
              <a:t>Politecnico di Torino, a. y. 2019/2020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>
                <a:solidFill>
                  <a:srgbClr val="344068"/>
                </a:solidFill>
                <a:latin typeface="Arial Nova Cond"/>
              </a:rPr>
              <a:t>Group F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cap="all">
                <a:solidFill>
                  <a:srgbClr val="ffffff"/>
                </a:solidFill>
                <a:latin typeface="Arial Nova Cond"/>
              </a:rPr>
              <a:t>SE2 - Group F @ PoliTo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810440" y="722160"/>
            <a:ext cx="85708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12171b"/>
                </a:solidFill>
                <a:latin typeface="Arial Nova Cond"/>
              </a:rPr>
              <a:t>STORIES AND POINTS</a:t>
            </a:r>
            <a:endParaRPr b="0" lang="en-US" sz="6000" spc="-1" strike="noStrike">
              <a:latin typeface="Arial"/>
            </a:endParaRPr>
          </a:p>
        </p:txBody>
      </p:sp>
      <p:graphicFrame>
        <p:nvGraphicFramePr>
          <p:cNvPr id="145" name="Table 4"/>
          <p:cNvGraphicFramePr/>
          <p:nvPr/>
        </p:nvGraphicFramePr>
        <p:xfrm>
          <a:off x="2756880" y="2015280"/>
          <a:ext cx="6809040" cy="2872800"/>
        </p:xfrm>
        <a:graphic>
          <a:graphicData uri="http://schemas.openxmlformats.org/drawingml/2006/table">
            <a:tbl>
              <a:tblPr/>
              <a:tblGrid>
                <a:gridCol w="2269800"/>
                <a:gridCol w="2269800"/>
                <a:gridCol w="2269800"/>
              </a:tblGrid>
              <a:tr h="957600">
                <a:tc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2683c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Committed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2683c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Implemented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2683c6"/>
                    </a:solidFill>
                  </a:tcPr>
                </a:tc>
              </a:tr>
              <a:tr h="957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Stories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957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Points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" name="CustomShape 5"/>
          <p:cNvSpPr/>
          <p:nvPr/>
        </p:nvSpPr>
        <p:spPr>
          <a:xfrm>
            <a:off x="2842560" y="5359320"/>
            <a:ext cx="45439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 fixes from previous sprint are not included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Shape 5"/>
          <p:cNvSpPr txBox="1"/>
          <p:nvPr/>
        </p:nvSpPr>
        <p:spPr>
          <a:xfrm>
            <a:off x="4983120" y="1903680"/>
            <a:ext cx="6574680" cy="1074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en-US" sz="7200" spc="-52" strike="noStrike">
                <a:solidFill>
                  <a:srgbClr val="404040"/>
                </a:solidFill>
                <a:latin typeface="Calibri Light"/>
              </a:rPr>
              <a:t>STORY 11</a:t>
            </a:r>
            <a:br/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Graphic 6" descr=""/>
          <p:cNvPicPr/>
          <p:nvPr/>
        </p:nvPicPr>
        <p:blipFill>
          <a:blip r:embed="rId1"/>
          <a:stretch/>
        </p:blipFill>
        <p:spPr>
          <a:xfrm>
            <a:off x="633960" y="1296720"/>
            <a:ext cx="4001040" cy="4001040"/>
          </a:xfrm>
          <a:prstGeom prst="rect">
            <a:avLst/>
          </a:prstGeom>
          <a:ln>
            <a:noFill/>
          </a:ln>
        </p:spPr>
      </p:pic>
      <p:sp>
        <p:nvSpPr>
          <p:cNvPr id="153" name="Line 6"/>
          <p:cNvSpPr/>
          <p:nvPr/>
        </p:nvSpPr>
        <p:spPr>
          <a:xfrm>
            <a:off x="4974480" y="2085840"/>
            <a:ext cx="6089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7"/>
          <p:cNvSpPr txBox="1"/>
          <p:nvPr/>
        </p:nvSpPr>
        <p:spPr>
          <a:xfrm>
            <a:off x="4974840" y="2198880"/>
            <a:ext cx="657468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199" strike="noStrike" cap="all">
                <a:solidFill>
                  <a:srgbClr val="404040"/>
                </a:solidFill>
                <a:latin typeface="Calibri"/>
              </a:rPr>
              <a:t>As a</a:t>
            </a:r>
            <a:r>
              <a:rPr b="0" lang="en-US" sz="2400" spc="199" strike="noStrike" cap="all">
                <a:solidFill>
                  <a:srgbClr val="404040"/>
                </a:solidFill>
                <a:latin typeface="Calibri"/>
              </a:rPr>
              <a:t> teacher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199" strike="noStrike" cap="all">
                <a:solidFill>
                  <a:srgbClr val="404040"/>
                </a:solidFill>
                <a:latin typeface="Calibri"/>
              </a:rPr>
              <a:t>I want to</a:t>
            </a:r>
            <a:r>
              <a:rPr b="0" lang="en-US" sz="2400" spc="199" strike="noStrike" cap="all">
                <a:solidFill>
                  <a:srgbClr val="404040"/>
                </a:solidFill>
                <a:latin typeface="Calibri"/>
              </a:rPr>
              <a:t> record the assignments for the students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199" strike="noStrike" cap="all">
                <a:solidFill>
                  <a:srgbClr val="404040"/>
                </a:solidFill>
                <a:latin typeface="Calibri"/>
              </a:rPr>
              <a:t>so that </a:t>
            </a:r>
            <a:r>
              <a:rPr b="0" lang="en-US" sz="2400" spc="199" strike="noStrike" cap="all">
                <a:solidFill>
                  <a:srgbClr val="404040"/>
                </a:solidFill>
                <a:latin typeface="Calibri"/>
              </a:rPr>
              <a:t>families are informed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Shape 1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900" spc="-1" strike="noStrike" cap="all">
                <a:solidFill>
                  <a:srgbClr val="ffffff"/>
                </a:solidFill>
                <a:latin typeface="Calibri"/>
              </a:rPr>
              <a:t>SE2 - Group F @ PoliTo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5"/>
          <p:cNvSpPr txBox="1"/>
          <p:nvPr/>
        </p:nvSpPr>
        <p:spPr>
          <a:xfrm>
            <a:off x="4983120" y="1593720"/>
            <a:ext cx="657468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en-US" sz="7200" spc="-52" strike="noStrike">
                <a:solidFill>
                  <a:srgbClr val="404040"/>
                </a:solidFill>
                <a:latin typeface="Calibri Light"/>
              </a:rPr>
              <a:t>STORY 15</a:t>
            </a:r>
            <a:br/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Graphic 6" descr=""/>
          <p:cNvPicPr/>
          <p:nvPr/>
        </p:nvPicPr>
        <p:blipFill>
          <a:blip r:embed="rId1"/>
          <a:stretch/>
        </p:blipFill>
        <p:spPr>
          <a:xfrm>
            <a:off x="633960" y="1296720"/>
            <a:ext cx="4001040" cy="4001040"/>
          </a:xfrm>
          <a:prstGeom prst="rect">
            <a:avLst/>
          </a:prstGeom>
          <a:ln>
            <a:noFill/>
          </a:ln>
        </p:spPr>
      </p:pic>
      <p:sp>
        <p:nvSpPr>
          <p:cNvPr id="164" name="Line 6"/>
          <p:cNvSpPr/>
          <p:nvPr/>
        </p:nvSpPr>
        <p:spPr>
          <a:xfrm>
            <a:off x="4974480" y="2085840"/>
            <a:ext cx="6089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TextShape 7"/>
          <p:cNvSpPr txBox="1"/>
          <p:nvPr/>
        </p:nvSpPr>
        <p:spPr>
          <a:xfrm>
            <a:off x="4974840" y="2198880"/>
            <a:ext cx="657468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199" strike="noStrike" cap="all">
                <a:solidFill>
                  <a:srgbClr val="404040"/>
                </a:solidFill>
                <a:latin typeface="Calibri"/>
              </a:rPr>
              <a:t>As a</a:t>
            </a:r>
            <a:r>
              <a:rPr b="0" lang="en-US" sz="2400" spc="199" strike="noStrike" cap="all">
                <a:solidFill>
                  <a:srgbClr val="404040"/>
                </a:solidFill>
                <a:latin typeface="Calibri"/>
              </a:rPr>
              <a:t> teacher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199" strike="noStrike" cap="all">
                <a:solidFill>
                  <a:srgbClr val="404040"/>
                </a:solidFill>
                <a:latin typeface="Calibri"/>
              </a:rPr>
              <a:t>I want to</a:t>
            </a:r>
            <a:r>
              <a:rPr b="0" lang="en-US" sz="2400" spc="199" strike="noStrike" cap="all">
                <a:solidFill>
                  <a:srgbClr val="404040"/>
                </a:solidFill>
                <a:latin typeface="Calibri"/>
              </a:rPr>
              <a:t> PUBLISH THE SUPPORT MATERIAL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199" strike="noStrike" cap="all">
                <a:solidFill>
                  <a:srgbClr val="404040"/>
                </a:solidFill>
                <a:latin typeface="Calibri"/>
              </a:rPr>
              <a:t>so that </a:t>
            </a:r>
            <a:r>
              <a:rPr b="0" lang="en-US" sz="2400" spc="199" strike="noStrike" cap="all">
                <a:solidFill>
                  <a:srgbClr val="404040"/>
                </a:solidFill>
                <a:latin typeface="Calibri"/>
              </a:rPr>
              <a:t>STUDENTS CAN ACCESS IT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TextShape 1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900" spc="-1" strike="noStrike" cap="all">
                <a:solidFill>
                  <a:srgbClr val="ffffff"/>
                </a:solidFill>
                <a:latin typeface="Calibri"/>
              </a:rPr>
              <a:t>SE2 - Group F @ PoliTo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4983120" y="1613880"/>
            <a:ext cx="657468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en-US" sz="7200" spc="-52" strike="noStrike">
                <a:solidFill>
                  <a:srgbClr val="404040"/>
                </a:solidFill>
                <a:latin typeface="Calibri Light"/>
              </a:rPr>
              <a:t>STORY 13</a:t>
            </a:r>
            <a:br/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Graphic 6" descr=""/>
          <p:cNvPicPr/>
          <p:nvPr/>
        </p:nvPicPr>
        <p:blipFill>
          <a:blip r:embed="rId1"/>
          <a:stretch/>
        </p:blipFill>
        <p:spPr>
          <a:xfrm>
            <a:off x="633960" y="1296720"/>
            <a:ext cx="4001040" cy="4001040"/>
          </a:xfrm>
          <a:prstGeom prst="rect">
            <a:avLst/>
          </a:prstGeom>
          <a:ln>
            <a:noFill/>
          </a:ln>
        </p:spPr>
      </p:pic>
      <p:sp>
        <p:nvSpPr>
          <p:cNvPr id="175" name="Line 6"/>
          <p:cNvSpPr/>
          <p:nvPr/>
        </p:nvSpPr>
        <p:spPr>
          <a:xfrm>
            <a:off x="4974480" y="2085840"/>
            <a:ext cx="6089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TextShape 7"/>
          <p:cNvSpPr txBox="1"/>
          <p:nvPr/>
        </p:nvSpPr>
        <p:spPr>
          <a:xfrm>
            <a:off x="4974840" y="2198880"/>
            <a:ext cx="657468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199" strike="noStrike" cap="all">
                <a:solidFill>
                  <a:srgbClr val="404040"/>
                </a:solidFill>
                <a:latin typeface="Calibri"/>
              </a:rPr>
              <a:t>As a</a:t>
            </a:r>
            <a:r>
              <a:rPr b="0" lang="en-US" sz="2400" spc="199" strike="noStrike" cap="all">
                <a:solidFill>
                  <a:srgbClr val="404040"/>
                </a:solidFill>
                <a:latin typeface="Calibri"/>
              </a:rPr>
              <a:t> teacher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199" strike="noStrike" cap="all">
                <a:solidFill>
                  <a:srgbClr val="404040"/>
                </a:solidFill>
                <a:latin typeface="Calibri"/>
              </a:rPr>
              <a:t>I want to</a:t>
            </a:r>
            <a:r>
              <a:rPr b="0" lang="en-US" sz="2400" spc="199" strike="noStrike" cap="all">
                <a:solidFill>
                  <a:srgbClr val="404040"/>
                </a:solidFill>
                <a:latin typeface="Calibri"/>
              </a:rPr>
              <a:t> RECORD WHEN A STUDENT LEAVES EARLIER THE CLASS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199" strike="noStrike" cap="all">
                <a:solidFill>
                  <a:srgbClr val="404040"/>
                </a:solidFill>
                <a:latin typeface="Calibri"/>
              </a:rPr>
              <a:t>so that </a:t>
            </a:r>
            <a:r>
              <a:rPr b="0" lang="en-US" sz="2400" spc="199" strike="noStrike" cap="all">
                <a:solidFill>
                  <a:srgbClr val="404040"/>
                </a:solidFill>
                <a:latin typeface="Calibri"/>
              </a:rPr>
              <a:t>I CAN KEEP TRACK OF THE PRESENCE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TextShape 1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900" spc="-1" strike="noStrike" cap="all">
                <a:solidFill>
                  <a:srgbClr val="ffffff"/>
                </a:solidFill>
                <a:latin typeface="Calibri"/>
              </a:rPr>
              <a:t>SE2 - Group F @ PoliTo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Shape 5"/>
          <p:cNvSpPr txBox="1"/>
          <p:nvPr/>
        </p:nvSpPr>
        <p:spPr>
          <a:xfrm>
            <a:off x="4983120" y="1614240"/>
            <a:ext cx="657468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en-US" sz="7200" spc="-52" strike="noStrike">
                <a:solidFill>
                  <a:srgbClr val="404040"/>
                </a:solidFill>
                <a:latin typeface="Calibri Light"/>
              </a:rPr>
              <a:t>STORY 12</a:t>
            </a:r>
            <a:br/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Gráfico 4" descr=""/>
          <p:cNvPicPr/>
          <p:nvPr/>
        </p:nvPicPr>
        <p:blipFill>
          <a:blip r:embed="rId1"/>
          <a:stretch/>
        </p:blipFill>
        <p:spPr>
          <a:xfrm>
            <a:off x="633960" y="1296720"/>
            <a:ext cx="4001040" cy="4001040"/>
          </a:xfrm>
          <a:prstGeom prst="rect">
            <a:avLst/>
          </a:prstGeom>
          <a:ln>
            <a:noFill/>
          </a:ln>
        </p:spPr>
      </p:pic>
      <p:sp>
        <p:nvSpPr>
          <p:cNvPr id="186" name="Line 6"/>
          <p:cNvSpPr/>
          <p:nvPr/>
        </p:nvSpPr>
        <p:spPr>
          <a:xfrm>
            <a:off x="4974480" y="2085840"/>
            <a:ext cx="6089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Shape 7"/>
          <p:cNvSpPr txBox="1"/>
          <p:nvPr/>
        </p:nvSpPr>
        <p:spPr>
          <a:xfrm>
            <a:off x="4829760" y="2206800"/>
            <a:ext cx="657468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1" lang="en-US" sz="2400" spc="299" strike="noStrike">
                <a:solidFill>
                  <a:srgbClr val="404040"/>
                </a:solidFill>
                <a:latin typeface="Calibri"/>
              </a:rPr>
              <a:t>AS AN </a:t>
            </a:r>
            <a:r>
              <a:rPr b="0" lang="en-US" sz="2400" spc="299" strike="noStrike">
                <a:solidFill>
                  <a:srgbClr val="404040"/>
                </a:solidFill>
                <a:latin typeface="Calibri"/>
              </a:rPr>
              <a:t>ADMINISTRATIVE OFFICER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1" lang="en-US" sz="2400" spc="299" strike="noStrike">
                <a:solidFill>
                  <a:srgbClr val="404040"/>
                </a:solidFill>
                <a:latin typeface="Calibri"/>
              </a:rPr>
              <a:t>I WANT TO </a:t>
            </a:r>
            <a:r>
              <a:rPr b="0" lang="en-US" sz="2400" spc="299" strike="noStrike">
                <a:solidFill>
                  <a:srgbClr val="404040"/>
                </a:solidFill>
                <a:latin typeface="Calibri"/>
              </a:rPr>
              <a:t>PUBLISH OFFICIAL COMMUNICATIONS ON A VIRTUAL BOARD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1" lang="en-US" sz="2400" spc="299" strike="noStrike">
                <a:solidFill>
                  <a:srgbClr val="404040"/>
                </a:solidFill>
                <a:latin typeface="Calibri"/>
              </a:rPr>
              <a:t>SO THAT </a:t>
            </a:r>
            <a:r>
              <a:rPr b="0" lang="en-US" sz="2400" spc="299" strike="noStrike">
                <a:solidFill>
                  <a:srgbClr val="404040"/>
                </a:solidFill>
                <a:latin typeface="Calibri"/>
              </a:rPr>
              <a:t>ALL THE FAMILIES ARE INFORMED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TextShape 1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900" spc="-1" strike="noStrike" cap="all">
                <a:solidFill>
                  <a:srgbClr val="ffffff"/>
                </a:solidFill>
                <a:latin typeface="Calibri"/>
              </a:rPr>
              <a:t>SE2 - Group F @ PoliTo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Shape 5"/>
          <p:cNvSpPr txBox="1"/>
          <p:nvPr/>
        </p:nvSpPr>
        <p:spPr>
          <a:xfrm>
            <a:off x="4983120" y="1614240"/>
            <a:ext cx="657468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en-US" sz="7200" spc="-52" strike="noStrike">
                <a:solidFill>
                  <a:srgbClr val="404040"/>
                </a:solidFill>
                <a:latin typeface="Calibri Light"/>
              </a:rPr>
              <a:t>STORY 14</a:t>
            </a:r>
            <a:br/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Gráfico 4" descr=""/>
          <p:cNvPicPr/>
          <p:nvPr/>
        </p:nvPicPr>
        <p:blipFill>
          <a:blip r:embed="rId1"/>
          <a:stretch/>
        </p:blipFill>
        <p:spPr>
          <a:xfrm>
            <a:off x="633960" y="1296720"/>
            <a:ext cx="4001040" cy="4001040"/>
          </a:xfrm>
          <a:prstGeom prst="rect">
            <a:avLst/>
          </a:prstGeom>
          <a:ln>
            <a:noFill/>
          </a:ln>
        </p:spPr>
      </p:pic>
      <p:sp>
        <p:nvSpPr>
          <p:cNvPr id="197" name="Line 6"/>
          <p:cNvSpPr/>
          <p:nvPr/>
        </p:nvSpPr>
        <p:spPr>
          <a:xfrm>
            <a:off x="4974480" y="2085840"/>
            <a:ext cx="6089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Shape 7"/>
          <p:cNvSpPr txBox="1"/>
          <p:nvPr/>
        </p:nvSpPr>
        <p:spPr>
          <a:xfrm>
            <a:off x="4829760" y="2206800"/>
            <a:ext cx="657468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1" lang="en-US" sz="2400" spc="299" strike="noStrike">
                <a:solidFill>
                  <a:srgbClr val="404040"/>
                </a:solidFill>
                <a:latin typeface="Calibri"/>
              </a:rPr>
              <a:t>AS AN </a:t>
            </a:r>
            <a:r>
              <a:rPr b="0" lang="en-US" sz="2400" spc="299" strike="noStrike">
                <a:solidFill>
                  <a:srgbClr val="404040"/>
                </a:solidFill>
                <a:latin typeface="Calibri"/>
              </a:rPr>
              <a:t>ADMINISTRATIVE OFFICER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1" lang="en-US" sz="2400" spc="299" strike="noStrike">
                <a:solidFill>
                  <a:srgbClr val="404040"/>
                </a:solidFill>
                <a:latin typeface="Calibri"/>
              </a:rPr>
              <a:t>I WANT TO </a:t>
            </a:r>
            <a:r>
              <a:rPr b="0" lang="en-US" sz="2400" spc="299" strike="noStrike">
                <a:solidFill>
                  <a:srgbClr val="404040"/>
                </a:solidFill>
                <a:latin typeface="Calibri"/>
              </a:rPr>
              <a:t>PUBLISH THE TIMETABLE OF CLASSES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1" lang="en-US" sz="2400" spc="299" strike="noStrike">
                <a:solidFill>
                  <a:srgbClr val="404040"/>
                </a:solidFill>
                <a:latin typeface="Calibri"/>
              </a:rPr>
              <a:t>SO THAT </a:t>
            </a:r>
            <a:r>
              <a:rPr b="0" lang="en-US" sz="2400" spc="299" strike="noStrike">
                <a:solidFill>
                  <a:srgbClr val="404040"/>
                </a:solidFill>
                <a:latin typeface="Calibri"/>
              </a:rPr>
              <a:t>TEACHER AND PARENTS CAN SEE THEM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extShape 10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900" spc="-1" strike="noStrike" cap="all">
                <a:solidFill>
                  <a:srgbClr val="ffffff"/>
                </a:solidFill>
                <a:latin typeface="Calibri"/>
              </a:rPr>
              <a:t>SE2 - Group F @ PoliTo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LibreOffice/6.2.8.2$Linux_X86_64 LibreOffice_project/20$Build-2</Application>
  <Words>179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2019-12-16T23:26:48Z</dcterms:created>
  <dc:creator>Miguel de Santiago</dc:creator>
  <dc:description/>
  <dc:language>en-US</dc:language>
  <cp:lastModifiedBy/>
  <dcterms:modified xsi:type="dcterms:W3CDTF">2019-12-17T13:58:13Z</dcterms:modified>
  <cp:revision>3</cp:revision>
  <dc:subject/>
  <dc:title>Sprint #3 Demo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